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5"/>
    <p:sldMasterId id="2147483667" r:id="rId6"/>
  </p:sldMasterIdLst>
  <p:notesMasterIdLst>
    <p:notesMasterId r:id="rId69"/>
  </p:notesMasterIdLst>
  <p:sldIdLst>
    <p:sldId id="269" r:id="rId7"/>
    <p:sldId id="458" r:id="rId8"/>
    <p:sldId id="463" r:id="rId9"/>
    <p:sldId id="464" r:id="rId10"/>
    <p:sldId id="465" r:id="rId11"/>
    <p:sldId id="466" r:id="rId12"/>
    <p:sldId id="467" r:id="rId13"/>
    <p:sldId id="468" r:id="rId14"/>
    <p:sldId id="469" r:id="rId15"/>
    <p:sldId id="470" r:id="rId16"/>
    <p:sldId id="471" r:id="rId17"/>
    <p:sldId id="472" r:id="rId18"/>
    <p:sldId id="473" r:id="rId19"/>
    <p:sldId id="474" r:id="rId20"/>
    <p:sldId id="475" r:id="rId21"/>
    <p:sldId id="476" r:id="rId22"/>
    <p:sldId id="477" r:id="rId23"/>
    <p:sldId id="478" r:id="rId24"/>
    <p:sldId id="479" r:id="rId25"/>
    <p:sldId id="480" r:id="rId26"/>
    <p:sldId id="481" r:id="rId27"/>
    <p:sldId id="482" r:id="rId28"/>
    <p:sldId id="483" r:id="rId29"/>
    <p:sldId id="484" r:id="rId30"/>
    <p:sldId id="485" r:id="rId31"/>
    <p:sldId id="486" r:id="rId32"/>
    <p:sldId id="487" r:id="rId33"/>
    <p:sldId id="488" r:id="rId34"/>
    <p:sldId id="489" r:id="rId35"/>
    <p:sldId id="490" r:id="rId36"/>
    <p:sldId id="491" r:id="rId37"/>
    <p:sldId id="492" r:id="rId38"/>
    <p:sldId id="493" r:id="rId39"/>
    <p:sldId id="494" r:id="rId40"/>
    <p:sldId id="495" r:id="rId41"/>
    <p:sldId id="496" r:id="rId42"/>
    <p:sldId id="497" r:id="rId43"/>
    <p:sldId id="498" r:id="rId44"/>
    <p:sldId id="499" r:id="rId45"/>
    <p:sldId id="500" r:id="rId46"/>
    <p:sldId id="501" r:id="rId47"/>
    <p:sldId id="502" r:id="rId48"/>
    <p:sldId id="504" r:id="rId49"/>
    <p:sldId id="505" r:id="rId50"/>
    <p:sldId id="506" r:id="rId51"/>
    <p:sldId id="507" r:id="rId52"/>
    <p:sldId id="508" r:id="rId53"/>
    <p:sldId id="406" r:id="rId54"/>
    <p:sldId id="511" r:id="rId55"/>
    <p:sldId id="395" r:id="rId56"/>
    <p:sldId id="397" r:id="rId57"/>
    <p:sldId id="398" r:id="rId58"/>
    <p:sldId id="400" r:id="rId59"/>
    <p:sldId id="332" r:id="rId60"/>
    <p:sldId id="393" r:id="rId61"/>
    <p:sldId id="396" r:id="rId62"/>
    <p:sldId id="401" r:id="rId63"/>
    <p:sldId id="384" r:id="rId64"/>
    <p:sldId id="385" r:id="rId65"/>
    <p:sldId id="318" r:id="rId66"/>
    <p:sldId id="331" r:id="rId67"/>
    <p:sldId id="404" r:id="rId6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0D4979"/>
    <a:srgbClr val="FFC2C2"/>
    <a:srgbClr val="C65656"/>
    <a:srgbClr val="F89AC2"/>
    <a:srgbClr val="FF6699"/>
    <a:srgbClr val="5EC7E8"/>
    <a:srgbClr val="37651F"/>
    <a:srgbClr val="007F9F"/>
    <a:srgbClr val="006E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42" autoAdjust="0"/>
    <p:restoredTop sz="93971" autoAdjust="0"/>
  </p:normalViewPr>
  <p:slideViewPr>
    <p:cSldViewPr snapToGrid="0">
      <p:cViewPr varScale="1">
        <p:scale>
          <a:sx n="69" d="100"/>
          <a:sy n="69" d="100"/>
        </p:scale>
        <p:origin x="1360" y="40"/>
      </p:cViewPr>
      <p:guideLst/>
    </p:cSldViewPr>
  </p:slideViewPr>
  <p:outlineViewPr>
    <p:cViewPr>
      <p:scale>
        <a:sx n="33" d="100"/>
        <a:sy n="33" d="100"/>
      </p:scale>
      <p:origin x="0" y="-1876"/>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47" d="100"/>
          <a:sy n="47" d="100"/>
        </p:scale>
        <p:origin x="2748" y="4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5" Type="http://schemas.openxmlformats.org/officeDocument/2006/relationships/slideMaster" Target="slideMasters/slideMaster1.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4BEAF-34C5-4923-A9B8-601BF92B563F}" type="datetimeFigureOut">
              <a:rPr lang="zh-TW" altLang="en-US" smtClean="0"/>
              <a:t>2023/7/5</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0E0C9B-1FCA-4F8E-98FC-948F91FD2D7F}" type="slidenum">
              <a:rPr lang="zh-TW" altLang="en-US" smtClean="0"/>
              <a:t>‹#›</a:t>
            </a:fld>
            <a:endParaRPr lang="zh-TW" altLang="en-US"/>
          </a:p>
        </p:txBody>
      </p:sp>
    </p:spTree>
    <p:extLst>
      <p:ext uri="{BB962C8B-B14F-4D97-AF65-F5344CB8AC3E}">
        <p14:creationId xmlns:p14="http://schemas.microsoft.com/office/powerpoint/2010/main" val="3793427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p:txBody>
          <a:bodyPr/>
          <a:lstStyle/>
          <a:p>
            <a:pPr>
              <a:defRPr/>
            </a:pPr>
            <a:fld id="{DB6A89A7-CAB8-4D7D-8199-684FFBD01715}" type="slidenum">
              <a:rPr lang="en-US" altLang="zh-TW"/>
              <a:pPr>
                <a:defRPr/>
              </a:pPr>
              <a:t>1</a:t>
            </a:fld>
            <a:endParaRPr lang="en-US" altLang="zh-TW" dirty="0"/>
          </a:p>
        </p:txBody>
      </p:sp>
      <p:sp>
        <p:nvSpPr>
          <p:cNvPr id="1126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TW" altLang="zh-TW" b="0" dirty="0" smtClean="0"/>
          </a:p>
        </p:txBody>
      </p:sp>
      <p:sp>
        <p:nvSpPr>
          <p:cNvPr id="9221" name="頁尾版面配置區 4"/>
          <p:cNvSpPr>
            <a:spLocks noGrp="1"/>
          </p:cNvSpPr>
          <p:nvPr>
            <p:ph type="ftr" sz="quarter" idx="4"/>
          </p:nvPr>
        </p:nvSpPr>
        <p:spPr/>
        <p:txBody>
          <a:bodyPr/>
          <a:lstStyle/>
          <a:p>
            <a:pPr>
              <a:defRPr/>
            </a:pPr>
            <a:endParaRPr lang="en-US" altLang="zh-TW" dirty="0"/>
          </a:p>
        </p:txBody>
      </p:sp>
    </p:spTree>
    <p:extLst>
      <p:ext uri="{BB962C8B-B14F-4D97-AF65-F5344CB8AC3E}">
        <p14:creationId xmlns:p14="http://schemas.microsoft.com/office/powerpoint/2010/main" val="447605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00684">
              <a:defRPr/>
            </a:pPr>
            <a:r>
              <a:rPr lang="zh-TW" altLang="en-US" b="1" u="sng" dirty="0" smtClean="0"/>
              <a:t>參</a:t>
            </a:r>
            <a:r>
              <a:rPr lang="zh-TW" altLang="zh-TW" b="1" u="sng" dirty="0" smtClean="0"/>
              <a:t>考腳本 </a:t>
            </a:r>
            <a:endParaRPr lang="en-US" altLang="zh-TW" b="1" u="sng" dirty="0" smtClean="0"/>
          </a:p>
          <a:p>
            <a:r>
              <a:rPr lang="zh-TW" altLang="en-US" dirty="0" smtClean="0"/>
              <a:t>下方為參照勞基法定義的各種假別及對應薪資給付</a:t>
            </a:r>
            <a:r>
              <a:rPr lang="en-US" altLang="zh-TW" dirty="0" smtClean="0"/>
              <a:t>.</a:t>
            </a:r>
          </a:p>
          <a:p>
            <a:r>
              <a:rPr lang="zh-TW" altLang="en-US" dirty="0" smtClean="0"/>
              <a:t>但這特別與大家強調的是不同身分差別</a:t>
            </a:r>
            <a:r>
              <a:rPr lang="en-US" altLang="zh-TW" dirty="0" smtClean="0"/>
              <a:t>,</a:t>
            </a:r>
            <a:r>
              <a:rPr lang="zh-TW" altLang="en-US" dirty="0" smtClean="0"/>
              <a:t>針對</a:t>
            </a:r>
            <a:r>
              <a:rPr lang="en-US" altLang="zh-TW" dirty="0" smtClean="0"/>
              <a:t>5</a:t>
            </a:r>
            <a:r>
              <a:rPr lang="zh-TW" altLang="en-US" dirty="0" smtClean="0"/>
              <a:t>職等以上是優於勞基法規定</a:t>
            </a:r>
            <a:r>
              <a:rPr lang="en-US" altLang="zh-TW" dirty="0" smtClean="0"/>
              <a:t>.</a:t>
            </a:r>
            <a:r>
              <a:rPr lang="zh-TW" altLang="en-US" dirty="0" smtClean="0"/>
              <a:t>請事</a:t>
            </a:r>
            <a:r>
              <a:rPr lang="en-US" altLang="zh-TW" dirty="0" smtClean="0"/>
              <a:t>/</a:t>
            </a:r>
            <a:r>
              <a:rPr lang="zh-TW" altLang="en-US" dirty="0" smtClean="0"/>
              <a:t>病假仍給薪</a:t>
            </a:r>
            <a:endParaRPr lang="en-US" altLang="zh-TW" dirty="0" smtClean="0"/>
          </a:p>
          <a:p>
            <a:r>
              <a:rPr lang="zh-TW" altLang="en-US" dirty="0" smtClean="0"/>
              <a:t>期待大家往上晉升</a:t>
            </a:r>
            <a:r>
              <a:rPr lang="en-US" altLang="zh-TW" dirty="0" smtClean="0"/>
              <a:t>,</a:t>
            </a:r>
            <a:r>
              <a:rPr lang="zh-TW" altLang="en-US" dirty="0" smtClean="0"/>
              <a:t>並續留啟碁</a:t>
            </a:r>
            <a:endParaRPr lang="zh-TW" altLang="en-US" dirty="0"/>
          </a:p>
        </p:txBody>
      </p:sp>
      <p:sp>
        <p:nvSpPr>
          <p:cNvPr id="4" name="投影片編號版面配置區 3"/>
          <p:cNvSpPr>
            <a:spLocks noGrp="1"/>
          </p:cNvSpPr>
          <p:nvPr>
            <p:ph type="sldNum" sz="quarter" idx="10"/>
          </p:nvPr>
        </p:nvSpPr>
        <p:spPr/>
        <p:txBody>
          <a:bodyPr/>
          <a:lstStyle/>
          <a:p>
            <a:fld id="{A31B12F0-E91A-427D-ABF2-34290953216D}" type="slidenum">
              <a:rPr lang="de-DE" smtClean="0">
                <a:solidFill>
                  <a:srgbClr val="000000"/>
                </a:solidFill>
              </a:rPr>
              <a:pPr/>
              <a:t>15</a:t>
            </a:fld>
            <a:endParaRPr lang="de-DE">
              <a:solidFill>
                <a:srgbClr val="000000"/>
              </a:solidFill>
            </a:endParaRPr>
          </a:p>
        </p:txBody>
      </p:sp>
    </p:spTree>
    <p:extLst>
      <p:ext uri="{BB962C8B-B14F-4D97-AF65-F5344CB8AC3E}">
        <p14:creationId xmlns:p14="http://schemas.microsoft.com/office/powerpoint/2010/main" val="424892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投影片圖像版面配置區 1"/>
          <p:cNvSpPr>
            <a:spLocks noGrp="1" noRot="1" noChangeAspect="1" noTextEdit="1"/>
          </p:cNvSpPr>
          <p:nvPr>
            <p:ph type="sldImg"/>
          </p:nvPr>
        </p:nvSpPr>
        <p:spPr>
          <a:xfrm>
            <a:off x="992188" y="766763"/>
            <a:ext cx="5119687" cy="3838575"/>
          </a:xfrm>
          <a:ln/>
        </p:spPr>
      </p:sp>
      <p:sp>
        <p:nvSpPr>
          <p:cNvPr id="115715" name="備忘稿版面配置區 2"/>
          <p:cNvSpPr>
            <a:spLocks noGrp="1"/>
          </p:cNvSpPr>
          <p:nvPr>
            <p:ph type="body" idx="1"/>
          </p:nvPr>
        </p:nvSpPr>
        <p:spPr>
          <a:noFill/>
          <a:ln/>
        </p:spPr>
        <p:txBody>
          <a:bodyPr/>
          <a:lstStyle/>
          <a:p>
            <a:pPr defTabSz="933649">
              <a:defRPr/>
            </a:pPr>
            <a:r>
              <a:rPr lang="zh-TW" altLang="en-US" b="1" u="sng" dirty="0"/>
              <a:t>參</a:t>
            </a:r>
            <a:r>
              <a:rPr lang="zh-TW" altLang="zh-TW" b="1" u="sng" dirty="0"/>
              <a:t>考腳本 </a:t>
            </a:r>
            <a:endParaRPr lang="en-US" altLang="zh-TW" b="1" u="sng" dirty="0"/>
          </a:p>
          <a:p>
            <a:pPr defTabSz="933649">
              <a:defRPr/>
            </a:pPr>
            <a:r>
              <a:rPr lang="zh-TW" altLang="en-US" dirty="0"/>
              <a:t>以下請可與</a:t>
            </a:r>
            <a:r>
              <a:rPr lang="en-US" altLang="zh-TW" dirty="0"/>
              <a:t>portal</a:t>
            </a:r>
            <a:r>
              <a:rPr lang="zh-TW" altLang="en-US" dirty="0"/>
              <a:t>實際</a:t>
            </a:r>
            <a:r>
              <a:rPr lang="en-US" altLang="zh-TW" dirty="0"/>
              <a:t>demo</a:t>
            </a:r>
            <a:r>
              <a:rPr lang="zh-TW" altLang="en-US" dirty="0"/>
              <a:t>請假</a:t>
            </a:r>
            <a:r>
              <a:rPr lang="en-US" altLang="zh-TW" dirty="0"/>
              <a:t>,</a:t>
            </a:r>
            <a:r>
              <a:rPr lang="zh-TW" altLang="en-US" dirty="0"/>
              <a:t>並搭隨每一頁提醒說明</a:t>
            </a:r>
            <a:endParaRPr lang="en-US" altLang="zh-TW" dirty="0"/>
          </a:p>
          <a:p>
            <a:endParaRPr lang="en-US" altLang="zh-TW" dirty="0"/>
          </a:p>
          <a:p>
            <a:r>
              <a:rPr lang="en-US" altLang="zh-TW" dirty="0"/>
              <a:t>*2017/2/17</a:t>
            </a:r>
            <a:r>
              <a:rPr lang="zh-TW" altLang="en-US" dirty="0"/>
              <a:t>編修 </a:t>
            </a:r>
            <a:r>
              <a:rPr lang="en-US" altLang="zh-TW" dirty="0"/>
              <a:t>:</a:t>
            </a:r>
            <a:r>
              <a:rPr lang="zh-TW" altLang="en-US" dirty="0"/>
              <a:t> 加入</a:t>
            </a:r>
            <a:r>
              <a:rPr lang="en-US" altLang="zh-TW" dirty="0"/>
              <a:t>S1</a:t>
            </a:r>
            <a:r>
              <a:rPr lang="zh-TW" altLang="en-US" dirty="0"/>
              <a:t>窗口</a:t>
            </a:r>
          </a:p>
        </p:txBody>
      </p:sp>
      <p:sp>
        <p:nvSpPr>
          <p:cNvPr id="115716" name="投影片編號版面配置區 3"/>
          <p:cNvSpPr>
            <a:spLocks noGrp="1"/>
          </p:cNvSpPr>
          <p:nvPr>
            <p:ph type="sldNum" sz="quarter" idx="5"/>
          </p:nvPr>
        </p:nvSpPr>
        <p:spPr>
          <a:noFill/>
        </p:spPr>
        <p:txBody>
          <a:bodyPr/>
          <a:lstStyle/>
          <a:p>
            <a:fld id="{FA7F46FF-AC82-4443-9AAC-BE0617D576F5}" type="slidenum">
              <a:rPr lang="en-US" altLang="zh-TW" smtClean="0"/>
              <a:pPr/>
              <a:t>16</a:t>
            </a:fld>
            <a:endParaRPr lang="en-US" altLang="zh-TW"/>
          </a:p>
        </p:txBody>
      </p:sp>
    </p:spTree>
    <p:extLst>
      <p:ext uri="{BB962C8B-B14F-4D97-AF65-F5344CB8AC3E}">
        <p14:creationId xmlns:p14="http://schemas.microsoft.com/office/powerpoint/2010/main" val="2363315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00684">
              <a:defRPr/>
            </a:pPr>
            <a:r>
              <a:rPr lang="zh-TW" altLang="en-US" b="1" u="sng" dirty="0" smtClean="0"/>
              <a:t>參</a:t>
            </a:r>
            <a:r>
              <a:rPr lang="zh-TW" altLang="zh-TW" b="1" u="sng" dirty="0" smtClean="0"/>
              <a:t>考腳本 </a:t>
            </a:r>
            <a:endParaRPr lang="en-US" altLang="zh-TW" b="1" u="sng" dirty="0" smtClean="0"/>
          </a:p>
          <a:p>
            <a:r>
              <a:rPr lang="zh-TW" altLang="en-US" dirty="0" smtClean="0"/>
              <a:t>關於廠區部分</a:t>
            </a:r>
            <a:r>
              <a:rPr lang="en-US" altLang="zh-TW" dirty="0" smtClean="0"/>
              <a:t>,</a:t>
            </a:r>
            <a:r>
              <a:rPr lang="zh-TW" altLang="en-US" dirty="0" smtClean="0"/>
              <a:t>與各位重點宣導安全觀念</a:t>
            </a:r>
            <a:endParaRPr lang="zh-TW" altLang="en-US" dirty="0"/>
          </a:p>
        </p:txBody>
      </p:sp>
      <p:sp>
        <p:nvSpPr>
          <p:cNvPr id="4" name="投影片編號版面配置區 3"/>
          <p:cNvSpPr>
            <a:spLocks noGrp="1"/>
          </p:cNvSpPr>
          <p:nvPr>
            <p:ph type="sldNum" sz="quarter" idx="10"/>
          </p:nvPr>
        </p:nvSpPr>
        <p:spPr/>
        <p:txBody>
          <a:bodyPr/>
          <a:lstStyle/>
          <a:p>
            <a:fld id="{A31B12F0-E91A-427D-ABF2-34290953216D}" type="slidenum">
              <a:rPr lang="de-DE" smtClean="0"/>
              <a:pPr/>
              <a:t>17</a:t>
            </a:fld>
            <a:endParaRPr lang="de-DE"/>
          </a:p>
        </p:txBody>
      </p:sp>
    </p:spTree>
    <p:extLst>
      <p:ext uri="{BB962C8B-B14F-4D97-AF65-F5344CB8AC3E}">
        <p14:creationId xmlns:p14="http://schemas.microsoft.com/office/powerpoint/2010/main" val="305623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00684">
              <a:defRPr/>
            </a:pPr>
            <a:r>
              <a:rPr lang="zh-TW" altLang="en-US" b="1" u="sng" dirty="0" smtClean="0"/>
              <a:t>參</a:t>
            </a:r>
            <a:r>
              <a:rPr lang="zh-TW" altLang="zh-TW" b="1" u="sng" dirty="0" smtClean="0"/>
              <a:t>考腳本 </a:t>
            </a:r>
            <a:endParaRPr lang="en-US" altLang="zh-TW" b="1" u="sng" dirty="0" smtClean="0"/>
          </a:p>
          <a:p>
            <a:r>
              <a:rPr lang="zh-TW" altLang="en-US" dirty="0" smtClean="0"/>
              <a:t>為確保員工工作安全</a:t>
            </a:r>
            <a:r>
              <a:rPr lang="en-US" altLang="zh-TW" dirty="0" smtClean="0"/>
              <a:t>,</a:t>
            </a:r>
            <a:r>
              <a:rPr lang="zh-TW" altLang="en-US" dirty="0" smtClean="0"/>
              <a:t>這裡仍要和各位提醒在各種狀況下須注意地方</a:t>
            </a:r>
            <a:r>
              <a:rPr lang="en-US" altLang="zh-TW" dirty="0" smtClean="0"/>
              <a:t>,</a:t>
            </a:r>
            <a:r>
              <a:rPr lang="zh-TW" altLang="en-US" dirty="0" smtClean="0"/>
              <a:t>並提供醫護人員建議正確方式</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A31B12F0-E91A-427D-ABF2-34290953216D}" type="slidenum">
              <a:rPr lang="de-DE" smtClean="0"/>
              <a:pPr/>
              <a:t>20</a:t>
            </a:fld>
            <a:endParaRPr lang="de-DE"/>
          </a:p>
        </p:txBody>
      </p:sp>
    </p:spTree>
    <p:extLst>
      <p:ext uri="{BB962C8B-B14F-4D97-AF65-F5344CB8AC3E}">
        <p14:creationId xmlns:p14="http://schemas.microsoft.com/office/powerpoint/2010/main" val="709333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lvl="0"/>
            <a:r>
              <a:rPr lang="en-US" altLang="zh-TW" sz="1200" kern="1200" dirty="0" smtClean="0">
                <a:solidFill>
                  <a:schemeClr val="tx1"/>
                </a:solidFill>
                <a:latin typeface="Arial" charset="0"/>
                <a:ea typeface="+mn-ea"/>
                <a:cs typeface="+mn-cs"/>
              </a:rPr>
              <a:t>* </a:t>
            </a:r>
            <a:r>
              <a:rPr lang="zh-TW" altLang="en-US" sz="1200" kern="1200" dirty="0" smtClean="0">
                <a:solidFill>
                  <a:schemeClr val="tx1"/>
                </a:solidFill>
                <a:latin typeface="Arial" charset="0"/>
                <a:ea typeface="+mn-ea"/>
                <a:cs typeface="+mn-cs"/>
              </a:rPr>
              <a:t>補充資訊 </a:t>
            </a:r>
            <a:r>
              <a:rPr lang="en-US" altLang="zh-TW" sz="1200" kern="1200" dirty="0" smtClean="0">
                <a:solidFill>
                  <a:schemeClr val="tx1"/>
                </a:solidFill>
                <a:latin typeface="Arial" charset="0"/>
                <a:ea typeface="+mn-ea"/>
                <a:cs typeface="+mn-cs"/>
              </a:rPr>
              <a:t>:</a:t>
            </a:r>
            <a:r>
              <a:rPr lang="zh-TW" altLang="en-US" sz="1200" kern="1200" dirty="0" smtClean="0">
                <a:solidFill>
                  <a:schemeClr val="tx1"/>
                </a:solidFill>
                <a:latin typeface="Arial" charset="0"/>
                <a:ea typeface="+mn-ea"/>
                <a:cs typeface="+mn-cs"/>
              </a:rPr>
              <a:t> </a:t>
            </a:r>
            <a:r>
              <a:rPr lang="en-US" altLang="zh-TW" sz="1200" kern="1200" dirty="0" smtClean="0">
                <a:solidFill>
                  <a:schemeClr val="tx1"/>
                </a:solidFill>
                <a:latin typeface="Arial" charset="0"/>
                <a:ea typeface="+mn-ea"/>
                <a:cs typeface="+mn-cs"/>
              </a:rPr>
              <a:t>(2017/3/2)</a:t>
            </a:r>
          </a:p>
          <a:p>
            <a:pPr lvl="0"/>
            <a:endParaRPr lang="en-US" altLang="zh-TW" sz="1200" kern="1200" dirty="0" smtClean="0">
              <a:solidFill>
                <a:schemeClr val="tx1"/>
              </a:solidFill>
              <a:latin typeface="Arial" charset="0"/>
              <a:ea typeface="+mn-ea"/>
              <a:cs typeface="+mn-cs"/>
            </a:endParaRPr>
          </a:p>
          <a:p>
            <a:pPr lvl="0"/>
            <a:r>
              <a:rPr lang="en-US" altLang="zh-TW" sz="1200" kern="1200" dirty="0" smtClean="0">
                <a:solidFill>
                  <a:schemeClr val="tx1"/>
                </a:solidFill>
                <a:latin typeface="Arial" charset="0"/>
                <a:ea typeface="+mn-ea"/>
                <a:cs typeface="+mn-cs"/>
              </a:rPr>
              <a:t>1.</a:t>
            </a:r>
            <a:r>
              <a:rPr lang="zh-TW" altLang="zh-TW" sz="1200" kern="1200" dirty="0" smtClean="0">
                <a:solidFill>
                  <a:schemeClr val="tx1"/>
                </a:solidFill>
                <a:latin typeface="Arial" charset="0"/>
                <a:ea typeface="+mn-ea"/>
                <a:cs typeface="+mn-cs"/>
              </a:rPr>
              <a:t>考量公共安全，且此為工作需求用品，公司願意承收器材費用，故請同仁</a:t>
            </a:r>
            <a:r>
              <a:rPr lang="zh-TW" altLang="zh-TW" sz="1200" b="1" u="sng" kern="1200" dirty="0" smtClean="0">
                <a:solidFill>
                  <a:schemeClr val="tx1"/>
                </a:solidFill>
                <a:latin typeface="Arial" charset="0"/>
                <a:ea typeface="+mn-ea"/>
                <a:cs typeface="+mn-cs"/>
              </a:rPr>
              <a:t>勿</a:t>
            </a:r>
            <a:r>
              <a:rPr lang="zh-TW" altLang="zh-TW" sz="1200" kern="1200" dirty="0" smtClean="0">
                <a:solidFill>
                  <a:schemeClr val="tx1"/>
                </a:solidFill>
                <a:latin typeface="Arial" charset="0"/>
                <a:ea typeface="+mn-ea"/>
                <a:cs typeface="+mn-cs"/>
              </a:rPr>
              <a:t>從家裡帶延長線至公司使用。</a:t>
            </a:r>
          </a:p>
          <a:p>
            <a:pPr lvl="0"/>
            <a:r>
              <a:rPr lang="en-US" altLang="zh-TW" sz="1200" b="1" u="sng" kern="1200" dirty="0" smtClean="0">
                <a:solidFill>
                  <a:schemeClr val="tx1"/>
                </a:solidFill>
                <a:latin typeface="Arial" charset="0"/>
                <a:ea typeface="+mn-ea"/>
                <a:cs typeface="+mn-cs"/>
              </a:rPr>
              <a:t>2.</a:t>
            </a:r>
            <a:r>
              <a:rPr lang="zh-TW" altLang="zh-TW" sz="1200" b="1" u="sng" kern="1200" dirty="0" smtClean="0">
                <a:solidFill>
                  <a:schemeClr val="tx1"/>
                </a:solidFill>
                <a:latin typeface="Arial" charset="0"/>
                <a:ea typeface="+mn-ea"/>
                <a:cs typeface="+mn-cs"/>
              </a:rPr>
              <a:t>延長線申請流程</a:t>
            </a:r>
            <a:r>
              <a:rPr lang="en-US" altLang="zh-TW" sz="1200" b="1" u="sng" kern="1200" dirty="0" smtClean="0">
                <a:solidFill>
                  <a:schemeClr val="tx1"/>
                </a:solidFill>
                <a:latin typeface="Arial" charset="0"/>
                <a:ea typeface="+mn-ea"/>
                <a:cs typeface="+mn-cs"/>
              </a:rPr>
              <a:t> : </a:t>
            </a:r>
            <a:endParaRPr lang="zh-TW" altLang="zh-TW" sz="1200" kern="1200" dirty="0" smtClean="0">
              <a:solidFill>
                <a:schemeClr val="tx1"/>
              </a:solidFill>
              <a:latin typeface="Arial" charset="0"/>
              <a:ea typeface="+mn-ea"/>
              <a:cs typeface="+mn-cs"/>
            </a:endParaRPr>
          </a:p>
          <a:p>
            <a:r>
              <a:rPr lang="zh-TW" altLang="zh-TW" sz="1200" kern="1200" dirty="0" smtClean="0">
                <a:solidFill>
                  <a:schemeClr val="tx1"/>
                </a:solidFill>
                <a:latin typeface="Arial" charset="0"/>
                <a:ea typeface="+mn-ea"/>
                <a:cs typeface="+mn-cs"/>
              </a:rPr>
              <a:t>搭配每個月的文具申請時機進行申請，總務同仁在採購延長線</a:t>
            </a:r>
            <a:r>
              <a:rPr lang="en-US" altLang="zh-TW" sz="1200" kern="1200" dirty="0" smtClean="0">
                <a:solidFill>
                  <a:schemeClr val="tx1"/>
                </a:solidFill>
                <a:latin typeface="Arial" charset="0"/>
                <a:ea typeface="+mn-ea"/>
                <a:cs typeface="+mn-cs"/>
              </a:rPr>
              <a:t>(</a:t>
            </a:r>
            <a:r>
              <a:rPr lang="zh-TW" altLang="zh-TW" sz="1200" kern="1200" dirty="0" smtClean="0">
                <a:solidFill>
                  <a:schemeClr val="tx1"/>
                </a:solidFill>
                <a:latin typeface="Arial" charset="0"/>
                <a:ea typeface="+mn-ea"/>
                <a:cs typeface="+mn-cs"/>
              </a:rPr>
              <a:t>統一安全規格</a:t>
            </a:r>
            <a:r>
              <a:rPr lang="en-US" altLang="zh-TW" sz="1200" kern="1200" dirty="0" smtClean="0">
                <a:solidFill>
                  <a:schemeClr val="tx1"/>
                </a:solidFill>
                <a:latin typeface="Arial" charset="0"/>
                <a:ea typeface="+mn-ea"/>
                <a:cs typeface="+mn-cs"/>
              </a:rPr>
              <a:t>)</a:t>
            </a:r>
            <a:r>
              <a:rPr lang="zh-TW" altLang="zh-TW" sz="1200" kern="1200" dirty="0" smtClean="0">
                <a:solidFill>
                  <a:schemeClr val="tx1"/>
                </a:solidFill>
                <a:latin typeface="Arial" charset="0"/>
                <a:ea typeface="+mn-ea"/>
                <a:cs typeface="+mn-cs"/>
              </a:rPr>
              <a:t>後，即會直接先請廠務檢查窗口</a:t>
            </a:r>
            <a:r>
              <a:rPr lang="en-US" altLang="zh-TW" sz="1200" kern="1200" dirty="0" smtClean="0">
                <a:solidFill>
                  <a:schemeClr val="tx1"/>
                </a:solidFill>
                <a:latin typeface="Arial" charset="0"/>
                <a:ea typeface="+mn-ea"/>
                <a:cs typeface="+mn-cs"/>
              </a:rPr>
              <a:t>double confirm</a:t>
            </a:r>
            <a:r>
              <a:rPr lang="zh-TW" altLang="zh-TW" sz="1200" kern="1200" dirty="0" smtClean="0">
                <a:solidFill>
                  <a:schemeClr val="tx1"/>
                </a:solidFill>
                <a:latin typeface="Arial" charset="0"/>
                <a:ea typeface="+mn-ea"/>
                <a:cs typeface="+mn-cs"/>
              </a:rPr>
              <a:t>，</a:t>
            </a:r>
          </a:p>
          <a:p>
            <a:r>
              <a:rPr lang="zh-TW" altLang="zh-TW" sz="1200" kern="1200" dirty="0" smtClean="0">
                <a:solidFill>
                  <a:schemeClr val="tx1"/>
                </a:solidFill>
                <a:latin typeface="Arial" charset="0"/>
                <a:ea typeface="+mn-ea"/>
                <a:cs typeface="+mn-cs"/>
              </a:rPr>
              <a:t>完成確認後廠務檢查即會貼上</a:t>
            </a:r>
            <a:r>
              <a:rPr lang="en-US" altLang="zh-TW" sz="1200" kern="1200" dirty="0" smtClean="0">
                <a:solidFill>
                  <a:schemeClr val="tx1"/>
                </a:solidFill>
                <a:latin typeface="Arial" charset="0"/>
                <a:ea typeface="+mn-ea"/>
                <a:cs typeface="+mn-cs"/>
              </a:rPr>
              <a:t>WNC</a:t>
            </a:r>
            <a:r>
              <a:rPr lang="zh-TW" altLang="zh-TW" sz="1200" kern="1200" dirty="0" smtClean="0">
                <a:solidFill>
                  <a:schemeClr val="tx1"/>
                </a:solidFill>
                <a:latin typeface="Arial" charset="0"/>
                <a:ea typeface="+mn-ea"/>
                <a:cs typeface="+mn-cs"/>
              </a:rPr>
              <a:t>合格標籤，繼而再由總務同仁隨同當月申請文具，通知單位文具領取窗口統一領取。</a:t>
            </a:r>
          </a:p>
          <a:p>
            <a:pPr lvl="0"/>
            <a:r>
              <a:rPr lang="en-US" altLang="zh-TW" sz="1200" b="1" u="sng" kern="1200" dirty="0" smtClean="0">
                <a:solidFill>
                  <a:schemeClr val="tx1"/>
                </a:solidFill>
                <a:latin typeface="Arial" charset="0"/>
                <a:ea typeface="+mn-ea"/>
                <a:cs typeface="+mn-cs"/>
              </a:rPr>
              <a:t>3.</a:t>
            </a:r>
            <a:r>
              <a:rPr lang="zh-TW" altLang="zh-TW" sz="1200" b="1" u="sng" kern="1200" dirty="0" smtClean="0">
                <a:solidFill>
                  <a:schemeClr val="tx1"/>
                </a:solidFill>
                <a:latin typeface="Arial" charset="0"/>
                <a:ea typeface="+mn-ea"/>
                <a:cs typeface="+mn-cs"/>
              </a:rPr>
              <a:t>日常安全稽核流程</a:t>
            </a:r>
            <a:r>
              <a:rPr lang="en-US" altLang="zh-TW" sz="1200" b="1" u="sng" kern="1200" dirty="0" smtClean="0">
                <a:solidFill>
                  <a:schemeClr val="tx1"/>
                </a:solidFill>
                <a:latin typeface="Arial" charset="0"/>
                <a:ea typeface="+mn-ea"/>
                <a:cs typeface="+mn-cs"/>
              </a:rPr>
              <a:t> : </a:t>
            </a:r>
            <a:endParaRPr lang="zh-TW" altLang="zh-TW" sz="1200" kern="1200" dirty="0" smtClean="0">
              <a:solidFill>
                <a:schemeClr val="tx1"/>
              </a:solidFill>
              <a:latin typeface="Arial" charset="0"/>
              <a:ea typeface="+mn-ea"/>
              <a:cs typeface="+mn-cs"/>
            </a:endParaRPr>
          </a:p>
          <a:p>
            <a:r>
              <a:rPr lang="zh-TW" altLang="zh-TW" sz="1200" kern="1200" dirty="0" smtClean="0">
                <a:solidFill>
                  <a:schemeClr val="tx1"/>
                </a:solidFill>
                <a:latin typeface="Arial" charset="0"/>
                <a:ea typeface="+mn-ea"/>
                <a:cs typeface="+mn-cs"/>
              </a:rPr>
              <a:t>工安單位會不定期進行廠區巡檢，如發現未貼</a:t>
            </a:r>
            <a:r>
              <a:rPr lang="en-US" altLang="zh-TW" sz="1200" kern="1200" dirty="0" smtClean="0">
                <a:solidFill>
                  <a:schemeClr val="tx1"/>
                </a:solidFill>
                <a:latin typeface="Arial" charset="0"/>
                <a:ea typeface="+mn-ea"/>
                <a:cs typeface="+mn-cs"/>
              </a:rPr>
              <a:t>WNC</a:t>
            </a:r>
            <a:r>
              <a:rPr lang="zh-TW" altLang="zh-TW" sz="1200" kern="1200" dirty="0" smtClean="0">
                <a:solidFill>
                  <a:schemeClr val="tx1"/>
                </a:solidFill>
                <a:latin typeface="Arial" charset="0"/>
                <a:ea typeface="+mn-ea"/>
                <a:cs typeface="+mn-cs"/>
              </a:rPr>
              <a:t>合格標籤之延長線即會要求同仁停用，並請同仁連絡檢查窗口</a:t>
            </a:r>
            <a:r>
              <a:rPr lang="en-US" altLang="zh-TW" sz="1200" kern="1200" dirty="0" smtClean="0">
                <a:solidFill>
                  <a:schemeClr val="tx1"/>
                </a:solidFill>
                <a:latin typeface="Arial" charset="0"/>
                <a:ea typeface="+mn-ea"/>
                <a:cs typeface="+mn-cs"/>
              </a:rPr>
              <a:t>_</a:t>
            </a:r>
            <a:r>
              <a:rPr lang="zh-TW" altLang="zh-TW" sz="1200" kern="1200" dirty="0" smtClean="0">
                <a:solidFill>
                  <a:schemeClr val="tx1"/>
                </a:solidFill>
                <a:latin typeface="Arial" charset="0"/>
                <a:ea typeface="+mn-ea"/>
                <a:cs typeface="+mn-cs"/>
              </a:rPr>
              <a:t>廠務</a:t>
            </a:r>
            <a:r>
              <a:rPr lang="en-US" altLang="zh-TW" sz="1200" kern="1200" dirty="0" smtClean="0">
                <a:solidFill>
                  <a:schemeClr val="tx1"/>
                </a:solidFill>
                <a:latin typeface="Arial" charset="0"/>
                <a:ea typeface="+mn-ea"/>
                <a:cs typeface="+mn-cs"/>
              </a:rPr>
              <a:t>#5530</a:t>
            </a:r>
            <a:r>
              <a:rPr lang="zh-TW" altLang="zh-TW" sz="1200" kern="1200" dirty="0" smtClean="0">
                <a:solidFill>
                  <a:schemeClr val="tx1"/>
                </a:solidFill>
                <a:latin typeface="Arial" charset="0"/>
                <a:ea typeface="+mn-ea"/>
                <a:cs typeface="+mn-cs"/>
              </a:rPr>
              <a:t>，</a:t>
            </a:r>
          </a:p>
          <a:p>
            <a:r>
              <a:rPr lang="zh-TW" altLang="zh-TW" sz="1200" kern="1200" dirty="0" smtClean="0">
                <a:solidFill>
                  <a:schemeClr val="tx1"/>
                </a:solidFill>
                <a:latin typeface="Arial" charset="0"/>
                <a:ea typeface="+mn-ea"/>
                <a:cs typeface="+mn-cs"/>
              </a:rPr>
              <a:t>確認合格性。</a:t>
            </a:r>
          </a:p>
          <a:p>
            <a:pPr lvl="0"/>
            <a:r>
              <a:rPr lang="en-US" altLang="zh-TW" sz="1200" kern="1200" dirty="0" smtClean="0">
                <a:solidFill>
                  <a:schemeClr val="tx1"/>
                </a:solidFill>
                <a:latin typeface="Arial" charset="0"/>
                <a:ea typeface="+mn-ea"/>
                <a:cs typeface="+mn-cs"/>
              </a:rPr>
              <a:t>4.</a:t>
            </a:r>
            <a:r>
              <a:rPr lang="zh-TW" altLang="zh-TW" sz="1200" kern="1200" dirty="0" smtClean="0">
                <a:solidFill>
                  <a:schemeClr val="tx1"/>
                </a:solidFill>
                <a:latin typeface="Arial" charset="0"/>
                <a:ea typeface="+mn-ea"/>
                <a:cs typeface="+mn-cs"/>
              </a:rPr>
              <a:t>如各位仍有廠規安全上的問題，可逕洽</a:t>
            </a:r>
            <a:r>
              <a:rPr lang="en-US" altLang="zh-TW" sz="1200" kern="1200" dirty="0" smtClean="0">
                <a:solidFill>
                  <a:schemeClr val="tx1"/>
                </a:solidFill>
                <a:latin typeface="Arial" charset="0"/>
                <a:ea typeface="+mn-ea"/>
                <a:cs typeface="+mn-cs"/>
              </a:rPr>
              <a:t> : </a:t>
            </a:r>
            <a:r>
              <a:rPr lang="zh-TW" altLang="zh-TW" sz="1200" kern="1200" dirty="0" smtClean="0">
                <a:solidFill>
                  <a:schemeClr val="tx1"/>
                </a:solidFill>
                <a:latin typeface="Arial" charset="0"/>
                <a:ea typeface="+mn-ea"/>
                <a:cs typeface="+mn-cs"/>
              </a:rPr>
              <a:t>工安</a:t>
            </a:r>
            <a:r>
              <a:rPr lang="en-US" altLang="zh-TW" sz="1200" kern="1200" dirty="0" smtClean="0">
                <a:solidFill>
                  <a:schemeClr val="tx1"/>
                </a:solidFill>
                <a:latin typeface="Arial" charset="0"/>
                <a:ea typeface="+mn-ea"/>
                <a:cs typeface="+mn-cs"/>
              </a:rPr>
              <a:t>/</a:t>
            </a:r>
            <a:r>
              <a:rPr lang="zh-TW" altLang="zh-TW" sz="1200" kern="1200" dirty="0" smtClean="0">
                <a:solidFill>
                  <a:schemeClr val="tx1"/>
                </a:solidFill>
                <a:latin typeface="Arial" charset="0"/>
                <a:ea typeface="+mn-ea"/>
                <a:cs typeface="+mn-cs"/>
              </a:rPr>
              <a:t>王景冠</a:t>
            </a:r>
            <a:r>
              <a:rPr lang="en-US" altLang="zh-TW" sz="1200" kern="1200" dirty="0" smtClean="0">
                <a:solidFill>
                  <a:schemeClr val="tx1"/>
                </a:solidFill>
                <a:latin typeface="Arial" charset="0"/>
                <a:ea typeface="+mn-ea"/>
                <a:cs typeface="+mn-cs"/>
              </a:rPr>
              <a:t>(#5557) ; </a:t>
            </a:r>
            <a:r>
              <a:rPr lang="zh-TW" altLang="zh-TW" sz="1200" kern="1200" dirty="0" smtClean="0">
                <a:solidFill>
                  <a:schemeClr val="tx1"/>
                </a:solidFill>
                <a:latin typeface="Arial" charset="0"/>
                <a:ea typeface="+mn-ea"/>
                <a:cs typeface="+mn-cs"/>
              </a:rPr>
              <a:t>廠務</a:t>
            </a:r>
            <a:r>
              <a:rPr lang="en-US" altLang="zh-TW" sz="1200" kern="1200" dirty="0" smtClean="0">
                <a:solidFill>
                  <a:schemeClr val="tx1"/>
                </a:solidFill>
                <a:latin typeface="Arial" charset="0"/>
                <a:ea typeface="+mn-ea"/>
                <a:cs typeface="+mn-cs"/>
              </a:rPr>
              <a:t>/</a:t>
            </a:r>
            <a:r>
              <a:rPr lang="zh-TW" altLang="zh-TW" sz="1200" kern="1200" dirty="0" smtClean="0">
                <a:solidFill>
                  <a:schemeClr val="tx1"/>
                </a:solidFill>
                <a:latin typeface="Arial" charset="0"/>
                <a:ea typeface="+mn-ea"/>
                <a:cs typeface="+mn-cs"/>
              </a:rPr>
              <a:t>戴明誠</a:t>
            </a:r>
            <a:r>
              <a:rPr lang="en-US" altLang="zh-TW" sz="1200" kern="1200" dirty="0" smtClean="0">
                <a:solidFill>
                  <a:schemeClr val="tx1"/>
                </a:solidFill>
                <a:latin typeface="Arial" charset="0"/>
                <a:ea typeface="+mn-ea"/>
                <a:cs typeface="+mn-cs"/>
              </a:rPr>
              <a:t>(#5530) </a:t>
            </a:r>
            <a:r>
              <a:rPr lang="zh-TW" altLang="zh-TW" sz="1200" kern="1200" dirty="0" smtClean="0">
                <a:solidFill>
                  <a:schemeClr val="tx1"/>
                </a:solidFill>
                <a:latin typeface="Arial" charset="0"/>
                <a:ea typeface="+mn-ea"/>
                <a:cs typeface="+mn-cs"/>
              </a:rPr>
              <a:t>。</a:t>
            </a:r>
            <a:endParaRPr lang="zh-TW" altLang="zh-TW" sz="1200" kern="1200" dirty="0">
              <a:solidFill>
                <a:schemeClr val="tx1"/>
              </a:solidFill>
              <a:latin typeface="Arial" charset="0"/>
              <a:ea typeface="+mn-ea"/>
              <a:cs typeface="+mn-cs"/>
            </a:endParaRPr>
          </a:p>
        </p:txBody>
      </p:sp>
      <p:sp>
        <p:nvSpPr>
          <p:cNvPr id="4" name="投影片編號版面配置區 3"/>
          <p:cNvSpPr>
            <a:spLocks noGrp="1"/>
          </p:cNvSpPr>
          <p:nvPr>
            <p:ph type="sldNum" sz="quarter" idx="10"/>
          </p:nvPr>
        </p:nvSpPr>
        <p:spPr/>
        <p:txBody>
          <a:bodyPr/>
          <a:lstStyle/>
          <a:p>
            <a:fld id="{A31B12F0-E91A-427D-ABF2-34290953216D}" type="slidenum">
              <a:rPr lang="de-DE" smtClean="0"/>
              <a:pPr/>
              <a:t>21</a:t>
            </a:fld>
            <a:endParaRPr lang="de-DE"/>
          </a:p>
        </p:txBody>
      </p:sp>
    </p:spTree>
    <p:extLst>
      <p:ext uri="{BB962C8B-B14F-4D97-AF65-F5344CB8AC3E}">
        <p14:creationId xmlns:p14="http://schemas.microsoft.com/office/powerpoint/2010/main" val="1145521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投影片圖像版面配置區 1"/>
          <p:cNvSpPr>
            <a:spLocks noGrp="1" noRot="1" noChangeAspect="1" noTextEdit="1"/>
          </p:cNvSpPr>
          <p:nvPr>
            <p:ph type="sldImg"/>
          </p:nvPr>
        </p:nvSpPr>
        <p:spPr>
          <a:xfrm>
            <a:off x="992188" y="766763"/>
            <a:ext cx="5119687" cy="3838575"/>
          </a:xfrm>
          <a:ln/>
        </p:spPr>
      </p:sp>
      <p:sp>
        <p:nvSpPr>
          <p:cNvPr id="116739" name="備忘稿版面配置區 2"/>
          <p:cNvSpPr>
            <a:spLocks noGrp="1"/>
          </p:cNvSpPr>
          <p:nvPr>
            <p:ph type="body" idx="1"/>
          </p:nvPr>
        </p:nvSpPr>
        <p:spPr>
          <a:noFill/>
          <a:ln/>
        </p:spPr>
        <p:txBody>
          <a:bodyPr/>
          <a:lstStyle/>
          <a:p>
            <a:pPr defTabSz="933649">
              <a:defRPr/>
            </a:pPr>
            <a:r>
              <a:rPr lang="zh-TW" altLang="en-US" b="1" u="sng" dirty="0"/>
              <a:t>參</a:t>
            </a:r>
            <a:r>
              <a:rPr lang="zh-TW" altLang="zh-TW" b="1" u="sng" dirty="0"/>
              <a:t>考腳本 </a:t>
            </a:r>
            <a:endParaRPr lang="en-US" altLang="zh-TW" b="1" u="sng" dirty="0"/>
          </a:p>
          <a:p>
            <a:r>
              <a:rPr lang="zh-TW" altLang="en-US" dirty="0"/>
              <a:t>薪資發放時機提供各位了解</a:t>
            </a:r>
            <a:r>
              <a:rPr lang="en-US" altLang="zh-TW" dirty="0"/>
              <a:t>,</a:t>
            </a:r>
            <a:r>
              <a:rPr lang="zh-TW" altLang="en-US" dirty="0"/>
              <a:t>且薪資查詢現階段可透過台北富邦網頁查詢</a:t>
            </a:r>
            <a:r>
              <a:rPr lang="en-US" altLang="zh-TW" dirty="0"/>
              <a:t>.</a:t>
            </a:r>
          </a:p>
          <a:p>
            <a:r>
              <a:rPr lang="en-US" altLang="zh-TW" dirty="0"/>
              <a:t>ATM</a:t>
            </a:r>
            <a:r>
              <a:rPr lang="zh-TW" altLang="en-US" dirty="0"/>
              <a:t>在</a:t>
            </a:r>
            <a:r>
              <a:rPr lang="en-US" altLang="zh-TW" dirty="0"/>
              <a:t>b1</a:t>
            </a:r>
            <a:r>
              <a:rPr lang="zh-TW" altLang="en-US" dirty="0"/>
              <a:t>餐廳有兩台</a:t>
            </a:r>
            <a:r>
              <a:rPr lang="en-US" altLang="zh-TW" dirty="0"/>
              <a:t>,</a:t>
            </a:r>
            <a:r>
              <a:rPr lang="zh-TW" altLang="en-US" dirty="0"/>
              <a:t>每週一三中午會有駐廠人員</a:t>
            </a:r>
            <a:endParaRPr lang="en-US" altLang="zh-TW" dirty="0"/>
          </a:p>
          <a:p>
            <a:endParaRPr lang="en-US" altLang="zh-TW" dirty="0"/>
          </a:p>
          <a:p>
            <a:r>
              <a:rPr lang="zh-TW" altLang="en-US" dirty="0"/>
              <a:t>可加說團保部分</a:t>
            </a:r>
            <a:r>
              <a:rPr lang="en-US" altLang="zh-TW" dirty="0"/>
              <a:t>-</a:t>
            </a:r>
          </a:p>
          <a:p>
            <a:r>
              <a:rPr lang="zh-TW" altLang="en-US" dirty="0"/>
              <a:t>員工本人</a:t>
            </a:r>
            <a:r>
              <a:rPr lang="en-US" altLang="zh-TW" dirty="0"/>
              <a:t>-</a:t>
            </a:r>
            <a:r>
              <a:rPr lang="zh-TW" altLang="en-US" dirty="0"/>
              <a:t>南山</a:t>
            </a:r>
            <a:r>
              <a:rPr lang="en-US" altLang="zh-TW" dirty="0"/>
              <a:t>-</a:t>
            </a:r>
            <a:r>
              <a:rPr lang="zh-TW" altLang="en-US" dirty="0"/>
              <a:t>含醫療險、意外險、壽險、癌症險</a:t>
            </a:r>
            <a:endParaRPr lang="en-US" altLang="zh-TW" dirty="0"/>
          </a:p>
          <a:p>
            <a:r>
              <a:rPr lang="zh-TW" altLang="en-US" dirty="0"/>
              <a:t>若要加眷屬</a:t>
            </a:r>
            <a:r>
              <a:rPr lang="en-US" altLang="zh-TW" dirty="0"/>
              <a:t>-</a:t>
            </a:r>
            <a:r>
              <a:rPr lang="zh-TW" altLang="en-US" dirty="0"/>
              <a:t>可選擇南山、中國人壽</a:t>
            </a:r>
            <a:r>
              <a:rPr lang="en-US" altLang="zh-TW" dirty="0"/>
              <a:t>-</a:t>
            </a:r>
            <a:r>
              <a:rPr lang="zh-TW" altLang="en-US" dirty="0"/>
              <a:t>含意外、醫療、癌症險</a:t>
            </a:r>
            <a:endParaRPr lang="en-US" altLang="zh-TW" dirty="0"/>
          </a:p>
        </p:txBody>
      </p:sp>
      <p:sp>
        <p:nvSpPr>
          <p:cNvPr id="116740" name="投影片編號版面配置區 3"/>
          <p:cNvSpPr>
            <a:spLocks noGrp="1"/>
          </p:cNvSpPr>
          <p:nvPr>
            <p:ph type="sldNum" sz="quarter" idx="5"/>
          </p:nvPr>
        </p:nvSpPr>
        <p:spPr>
          <a:noFill/>
        </p:spPr>
        <p:txBody>
          <a:bodyPr/>
          <a:lstStyle/>
          <a:p>
            <a:fld id="{56FBF5C9-FB81-453B-BDCE-E619A078B42E}" type="slidenum">
              <a:rPr lang="en-US" altLang="zh-TW" smtClean="0"/>
              <a:pPr/>
              <a:t>23</a:t>
            </a:fld>
            <a:endParaRPr lang="en-US" altLang="zh-TW"/>
          </a:p>
        </p:txBody>
      </p:sp>
    </p:spTree>
    <p:extLst>
      <p:ext uri="{BB962C8B-B14F-4D97-AF65-F5344CB8AC3E}">
        <p14:creationId xmlns:p14="http://schemas.microsoft.com/office/powerpoint/2010/main" val="360125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00684">
              <a:defRPr/>
            </a:pPr>
            <a:r>
              <a:rPr lang="zh-TW" altLang="en-US" b="1" u="sng" dirty="0" smtClean="0"/>
              <a:t>參</a:t>
            </a:r>
            <a:r>
              <a:rPr lang="zh-TW" altLang="zh-TW" b="1" u="sng" dirty="0" smtClean="0"/>
              <a:t>考腳本 </a:t>
            </a:r>
            <a:endParaRPr lang="en-US" altLang="zh-TW" b="1" u="sng" dirty="0" smtClean="0"/>
          </a:p>
          <a:p>
            <a:r>
              <a:rPr lang="zh-TW" altLang="en-US" dirty="0" smtClean="0"/>
              <a:t>接著我們透過系統與各位介紹</a:t>
            </a:r>
            <a:r>
              <a:rPr lang="en-US" altLang="zh-TW" dirty="0" smtClean="0"/>
              <a:t>.</a:t>
            </a:r>
            <a:r>
              <a:rPr lang="zh-TW" altLang="en-US" dirty="0" smtClean="0"/>
              <a:t>此系統為</a:t>
            </a:r>
            <a:r>
              <a:rPr lang="en-US" altLang="zh-TW" dirty="0" smtClean="0"/>
              <a:t>LMS(Learning Management System).</a:t>
            </a:r>
            <a:r>
              <a:rPr lang="zh-TW" altLang="en-US" dirty="0" smtClean="0"/>
              <a:t>這包含績效作業部分</a:t>
            </a:r>
            <a:endParaRPr lang="en-US" altLang="zh-TW" dirty="0" smtClean="0"/>
          </a:p>
          <a:p>
            <a:r>
              <a:rPr lang="zh-TW" altLang="en-US" dirty="0" smtClean="0"/>
              <a:t>登入方式 </a:t>
            </a:r>
            <a:r>
              <a:rPr lang="en-US" altLang="zh-TW" dirty="0" smtClean="0"/>
              <a:t>:</a:t>
            </a:r>
          </a:p>
          <a:p>
            <a:r>
              <a:rPr lang="en-US" altLang="zh-TW" dirty="0" smtClean="0"/>
              <a:t>1.</a:t>
            </a:r>
            <a:r>
              <a:rPr lang="zh-TW" altLang="en-US" dirty="0" smtClean="0"/>
              <a:t>透過</a:t>
            </a:r>
            <a:r>
              <a:rPr lang="en-US" altLang="zh-TW" dirty="0" smtClean="0"/>
              <a:t>portal</a:t>
            </a:r>
            <a:r>
              <a:rPr lang="zh-TW" altLang="en-US" dirty="0" smtClean="0"/>
              <a:t>工作資訊 </a:t>
            </a:r>
            <a:r>
              <a:rPr lang="en-US" altLang="zh-TW" dirty="0" smtClean="0"/>
              <a:t>:</a:t>
            </a:r>
            <a:r>
              <a:rPr lang="zh-TW" altLang="en-US" dirty="0" smtClean="0"/>
              <a:t> 點選 </a:t>
            </a:r>
            <a:r>
              <a:rPr lang="en-US" altLang="zh-TW" dirty="0" smtClean="0"/>
              <a:t>“</a:t>
            </a:r>
            <a:r>
              <a:rPr lang="zh-TW" altLang="en-US" dirty="0" smtClean="0"/>
              <a:t>教育訓練</a:t>
            </a:r>
            <a:r>
              <a:rPr lang="en-US" altLang="zh-TW" dirty="0" smtClean="0"/>
              <a:t>/</a:t>
            </a:r>
            <a:r>
              <a:rPr lang="zh-TW" altLang="en-US" dirty="0" smtClean="0"/>
              <a:t>績效管理系統</a:t>
            </a:r>
            <a:r>
              <a:rPr lang="en-US" altLang="zh-TW" dirty="0" smtClean="0"/>
              <a:t>”</a:t>
            </a:r>
            <a:r>
              <a:rPr lang="zh-TW" altLang="en-US" dirty="0" smtClean="0"/>
              <a:t>，不用</a:t>
            </a:r>
            <a:r>
              <a:rPr lang="en-US" altLang="zh-TW" dirty="0" smtClean="0"/>
              <a:t>key</a:t>
            </a:r>
            <a:r>
              <a:rPr lang="zh-TW" altLang="en-US" dirty="0" smtClean="0"/>
              <a:t>帳密即會連結到</a:t>
            </a:r>
            <a:r>
              <a:rPr lang="en-US" altLang="zh-TW" dirty="0" smtClean="0"/>
              <a:t>LMS</a:t>
            </a:r>
            <a:r>
              <a:rPr lang="zh-TW" altLang="en-US" dirty="0" smtClean="0"/>
              <a:t>首頁</a:t>
            </a:r>
            <a:endParaRPr lang="en-US" altLang="zh-TW" dirty="0" smtClean="0"/>
          </a:p>
          <a:p>
            <a:r>
              <a:rPr lang="en-US" altLang="zh-TW" dirty="0" smtClean="0"/>
              <a:t>2.</a:t>
            </a:r>
            <a:r>
              <a:rPr lang="zh-TW" altLang="en-US" dirty="0" smtClean="0"/>
              <a:t>透過</a:t>
            </a:r>
            <a:r>
              <a:rPr lang="en-US" altLang="zh-TW" dirty="0" smtClean="0"/>
              <a:t>LMS</a:t>
            </a:r>
            <a:r>
              <a:rPr lang="zh-TW" altLang="en-US" dirty="0" smtClean="0"/>
              <a:t>網址登入 </a:t>
            </a:r>
            <a:r>
              <a:rPr lang="en-US" altLang="zh-TW" dirty="0" smtClean="0"/>
              <a:t>:</a:t>
            </a:r>
            <a:r>
              <a:rPr lang="zh-TW" altLang="en-US" dirty="0" smtClean="0"/>
              <a:t> </a:t>
            </a:r>
            <a:r>
              <a:rPr lang="en-US" altLang="zh-TW" dirty="0" smtClean="0"/>
              <a:t>KEY</a:t>
            </a:r>
            <a:r>
              <a:rPr lang="zh-TW" altLang="en-US" dirty="0" smtClean="0"/>
              <a:t>入帳號</a:t>
            </a:r>
            <a:r>
              <a:rPr lang="en-US" altLang="zh-TW" dirty="0" smtClean="0"/>
              <a:t>(</a:t>
            </a:r>
            <a:r>
              <a:rPr lang="zh-TW" altLang="en-US" dirty="0" smtClean="0"/>
              <a:t>工號</a:t>
            </a:r>
            <a:r>
              <a:rPr lang="en-US" altLang="zh-TW" dirty="0" smtClean="0"/>
              <a:t>),</a:t>
            </a:r>
            <a:r>
              <a:rPr lang="zh-TW" altLang="en-US" dirty="0" smtClean="0"/>
              <a:t>首次登入密碼不用</a:t>
            </a:r>
            <a:r>
              <a:rPr lang="en-US" altLang="zh-TW" dirty="0" smtClean="0"/>
              <a:t>key</a:t>
            </a:r>
            <a:r>
              <a:rPr lang="zh-TW" altLang="en-US" dirty="0" smtClean="0"/>
              <a:t>為</a:t>
            </a:r>
            <a:r>
              <a:rPr lang="en-US" altLang="zh-TW" dirty="0" smtClean="0"/>
              <a:t>”</a:t>
            </a:r>
            <a:r>
              <a:rPr lang="zh-TW" altLang="en-US" dirty="0" smtClean="0"/>
              <a:t>空白</a:t>
            </a:r>
            <a:r>
              <a:rPr lang="en-US" altLang="zh-TW" dirty="0" smtClean="0"/>
              <a:t>”</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A31B12F0-E91A-427D-ABF2-34290953216D}" type="slidenum">
              <a:rPr lang="de-DE" smtClean="0"/>
              <a:pPr/>
              <a:t>24</a:t>
            </a:fld>
            <a:endParaRPr lang="de-DE"/>
          </a:p>
        </p:txBody>
      </p:sp>
    </p:spTree>
    <p:extLst>
      <p:ext uri="{BB962C8B-B14F-4D97-AF65-F5344CB8AC3E}">
        <p14:creationId xmlns:p14="http://schemas.microsoft.com/office/powerpoint/2010/main" val="4051572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00684">
              <a:defRPr/>
            </a:pPr>
            <a:r>
              <a:rPr lang="zh-TW" altLang="zh-TW" b="1" u="sng" dirty="0" smtClean="0"/>
              <a:t>參考腳本 </a:t>
            </a:r>
            <a:endParaRPr lang="zh-TW" altLang="en-US" dirty="0" smtClean="0"/>
          </a:p>
          <a:p>
            <a:r>
              <a:rPr lang="zh-TW" altLang="en-US" dirty="0" smtClean="0"/>
              <a:t>接著</a:t>
            </a:r>
            <a:r>
              <a:rPr lang="en-US" altLang="zh-TW" dirty="0" smtClean="0"/>
              <a:t>,</a:t>
            </a:r>
            <a:r>
              <a:rPr lang="zh-TW" altLang="en-US" dirty="0" smtClean="0"/>
              <a:t>吃的部份</a:t>
            </a:r>
            <a:r>
              <a:rPr lang="en-US" altLang="zh-TW" dirty="0" smtClean="0"/>
              <a:t>,</a:t>
            </a:r>
            <a:r>
              <a:rPr lang="zh-TW" altLang="en-US" dirty="0" smtClean="0"/>
              <a:t>公司是每日補助一餐</a:t>
            </a:r>
            <a:r>
              <a:rPr lang="en-US" altLang="zh-TW" dirty="0" smtClean="0"/>
              <a:t>.</a:t>
            </a:r>
            <a:r>
              <a:rPr lang="zh-TW" altLang="en-US" dirty="0" smtClean="0"/>
              <a:t>可提及公司工作生活平衡</a:t>
            </a:r>
            <a:r>
              <a:rPr lang="en-US" altLang="zh-TW" dirty="0" smtClean="0"/>
              <a:t>,</a:t>
            </a:r>
            <a:r>
              <a:rPr lang="zh-TW" altLang="en-US" dirty="0" smtClean="0"/>
              <a:t>制度設計解讀晚餐期待大家回家和家人聚餐</a:t>
            </a:r>
            <a:r>
              <a:rPr lang="en-US" altLang="zh-TW" dirty="0" smtClean="0"/>
              <a:t>.</a:t>
            </a:r>
          </a:p>
          <a:p>
            <a:r>
              <a:rPr lang="zh-TW" altLang="en-US" dirty="0" smtClean="0"/>
              <a:t>平日</a:t>
            </a:r>
            <a:r>
              <a:rPr lang="en-US" altLang="zh-TW" dirty="0" smtClean="0"/>
              <a:t>/</a:t>
            </a:r>
            <a:r>
              <a:rPr lang="zh-TW" altLang="en-US" dirty="0" smtClean="0"/>
              <a:t>假日加班各有其規定</a:t>
            </a:r>
            <a:r>
              <a:rPr lang="en-US" altLang="zh-TW" dirty="0" smtClean="0"/>
              <a:t>,</a:t>
            </a:r>
            <a:r>
              <a:rPr lang="zh-TW" altLang="en-US" dirty="0" smtClean="0"/>
              <a:t>記得刷卡機要刷加班刷卡機</a:t>
            </a:r>
            <a:r>
              <a:rPr lang="en-US" altLang="zh-TW" dirty="0" smtClean="0"/>
              <a:t>.</a:t>
            </a:r>
          </a:p>
          <a:p>
            <a:r>
              <a:rPr lang="zh-TW" altLang="en-US" dirty="0" smtClean="0"/>
              <a:t>當然</a:t>
            </a:r>
            <a:r>
              <a:rPr lang="en-US" altLang="zh-TW" dirty="0" smtClean="0"/>
              <a:t>,</a:t>
            </a:r>
            <a:r>
              <a:rPr lang="zh-TW" altLang="en-US" dirty="0" smtClean="0"/>
              <a:t>大家要查詢每日刷卡狀況可進</a:t>
            </a:r>
            <a:r>
              <a:rPr lang="en-US" altLang="zh-TW" dirty="0" smtClean="0"/>
              <a:t>portal</a:t>
            </a:r>
            <a:r>
              <a:rPr lang="zh-TW" altLang="en-US" dirty="0" smtClean="0"/>
              <a:t>查詢</a:t>
            </a:r>
            <a:endParaRPr lang="en-US" altLang="zh-TW" dirty="0" smtClean="0"/>
          </a:p>
          <a:p>
            <a:r>
              <a:rPr lang="en-US" altLang="zh-TW" dirty="0" smtClean="0"/>
              <a:t>* (0921</a:t>
            </a:r>
            <a:r>
              <a:rPr lang="zh-TW" altLang="en-US" dirty="0" smtClean="0"/>
              <a:t>新增</a:t>
            </a:r>
            <a:r>
              <a:rPr lang="en-US" altLang="zh-TW" dirty="0" smtClean="0"/>
              <a:t>)</a:t>
            </a:r>
            <a:r>
              <a:rPr lang="zh-TW" altLang="en-US" dirty="0" smtClean="0"/>
              <a:t>目前餐費補助原則 </a:t>
            </a:r>
            <a:r>
              <a:rPr lang="en-US" altLang="zh-TW" dirty="0" smtClean="0"/>
              <a:t>:</a:t>
            </a:r>
            <a:r>
              <a:rPr lang="zh-TW" altLang="en-US" dirty="0" smtClean="0"/>
              <a:t>以</a:t>
            </a:r>
            <a:r>
              <a:rPr lang="zh-TW" altLang="zh-TW" sz="1200" kern="1200" dirty="0" smtClean="0">
                <a:solidFill>
                  <a:schemeClr val="tx1"/>
                </a:solidFill>
                <a:latin typeface="Arial" charset="0"/>
                <a:ea typeface="+mn-ea"/>
                <a:cs typeface="+mn-cs"/>
              </a:rPr>
              <a:t>正餐設定為補助項目，</a:t>
            </a:r>
            <a:r>
              <a:rPr lang="zh-TW" altLang="en-US" sz="1200" kern="1200" dirty="0" smtClean="0">
                <a:solidFill>
                  <a:schemeClr val="tx1"/>
                </a:solidFill>
                <a:latin typeface="Arial" charset="0"/>
                <a:ea typeface="+mn-ea"/>
                <a:cs typeface="+mn-cs"/>
              </a:rPr>
              <a:t>主</a:t>
            </a:r>
            <a:r>
              <a:rPr lang="zh-TW" altLang="zh-TW" sz="1200" kern="1200" dirty="0" smtClean="0">
                <a:solidFill>
                  <a:schemeClr val="tx1"/>
                </a:solidFill>
                <a:latin typeface="Arial" charset="0"/>
                <a:ea typeface="+mn-ea"/>
                <a:cs typeface="+mn-cs"/>
              </a:rPr>
              <a:t>為提供同仁用餐時間在餐廳內正常用餐，目前不考慮增加其他項目</a:t>
            </a:r>
            <a:r>
              <a:rPr lang="en-US" altLang="zh-TW" sz="1200" kern="1200" dirty="0" smtClean="0">
                <a:solidFill>
                  <a:schemeClr val="tx1"/>
                </a:solidFill>
                <a:latin typeface="Arial" charset="0"/>
                <a:ea typeface="+mn-ea"/>
                <a:cs typeface="+mn-cs"/>
              </a:rPr>
              <a:t>(ex.</a:t>
            </a:r>
            <a:r>
              <a:rPr lang="zh-TW" altLang="en-US" sz="1200" kern="1200" dirty="0" smtClean="0">
                <a:solidFill>
                  <a:schemeClr val="tx1"/>
                </a:solidFill>
                <a:latin typeface="Arial" charset="0"/>
                <a:ea typeface="+mn-ea"/>
                <a:cs typeface="+mn-cs"/>
              </a:rPr>
              <a:t>水果攤、咖啡吧</a:t>
            </a:r>
            <a:r>
              <a:rPr lang="en-US" altLang="zh-TW" sz="1200" kern="1200" dirty="0" smtClean="0">
                <a:solidFill>
                  <a:schemeClr val="tx1"/>
                </a:solidFill>
                <a:latin typeface="Arial" charset="0"/>
                <a:ea typeface="+mn-ea"/>
                <a:cs typeface="+mn-cs"/>
              </a:rPr>
              <a:t>…</a:t>
            </a:r>
            <a:r>
              <a:rPr lang="zh-TW" altLang="en-US" sz="1200" kern="1200" dirty="0" smtClean="0">
                <a:solidFill>
                  <a:schemeClr val="tx1"/>
                </a:solidFill>
                <a:latin typeface="Arial" charset="0"/>
                <a:ea typeface="+mn-ea"/>
                <a:cs typeface="+mn-cs"/>
              </a:rPr>
              <a:t>等</a:t>
            </a:r>
            <a:r>
              <a:rPr lang="en-US" altLang="zh-TW" sz="1200" kern="1200" dirty="0" smtClean="0">
                <a:solidFill>
                  <a:schemeClr val="tx1"/>
                </a:solidFill>
                <a:latin typeface="Arial" charset="0"/>
                <a:ea typeface="+mn-ea"/>
                <a:cs typeface="+mn-cs"/>
              </a:rPr>
              <a:t>)</a:t>
            </a:r>
            <a:r>
              <a:rPr lang="zh-TW" altLang="zh-TW" sz="1200" kern="1200" dirty="0" smtClean="0">
                <a:solidFill>
                  <a:schemeClr val="tx1"/>
                </a:solidFill>
                <a:latin typeface="Arial" charset="0"/>
                <a:ea typeface="+mn-ea"/>
                <a:cs typeface="+mn-cs"/>
              </a:rPr>
              <a:t>補助。</a:t>
            </a:r>
            <a:endParaRPr lang="zh-TW" altLang="en-US" dirty="0"/>
          </a:p>
        </p:txBody>
      </p:sp>
      <p:sp>
        <p:nvSpPr>
          <p:cNvPr id="4" name="投影片編號版面配置區 3"/>
          <p:cNvSpPr>
            <a:spLocks noGrp="1"/>
          </p:cNvSpPr>
          <p:nvPr>
            <p:ph type="sldNum" sz="quarter" idx="10"/>
          </p:nvPr>
        </p:nvSpPr>
        <p:spPr/>
        <p:txBody>
          <a:bodyPr/>
          <a:lstStyle/>
          <a:p>
            <a:fld id="{A31B12F0-E91A-427D-ABF2-34290953216D}" type="slidenum">
              <a:rPr lang="de-DE" smtClean="0">
                <a:solidFill>
                  <a:srgbClr val="000000"/>
                </a:solidFill>
              </a:rPr>
              <a:pPr/>
              <a:t>26</a:t>
            </a:fld>
            <a:endParaRPr lang="de-DE">
              <a:solidFill>
                <a:srgbClr val="000000"/>
              </a:solidFill>
            </a:endParaRPr>
          </a:p>
        </p:txBody>
      </p:sp>
    </p:spTree>
    <p:extLst>
      <p:ext uri="{BB962C8B-B14F-4D97-AF65-F5344CB8AC3E}">
        <p14:creationId xmlns:p14="http://schemas.microsoft.com/office/powerpoint/2010/main" val="365213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defTabSz="900684">
              <a:defRPr/>
            </a:pPr>
            <a:r>
              <a:rPr lang="zh-TW" altLang="zh-TW" b="1" u="sng" dirty="0" smtClean="0"/>
              <a:t>參考腳本 </a:t>
            </a:r>
            <a:endParaRPr lang="zh-TW" altLang="en-US" dirty="0" smtClean="0"/>
          </a:p>
          <a:p>
            <a:r>
              <a:rPr lang="zh-TW" altLang="en-US" dirty="0" smtClean="0"/>
              <a:t>接著</a:t>
            </a:r>
            <a:r>
              <a:rPr lang="en-US" altLang="zh-TW" dirty="0" smtClean="0"/>
              <a:t>,</a:t>
            </a:r>
            <a:r>
              <a:rPr lang="zh-TW" altLang="en-US" dirty="0" smtClean="0"/>
              <a:t>吃的部份</a:t>
            </a:r>
            <a:r>
              <a:rPr lang="en-US" altLang="zh-TW" dirty="0" smtClean="0"/>
              <a:t>,</a:t>
            </a:r>
            <a:r>
              <a:rPr lang="zh-TW" altLang="en-US" dirty="0" smtClean="0"/>
              <a:t>公司是每日補助一餐</a:t>
            </a:r>
            <a:r>
              <a:rPr lang="en-US" altLang="zh-TW" dirty="0" smtClean="0"/>
              <a:t>.</a:t>
            </a:r>
            <a:r>
              <a:rPr lang="zh-TW" altLang="en-US" dirty="0" smtClean="0"/>
              <a:t>可提及公司工作生活平衡</a:t>
            </a:r>
            <a:r>
              <a:rPr lang="en-US" altLang="zh-TW" dirty="0" smtClean="0"/>
              <a:t>,</a:t>
            </a:r>
            <a:r>
              <a:rPr lang="zh-TW" altLang="en-US" dirty="0" smtClean="0"/>
              <a:t>制度設計解讀晚餐期待大家回家和家人聚餐</a:t>
            </a:r>
            <a:r>
              <a:rPr lang="en-US" altLang="zh-TW" dirty="0" smtClean="0"/>
              <a:t>.</a:t>
            </a:r>
          </a:p>
          <a:p>
            <a:r>
              <a:rPr lang="zh-TW" altLang="en-US" dirty="0" smtClean="0"/>
              <a:t>平日</a:t>
            </a:r>
            <a:r>
              <a:rPr lang="en-US" altLang="zh-TW" dirty="0" smtClean="0"/>
              <a:t>/</a:t>
            </a:r>
            <a:r>
              <a:rPr lang="zh-TW" altLang="en-US" dirty="0" smtClean="0"/>
              <a:t>假日加班各有其規定</a:t>
            </a:r>
            <a:r>
              <a:rPr lang="en-US" altLang="zh-TW" dirty="0" smtClean="0"/>
              <a:t>,</a:t>
            </a:r>
            <a:r>
              <a:rPr lang="zh-TW" altLang="en-US" dirty="0" smtClean="0"/>
              <a:t>記得刷卡機要刷加班刷卡機</a:t>
            </a:r>
            <a:r>
              <a:rPr lang="en-US" altLang="zh-TW" dirty="0" smtClean="0"/>
              <a:t>.</a:t>
            </a:r>
          </a:p>
          <a:p>
            <a:r>
              <a:rPr lang="zh-TW" altLang="en-US" dirty="0" smtClean="0"/>
              <a:t>當然</a:t>
            </a:r>
            <a:r>
              <a:rPr lang="en-US" altLang="zh-TW" dirty="0" smtClean="0"/>
              <a:t>,</a:t>
            </a:r>
            <a:r>
              <a:rPr lang="zh-TW" altLang="en-US" dirty="0" smtClean="0"/>
              <a:t>大家要查詢每日刷卡狀況可進</a:t>
            </a:r>
            <a:r>
              <a:rPr lang="en-US" altLang="zh-TW" dirty="0" smtClean="0"/>
              <a:t>portal</a:t>
            </a:r>
            <a:r>
              <a:rPr lang="zh-TW" altLang="en-US" dirty="0" smtClean="0"/>
              <a:t>查詢</a:t>
            </a:r>
            <a:endParaRPr lang="en-US" altLang="zh-TW" dirty="0" smtClean="0"/>
          </a:p>
          <a:p>
            <a:r>
              <a:rPr lang="en-US" altLang="zh-TW" dirty="0" smtClean="0"/>
              <a:t>* (0921</a:t>
            </a:r>
            <a:r>
              <a:rPr lang="zh-TW" altLang="en-US" dirty="0" smtClean="0"/>
              <a:t>新增</a:t>
            </a:r>
            <a:r>
              <a:rPr lang="en-US" altLang="zh-TW" dirty="0" smtClean="0"/>
              <a:t>)</a:t>
            </a:r>
            <a:r>
              <a:rPr lang="zh-TW" altLang="en-US" dirty="0" smtClean="0"/>
              <a:t>目前餐費補助原則 </a:t>
            </a:r>
            <a:r>
              <a:rPr lang="en-US" altLang="zh-TW" dirty="0" smtClean="0"/>
              <a:t>:</a:t>
            </a:r>
            <a:r>
              <a:rPr lang="zh-TW" altLang="en-US" dirty="0" smtClean="0"/>
              <a:t>以</a:t>
            </a:r>
            <a:r>
              <a:rPr lang="zh-TW" altLang="zh-TW" sz="1200" kern="1200" dirty="0" smtClean="0">
                <a:solidFill>
                  <a:schemeClr val="tx1"/>
                </a:solidFill>
                <a:latin typeface="Arial" charset="0"/>
                <a:ea typeface="+mn-ea"/>
                <a:cs typeface="+mn-cs"/>
              </a:rPr>
              <a:t>正餐設定為補助項目，</a:t>
            </a:r>
            <a:r>
              <a:rPr lang="zh-TW" altLang="en-US" sz="1200" kern="1200" dirty="0" smtClean="0">
                <a:solidFill>
                  <a:schemeClr val="tx1"/>
                </a:solidFill>
                <a:latin typeface="Arial" charset="0"/>
                <a:ea typeface="+mn-ea"/>
                <a:cs typeface="+mn-cs"/>
              </a:rPr>
              <a:t>主</a:t>
            </a:r>
            <a:r>
              <a:rPr lang="zh-TW" altLang="zh-TW" sz="1200" kern="1200" dirty="0" smtClean="0">
                <a:solidFill>
                  <a:schemeClr val="tx1"/>
                </a:solidFill>
                <a:latin typeface="Arial" charset="0"/>
                <a:ea typeface="+mn-ea"/>
                <a:cs typeface="+mn-cs"/>
              </a:rPr>
              <a:t>為提供同仁用餐時間在餐廳內正常用餐，目前不考慮增加其他項目</a:t>
            </a:r>
            <a:r>
              <a:rPr lang="en-US" altLang="zh-TW" sz="1200" kern="1200" dirty="0" smtClean="0">
                <a:solidFill>
                  <a:schemeClr val="tx1"/>
                </a:solidFill>
                <a:latin typeface="Arial" charset="0"/>
                <a:ea typeface="+mn-ea"/>
                <a:cs typeface="+mn-cs"/>
              </a:rPr>
              <a:t>(ex.</a:t>
            </a:r>
            <a:r>
              <a:rPr lang="zh-TW" altLang="en-US" sz="1200" kern="1200" dirty="0" smtClean="0">
                <a:solidFill>
                  <a:schemeClr val="tx1"/>
                </a:solidFill>
                <a:latin typeface="Arial" charset="0"/>
                <a:ea typeface="+mn-ea"/>
                <a:cs typeface="+mn-cs"/>
              </a:rPr>
              <a:t>水果攤、咖啡吧</a:t>
            </a:r>
            <a:r>
              <a:rPr lang="en-US" altLang="zh-TW" sz="1200" kern="1200" dirty="0" smtClean="0">
                <a:solidFill>
                  <a:schemeClr val="tx1"/>
                </a:solidFill>
                <a:latin typeface="Arial" charset="0"/>
                <a:ea typeface="+mn-ea"/>
                <a:cs typeface="+mn-cs"/>
              </a:rPr>
              <a:t>…</a:t>
            </a:r>
            <a:r>
              <a:rPr lang="zh-TW" altLang="en-US" sz="1200" kern="1200" dirty="0" smtClean="0">
                <a:solidFill>
                  <a:schemeClr val="tx1"/>
                </a:solidFill>
                <a:latin typeface="Arial" charset="0"/>
                <a:ea typeface="+mn-ea"/>
                <a:cs typeface="+mn-cs"/>
              </a:rPr>
              <a:t>等</a:t>
            </a:r>
            <a:r>
              <a:rPr lang="en-US" altLang="zh-TW" sz="1200" kern="1200" dirty="0" smtClean="0">
                <a:solidFill>
                  <a:schemeClr val="tx1"/>
                </a:solidFill>
                <a:latin typeface="Arial" charset="0"/>
                <a:ea typeface="+mn-ea"/>
                <a:cs typeface="+mn-cs"/>
              </a:rPr>
              <a:t>)</a:t>
            </a:r>
            <a:r>
              <a:rPr lang="zh-TW" altLang="zh-TW" sz="1200" kern="1200" dirty="0" smtClean="0">
                <a:solidFill>
                  <a:schemeClr val="tx1"/>
                </a:solidFill>
                <a:latin typeface="Arial" charset="0"/>
                <a:ea typeface="+mn-ea"/>
                <a:cs typeface="+mn-cs"/>
              </a:rPr>
              <a:t>補助。</a:t>
            </a:r>
            <a:endParaRPr lang="zh-TW" altLang="en-US" dirty="0"/>
          </a:p>
        </p:txBody>
      </p:sp>
      <p:sp>
        <p:nvSpPr>
          <p:cNvPr id="4" name="投影片編號版面配置區 3"/>
          <p:cNvSpPr>
            <a:spLocks noGrp="1"/>
          </p:cNvSpPr>
          <p:nvPr>
            <p:ph type="sldNum" sz="quarter" idx="10"/>
          </p:nvPr>
        </p:nvSpPr>
        <p:spPr/>
        <p:txBody>
          <a:bodyPr/>
          <a:lstStyle/>
          <a:p>
            <a:fld id="{A31B12F0-E91A-427D-ABF2-34290953216D}" type="slidenum">
              <a:rPr lang="de-DE" smtClean="0">
                <a:solidFill>
                  <a:srgbClr val="000000"/>
                </a:solidFill>
              </a:rPr>
              <a:pPr/>
              <a:t>27</a:t>
            </a:fld>
            <a:endParaRPr lang="de-DE">
              <a:solidFill>
                <a:srgbClr val="000000"/>
              </a:solidFill>
            </a:endParaRPr>
          </a:p>
        </p:txBody>
      </p:sp>
    </p:spTree>
    <p:extLst>
      <p:ext uri="{BB962C8B-B14F-4D97-AF65-F5344CB8AC3E}">
        <p14:creationId xmlns:p14="http://schemas.microsoft.com/office/powerpoint/2010/main" val="2132142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6763"/>
            <a:ext cx="5119687" cy="3838575"/>
          </a:xfrm>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A31B12F0-E91A-427D-ABF2-34290953216D}" type="slidenum">
              <a:rPr lang="de-DE" smtClean="0"/>
              <a:pPr/>
              <a:t>36</a:t>
            </a:fld>
            <a:endParaRPr lang="de-DE"/>
          </a:p>
        </p:txBody>
      </p:sp>
    </p:spTree>
    <p:extLst>
      <p:ext uri="{BB962C8B-B14F-4D97-AF65-F5344CB8AC3E}">
        <p14:creationId xmlns:p14="http://schemas.microsoft.com/office/powerpoint/2010/main" val="1657652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8975" y="808038"/>
            <a:ext cx="5383213" cy="4037012"/>
          </a:xfrm>
        </p:spPr>
      </p:sp>
      <p:sp>
        <p:nvSpPr>
          <p:cNvPr id="3" name="備忘稿版面配置區 2"/>
          <p:cNvSpPr>
            <a:spLocks noGrp="1"/>
          </p:cNvSpPr>
          <p:nvPr>
            <p:ph type="body" idx="1"/>
          </p:nvPr>
        </p:nvSpPr>
        <p:spPr/>
        <p:txBody>
          <a:bodyPr>
            <a:normAutofit fontScale="70000" lnSpcReduction="20000"/>
          </a:bodyPr>
          <a:lstStyle/>
          <a:p>
            <a:r>
              <a:rPr lang="en-US" altLang="zh-TW" sz="1200" b="0" i="0" kern="1200" dirty="0" smtClean="0">
                <a:solidFill>
                  <a:schemeClr val="tx1"/>
                </a:solidFill>
                <a:effectLst/>
                <a:latin typeface="+mn-lt"/>
                <a:ea typeface="+mn-ea"/>
                <a:cs typeface="+mn-cs"/>
              </a:rPr>
              <a:t>WNC’s business operations comprise three BGs (Business Groups) and one BU (Business Unit). The three</a:t>
            </a:r>
          </a:p>
          <a:p>
            <a:r>
              <a:rPr lang="en-US" altLang="zh-TW" sz="1200" b="0" i="0" kern="1200" dirty="0" smtClean="0">
                <a:solidFill>
                  <a:schemeClr val="tx1"/>
                </a:solidFill>
                <a:effectLst/>
                <a:latin typeface="+mn-lt"/>
                <a:ea typeface="+mn-ea"/>
                <a:cs typeface="+mn-cs"/>
              </a:rPr>
              <a:t>BGs are Automotive, Module &amp; Antenna, Connected Home, and Networking, while the one BU is Smart Vertical Services. The BGs and the BU are supported by function units responsible for manufacturing, global procurement, quality assurance, advanced technology R&amp;D, and marketing.</a:t>
            </a:r>
          </a:p>
          <a:p>
            <a:r>
              <a:rPr lang="en-US" altLang="zh-TW" sz="1200" b="0" i="0" kern="1200" dirty="0" smtClean="0">
                <a:solidFill>
                  <a:schemeClr val="tx1"/>
                </a:solidFill>
                <a:effectLst/>
                <a:latin typeface="+mn-lt"/>
                <a:ea typeface="+mn-ea"/>
                <a:cs typeface="+mn-cs"/>
              </a:rPr>
              <a:t>Each BGU’s target customer segments:</a:t>
            </a:r>
          </a:p>
          <a:p>
            <a:r>
              <a:rPr lang="en-US" altLang="zh-TW" sz="1200" b="0" i="0" kern="1200" dirty="0" smtClean="0">
                <a:solidFill>
                  <a:schemeClr val="tx1"/>
                </a:solidFill>
                <a:effectLst/>
                <a:latin typeface="+mn-lt"/>
                <a:ea typeface="+mn-ea"/>
                <a:cs typeface="+mn-cs"/>
              </a:rPr>
              <a:t>AMA BG:</a:t>
            </a:r>
          </a:p>
          <a:p>
            <a:r>
              <a:rPr lang="en-US" altLang="zh-TW" sz="1200" b="0" i="0" kern="1200" dirty="0" smtClean="0">
                <a:solidFill>
                  <a:schemeClr val="tx1"/>
                </a:solidFill>
                <a:effectLst/>
                <a:latin typeface="+mn-lt"/>
                <a:ea typeface="+mn-ea"/>
                <a:cs typeface="+mn-cs"/>
              </a:rPr>
              <a:t>Automotive tier-1 suppliers</a:t>
            </a:r>
          </a:p>
          <a:p>
            <a:r>
              <a:rPr lang="en-US" altLang="zh-TW" sz="1200" b="0" i="0" kern="1200" dirty="0" smtClean="0">
                <a:solidFill>
                  <a:schemeClr val="tx1"/>
                </a:solidFill>
                <a:effectLst/>
                <a:latin typeface="+mn-lt"/>
                <a:ea typeface="+mn-ea"/>
                <a:cs typeface="+mn-cs"/>
              </a:rPr>
              <a:t>Satellite broadcasting service providers</a:t>
            </a:r>
          </a:p>
          <a:p>
            <a:r>
              <a:rPr lang="en-US" altLang="zh-TW" sz="1200" b="0" i="0" kern="1200" dirty="0" smtClean="0">
                <a:solidFill>
                  <a:schemeClr val="tx1"/>
                </a:solidFill>
                <a:effectLst/>
                <a:latin typeface="+mn-lt"/>
                <a:ea typeface="+mn-ea"/>
                <a:cs typeface="+mn-cs"/>
              </a:rPr>
              <a:t>Consumer electronics brands</a:t>
            </a:r>
          </a:p>
          <a:p>
            <a:r>
              <a:rPr lang="en-US" altLang="zh-TW" sz="1200" b="0" i="0" kern="1200" dirty="0" smtClean="0">
                <a:solidFill>
                  <a:schemeClr val="tx1"/>
                </a:solidFill>
                <a:effectLst/>
                <a:latin typeface="+mn-lt"/>
                <a:ea typeface="+mn-ea"/>
                <a:cs typeface="+mn-cs"/>
              </a:rPr>
              <a:t>EV manufacturers</a:t>
            </a:r>
          </a:p>
          <a:p>
            <a:r>
              <a:rPr lang="en-US" altLang="zh-TW" sz="1200" b="0" i="0" kern="1200" dirty="0" smtClean="0">
                <a:solidFill>
                  <a:schemeClr val="tx1"/>
                </a:solidFill>
                <a:effectLst/>
                <a:latin typeface="+mn-lt"/>
                <a:ea typeface="+mn-ea"/>
                <a:cs typeface="+mn-cs"/>
              </a:rPr>
              <a:t>Telematics service providers</a:t>
            </a:r>
          </a:p>
          <a:p>
            <a:r>
              <a:rPr lang="en-US" altLang="zh-TW" sz="1200" b="0" i="0" kern="1200" dirty="0" smtClean="0">
                <a:solidFill>
                  <a:schemeClr val="tx1"/>
                </a:solidFill>
                <a:effectLst/>
                <a:latin typeface="+mn-lt"/>
                <a:ea typeface="+mn-ea"/>
                <a:cs typeface="+mn-cs"/>
              </a:rPr>
              <a:t>P7</a:t>
            </a:r>
          </a:p>
          <a:p>
            <a:pPr marL="0" indent="0">
              <a:buNone/>
            </a:pPr>
            <a:endParaRPr lang="en-US" altLang="zh-TW" dirty="0"/>
          </a:p>
          <a:p>
            <a:pPr marL="228600" indent="-228600">
              <a:buAutoNum type="arabicPeriod"/>
            </a:pPr>
            <a:endParaRPr lang="en-US" altLang="zh-TW" dirty="0"/>
          </a:p>
          <a:p>
            <a:pPr>
              <a:lnSpc>
                <a:spcPts val="1100"/>
              </a:lnSpc>
            </a:pPr>
            <a:r>
              <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rPr>
              <a:t>Automotive tier-1 suppliers (</a:t>
            </a:r>
            <a:r>
              <a:rPr lang="zh-TW" altLang="zh-TW" sz="1800" dirty="0">
                <a:latin typeface="Calibri" panose="020F0502020204030204" pitchFamily="34" charset="0"/>
                <a:ea typeface="微軟正黑體" panose="020B0604030504040204" pitchFamily="34" charset="-120"/>
                <a:cs typeface="Calibri" panose="020F0502020204030204" pitchFamily="34" charset="0"/>
              </a:rPr>
              <a:t>一階車廠供應商</a:t>
            </a:r>
            <a:r>
              <a:rPr lang="en-US" altLang="zh-TW" sz="1800" dirty="0">
                <a:latin typeface="Calibri" panose="020F0502020204030204" pitchFamily="34" charset="0"/>
                <a:ea typeface="微軟正黑體" panose="020B0604030504040204" pitchFamily="34" charset="-120"/>
                <a:cs typeface="Calibri" panose="020F0502020204030204" pitchFamily="34" charset="0"/>
              </a:rPr>
              <a:t>)</a:t>
            </a:r>
            <a:endPar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endParaRPr>
          </a:p>
          <a:p>
            <a:pPr>
              <a:lnSpc>
                <a:spcPts val="1100"/>
              </a:lnSpc>
            </a:pPr>
            <a:r>
              <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rPr>
              <a:t>Satellite broadcasting service providers (</a:t>
            </a:r>
            <a:r>
              <a:rPr lang="zh-TW" altLang="zh-TW" sz="1800" dirty="0">
                <a:latin typeface="Calibri" panose="020F0502020204030204" pitchFamily="34" charset="0"/>
                <a:ea typeface="微軟正黑體" panose="020B0604030504040204" pitchFamily="34" charset="-120"/>
                <a:cs typeface="Calibri" panose="020F0502020204030204" pitchFamily="34" charset="0"/>
              </a:rPr>
              <a:t>衛星廣播服務商</a:t>
            </a:r>
            <a:r>
              <a:rPr lang="en-US" altLang="zh-TW" sz="1800" dirty="0">
                <a:latin typeface="Calibri" panose="020F0502020204030204" pitchFamily="34" charset="0"/>
                <a:ea typeface="微軟正黑體" panose="020B0604030504040204" pitchFamily="34" charset="-120"/>
                <a:cs typeface="Calibri" panose="020F0502020204030204" pitchFamily="34" charset="0"/>
              </a:rPr>
              <a:t>)</a:t>
            </a:r>
            <a:endPar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endParaRPr>
          </a:p>
          <a:p>
            <a:pPr>
              <a:lnSpc>
                <a:spcPts val="1100"/>
              </a:lnSpc>
            </a:pPr>
            <a:r>
              <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rPr>
              <a:t>Consumer electronics brands (</a:t>
            </a:r>
            <a:r>
              <a:rPr lang="zh-TW" altLang="zh-TW" sz="1800" dirty="0">
                <a:latin typeface="Calibri" panose="020F0502020204030204" pitchFamily="34" charset="0"/>
                <a:ea typeface="微軟正黑體" panose="020B0604030504040204" pitchFamily="34" charset="-120"/>
                <a:cs typeface="Calibri" panose="020F0502020204030204" pitchFamily="34" charset="0"/>
              </a:rPr>
              <a:t>消費性電子品牌商</a:t>
            </a:r>
            <a:r>
              <a:rPr lang="en-US" altLang="zh-TW" sz="1800" dirty="0">
                <a:latin typeface="Calibri" panose="020F0502020204030204" pitchFamily="34" charset="0"/>
                <a:ea typeface="微軟正黑體" panose="020B0604030504040204" pitchFamily="34" charset="-120"/>
                <a:cs typeface="Calibri" panose="020F0502020204030204" pitchFamily="34" charset="0"/>
              </a:rPr>
              <a:t>)</a:t>
            </a:r>
          </a:p>
          <a:p>
            <a:pPr>
              <a:lnSpc>
                <a:spcPts val="1100"/>
              </a:lnSpc>
            </a:pPr>
            <a:r>
              <a:rPr lang="en-US" altLang="zh-TW" sz="1800" dirty="0">
                <a:latin typeface="Calibri" panose="020F0502020204030204" pitchFamily="34" charset="0"/>
                <a:ea typeface="微軟正黑體" panose="020B0604030504040204" pitchFamily="34" charset="-120"/>
                <a:cs typeface="Times New Roman" panose="02020603050405020304" pitchFamily="18" charset="0"/>
              </a:rPr>
              <a:t>EV manufacturers</a:t>
            </a:r>
            <a:r>
              <a:rPr lang="zh-TW" altLang="en-US" sz="1800" dirty="0">
                <a:latin typeface="Calibri" panose="020F0502020204030204" pitchFamily="34" charset="0"/>
                <a:ea typeface="微軟正黑體" panose="020B0604030504040204" pitchFamily="34" charset="-120"/>
                <a:cs typeface="Times New Roman" panose="02020603050405020304" pitchFamily="18" charset="0"/>
              </a:rPr>
              <a:t> </a:t>
            </a:r>
            <a:r>
              <a:rPr lang="en-US" altLang="zh-TW" sz="1800"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rPr>
              <a:t>(</a:t>
            </a:r>
            <a:r>
              <a:rPr lang="en-US" altLang="zh-TW" sz="1800" dirty="0">
                <a:latin typeface="Calibri" panose="020F0502020204030204" pitchFamily="34" charset="0"/>
                <a:ea typeface="微軟正黑體" panose="020B0604030504040204" pitchFamily="34" charset="-120"/>
              </a:rPr>
              <a:t>EV</a:t>
            </a:r>
            <a:r>
              <a:rPr lang="zh-TW" altLang="zh-TW" sz="1800" dirty="0">
                <a:latin typeface="Calibri" panose="020F0502020204030204" pitchFamily="34" charset="0"/>
                <a:ea typeface="微軟正黑體" panose="020B0604030504040204" pitchFamily="34" charset="-120"/>
                <a:cs typeface="Calibri" panose="020F0502020204030204" pitchFamily="34" charset="0"/>
              </a:rPr>
              <a:t>車廠</a:t>
            </a:r>
            <a:r>
              <a:rPr lang="en-US" altLang="zh-TW" sz="1800" dirty="0">
                <a:latin typeface="Calibri" panose="020F0502020204030204" pitchFamily="34" charset="0"/>
                <a:ea typeface="微軟正黑體" panose="020B0604030504040204" pitchFamily="34" charset="-120"/>
                <a:cs typeface="Calibri" panose="020F0502020204030204" pitchFamily="34" charset="0"/>
              </a:rPr>
              <a:t>)</a:t>
            </a:r>
          </a:p>
          <a:p>
            <a:pPr>
              <a:lnSpc>
                <a:spcPts val="1100"/>
              </a:lnSpc>
            </a:pPr>
            <a:r>
              <a:rPr lang="en-US" altLang="zh-TW" sz="1800" dirty="0">
                <a:latin typeface="Calibri" panose="020F0502020204030204" pitchFamily="34" charset="0"/>
                <a:ea typeface="微軟正黑體" panose="020B0604030504040204" pitchFamily="34" charset="-120"/>
                <a:cs typeface="Times New Roman" panose="02020603050405020304" pitchFamily="18" charset="0"/>
              </a:rPr>
              <a:t>Telematics service providers</a:t>
            </a:r>
            <a:r>
              <a:rPr lang="en-US" altLang="zh-TW" sz="1800" dirty="0">
                <a:latin typeface="Calibri" panose="020F0502020204030204" pitchFamily="34" charset="0"/>
                <a:ea typeface="微軟正黑體" panose="020B0604030504040204" pitchFamily="34" charset="-120"/>
                <a:cs typeface="Calibri" panose="020F0502020204030204" pitchFamily="34" charset="0"/>
              </a:rPr>
              <a:t>(</a:t>
            </a:r>
            <a:r>
              <a:rPr lang="zh-TW" altLang="zh-TW" sz="1800" dirty="0">
                <a:latin typeface="Calibri" panose="020F0502020204030204" pitchFamily="34" charset="0"/>
                <a:ea typeface="微軟正黑體" panose="020B0604030504040204" pitchFamily="34" charset="-120"/>
                <a:cs typeface="Calibri" panose="020F0502020204030204" pitchFamily="34" charset="0"/>
              </a:rPr>
              <a:t>車載資通訊服務商</a:t>
            </a:r>
            <a:r>
              <a:rPr lang="en-US" altLang="zh-TW" sz="1800" dirty="0">
                <a:latin typeface="Calibri" panose="020F0502020204030204" pitchFamily="34" charset="0"/>
                <a:ea typeface="微軟正黑體" panose="020B0604030504040204" pitchFamily="34" charset="-120"/>
                <a:cs typeface="Calibri" panose="020F0502020204030204" pitchFamily="34" charset="0"/>
              </a:rPr>
              <a:t>)</a:t>
            </a:r>
            <a:endPar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endParaRPr>
          </a:p>
          <a:p>
            <a:pPr>
              <a:lnSpc>
                <a:spcPts val="1100"/>
              </a:lnSpc>
            </a:pPr>
            <a:r>
              <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rPr>
              <a:t>Telecom service providers (</a:t>
            </a:r>
            <a:r>
              <a:rPr lang="zh-TW" altLang="zh-TW" sz="1800" dirty="0">
                <a:latin typeface="Calibri" panose="020F0502020204030204" pitchFamily="34" charset="0"/>
                <a:ea typeface="微軟正黑體" panose="020B0604030504040204" pitchFamily="34" charset="-120"/>
                <a:cs typeface="Calibri" panose="020F0502020204030204" pitchFamily="34" charset="0"/>
              </a:rPr>
              <a:t>電信服務商</a:t>
            </a:r>
            <a:r>
              <a:rPr lang="en-US" altLang="zh-TW" sz="1800" dirty="0">
                <a:latin typeface="Calibri" panose="020F0502020204030204" pitchFamily="34" charset="0"/>
                <a:ea typeface="微軟正黑體" panose="020B0604030504040204" pitchFamily="34" charset="-120"/>
                <a:cs typeface="Calibri" panose="020F0502020204030204" pitchFamily="34" charset="0"/>
              </a:rPr>
              <a:t>)</a:t>
            </a:r>
            <a:endPar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endParaRPr>
          </a:p>
          <a:p>
            <a:pPr>
              <a:lnSpc>
                <a:spcPts val="1100"/>
              </a:lnSpc>
            </a:pPr>
            <a:r>
              <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rPr>
              <a:t>Satellite TV service providers (</a:t>
            </a:r>
            <a:r>
              <a:rPr lang="zh-TW" altLang="zh-TW" sz="1800" dirty="0">
                <a:latin typeface="Calibri" panose="020F0502020204030204" pitchFamily="34" charset="0"/>
                <a:ea typeface="微軟正黑體" panose="020B0604030504040204" pitchFamily="34" charset="-120"/>
                <a:cs typeface="Calibri" panose="020F0502020204030204" pitchFamily="34" charset="0"/>
              </a:rPr>
              <a:t>衛星電視服務商</a:t>
            </a:r>
            <a:r>
              <a:rPr lang="en-US" altLang="zh-TW" sz="1800" dirty="0">
                <a:latin typeface="Calibri" panose="020F0502020204030204" pitchFamily="34" charset="0"/>
                <a:ea typeface="微軟正黑體" panose="020B0604030504040204" pitchFamily="34" charset="-120"/>
                <a:cs typeface="Calibri" panose="020F0502020204030204" pitchFamily="34" charset="0"/>
              </a:rPr>
              <a:t>)</a:t>
            </a:r>
            <a:endPar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endParaRPr>
          </a:p>
          <a:p>
            <a:pPr>
              <a:lnSpc>
                <a:spcPts val="1100"/>
              </a:lnSpc>
            </a:pPr>
            <a:r>
              <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rPr>
              <a:t>Smart energy system suppliers (</a:t>
            </a:r>
            <a:r>
              <a:rPr lang="zh-TW" altLang="zh-TW" sz="1800" dirty="0">
                <a:latin typeface="Calibri" panose="020F0502020204030204" pitchFamily="34" charset="0"/>
                <a:ea typeface="微軟正黑體" panose="020B0604030504040204" pitchFamily="34" charset="-120"/>
                <a:cs typeface="Calibri" panose="020F0502020204030204" pitchFamily="34" charset="0"/>
              </a:rPr>
              <a:t>智慧能源系統供應商</a:t>
            </a:r>
            <a:r>
              <a:rPr lang="en-US" altLang="zh-TW" sz="1800" dirty="0">
                <a:latin typeface="Calibri" panose="020F0502020204030204" pitchFamily="34" charset="0"/>
                <a:ea typeface="微軟正黑體" panose="020B0604030504040204" pitchFamily="34" charset="-120"/>
                <a:cs typeface="Calibri" panose="020F0502020204030204" pitchFamily="34" charset="0"/>
              </a:rPr>
              <a:t>)</a:t>
            </a:r>
            <a:endPar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endParaRPr>
          </a:p>
          <a:p>
            <a:pPr>
              <a:lnSpc>
                <a:spcPts val="1100"/>
              </a:lnSpc>
            </a:pPr>
            <a:r>
              <a:rPr lang="en-US" altLang="zh-TW" dirty="0">
                <a:solidFill>
                  <a:schemeClr val="bg1">
                    <a:lumMod val="65000"/>
                  </a:schemeClr>
                </a:solidFill>
                <a:latin typeface="Calibri" panose="020F0502020204030204" pitchFamily="34" charset="0"/>
                <a:cs typeface="Calibri" panose="020F0502020204030204" pitchFamily="34" charset="0"/>
              </a:rPr>
              <a:t>Smart home service providers (</a:t>
            </a:r>
            <a:r>
              <a:rPr lang="zh-TW" altLang="zh-TW" sz="1800" dirty="0">
                <a:latin typeface="Calibri" panose="020F0502020204030204" pitchFamily="34" charset="0"/>
                <a:ea typeface="微軟正黑體" panose="020B0604030504040204" pitchFamily="34" charset="-120"/>
                <a:cs typeface="Calibri" panose="020F0502020204030204" pitchFamily="34" charset="0"/>
              </a:rPr>
              <a:t>智慧家庭服務商</a:t>
            </a:r>
            <a:r>
              <a:rPr lang="en-US" altLang="zh-TW" sz="1800" dirty="0">
                <a:latin typeface="Calibri" panose="020F0502020204030204" pitchFamily="34" charset="0"/>
                <a:ea typeface="微軟正黑體" panose="020B0604030504040204" pitchFamily="34" charset="-120"/>
                <a:cs typeface="Calibri" panose="020F0502020204030204" pitchFamily="34" charset="0"/>
              </a:rPr>
              <a:t>)</a:t>
            </a:r>
            <a:endParaRPr lang="en-US" altLang="zh-TW" dirty="0">
              <a:solidFill>
                <a:schemeClr val="bg1">
                  <a:lumMod val="65000"/>
                </a:schemeClr>
              </a:solidFill>
              <a:latin typeface="Calibri" panose="020F0502020204030204" pitchFamily="34" charset="0"/>
              <a:cs typeface="Calibri" panose="020F0502020204030204" pitchFamily="34" charset="0"/>
            </a:endParaRPr>
          </a:p>
          <a:p>
            <a:pPr>
              <a:lnSpc>
                <a:spcPts val="1100"/>
              </a:lnSpc>
            </a:pPr>
            <a:r>
              <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rPr>
              <a:t>Enterprise network equipment brand vendors</a:t>
            </a:r>
            <a:r>
              <a:rPr lang="zh-TW" altLang="en-US"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rPr>
              <a:t> </a:t>
            </a:r>
            <a:r>
              <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rPr>
              <a:t>(</a:t>
            </a:r>
            <a:r>
              <a:rPr lang="zh-TW" altLang="zh-TW" sz="1800" dirty="0">
                <a:latin typeface="Calibri" panose="020F0502020204030204" pitchFamily="34" charset="0"/>
                <a:ea typeface="微軟正黑體" panose="020B0604030504040204" pitchFamily="34" charset="-120"/>
                <a:cs typeface="Calibri" panose="020F0502020204030204" pitchFamily="34" charset="0"/>
              </a:rPr>
              <a:t>企業網路設備品牌商</a:t>
            </a:r>
            <a:r>
              <a:rPr lang="en-US" altLang="zh-TW" sz="1800" dirty="0">
                <a:latin typeface="Calibri" panose="020F0502020204030204" pitchFamily="34" charset="0"/>
                <a:ea typeface="微軟正黑體" panose="020B0604030504040204" pitchFamily="34" charset="-120"/>
                <a:cs typeface="Calibri" panose="020F0502020204030204" pitchFamily="34" charset="0"/>
              </a:rPr>
              <a:t>)</a:t>
            </a:r>
            <a:endPar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endParaRPr>
          </a:p>
          <a:p>
            <a:pPr>
              <a:lnSpc>
                <a:spcPts val="1100"/>
              </a:lnSpc>
            </a:pPr>
            <a:r>
              <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rPr>
              <a:t>Cable TV operators</a:t>
            </a:r>
            <a:r>
              <a:rPr lang="zh-TW" altLang="en-US"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rPr>
              <a:t> </a:t>
            </a:r>
            <a:r>
              <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rPr>
              <a:t>(</a:t>
            </a:r>
            <a:r>
              <a:rPr lang="zh-TW" altLang="zh-TW" sz="1800" dirty="0">
                <a:latin typeface="Calibri" panose="020F0502020204030204" pitchFamily="34" charset="0"/>
                <a:ea typeface="微軟正黑體" panose="020B0604030504040204" pitchFamily="34" charset="-120"/>
                <a:cs typeface="Calibri" panose="020F0502020204030204" pitchFamily="34" charset="0"/>
              </a:rPr>
              <a:t>有線電視營運商</a:t>
            </a:r>
            <a:r>
              <a:rPr lang="en-US" altLang="zh-TW" sz="1800" dirty="0">
                <a:latin typeface="Calibri" panose="020F0502020204030204" pitchFamily="34" charset="0"/>
                <a:ea typeface="微軟正黑體" panose="020B0604030504040204" pitchFamily="34" charset="-120"/>
                <a:cs typeface="Calibri" panose="020F0502020204030204" pitchFamily="34" charset="0"/>
              </a:rPr>
              <a:t>)</a:t>
            </a:r>
            <a:endPar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endParaRPr>
          </a:p>
          <a:p>
            <a:pPr>
              <a:lnSpc>
                <a:spcPts val="1100"/>
              </a:lnSpc>
            </a:pPr>
            <a:r>
              <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rPr>
              <a:t>LEO satellite network service providers</a:t>
            </a:r>
            <a:r>
              <a:rPr lang="zh-TW" altLang="en-US"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rPr>
              <a:t> </a:t>
            </a:r>
            <a:r>
              <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rPr>
              <a:t>(</a:t>
            </a:r>
            <a:r>
              <a:rPr lang="zh-TW" altLang="zh-TW" sz="1800" dirty="0">
                <a:latin typeface="Calibri" panose="020F0502020204030204" pitchFamily="34" charset="0"/>
                <a:ea typeface="微軟正黑體" panose="020B0604030504040204" pitchFamily="34" charset="-120"/>
                <a:cs typeface="Calibri" panose="020F0502020204030204" pitchFamily="34" charset="0"/>
              </a:rPr>
              <a:t>低軌衛星網路服務商</a:t>
            </a:r>
            <a:r>
              <a:rPr lang="en-US" altLang="zh-TW" sz="1800" dirty="0">
                <a:latin typeface="Calibri" panose="020F0502020204030204" pitchFamily="34" charset="0"/>
                <a:ea typeface="微軟正黑體" panose="020B0604030504040204" pitchFamily="34" charset="-120"/>
                <a:cs typeface="Calibri" panose="020F0502020204030204" pitchFamily="34" charset="0"/>
              </a:rPr>
              <a:t>)</a:t>
            </a:r>
            <a:endPar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endParaRPr>
          </a:p>
          <a:p>
            <a:pPr>
              <a:lnSpc>
                <a:spcPts val="1100"/>
              </a:lnSpc>
            </a:pPr>
            <a:r>
              <a:rPr lang="en-US" altLang="zh-TW" dirty="0">
                <a:solidFill>
                  <a:schemeClr val="bg1">
                    <a:lumMod val="65000"/>
                  </a:schemeClr>
                </a:solidFill>
                <a:latin typeface="Calibri" panose="020F0502020204030204" pitchFamily="34" charset="0"/>
                <a:cs typeface="Calibri" panose="020F0502020204030204" pitchFamily="34" charset="0"/>
              </a:rPr>
              <a:t>Smart home service providers</a:t>
            </a:r>
            <a:r>
              <a:rPr lang="zh-TW" altLang="en-US" dirty="0">
                <a:solidFill>
                  <a:schemeClr val="bg1">
                    <a:lumMod val="65000"/>
                  </a:schemeClr>
                </a:solidFill>
                <a:latin typeface="Calibri" panose="020F0502020204030204" pitchFamily="34" charset="0"/>
                <a:cs typeface="Calibri" panose="020F0502020204030204" pitchFamily="34" charset="0"/>
              </a:rPr>
              <a:t> </a:t>
            </a:r>
            <a:r>
              <a:rPr lang="en-US" altLang="zh-TW" sz="1000" dirty="0">
                <a:solidFill>
                  <a:schemeClr val="bg1">
                    <a:lumMod val="65000"/>
                  </a:schemeClr>
                </a:solidFill>
                <a:latin typeface="Calibri" panose="020F0502020204030204" pitchFamily="34" charset="0"/>
                <a:cs typeface="Calibri" panose="020F0502020204030204" pitchFamily="34" charset="0"/>
              </a:rPr>
              <a:t>(</a:t>
            </a:r>
            <a:r>
              <a:rPr lang="zh-TW" altLang="zh-TW" dirty="0">
                <a:latin typeface="Calibri" panose="020F0502020204030204" pitchFamily="34" charset="0"/>
                <a:ea typeface="微軟正黑體" panose="020B0604030504040204" pitchFamily="34" charset="-120"/>
                <a:cs typeface="Calibri" panose="020F0502020204030204" pitchFamily="34" charset="0"/>
              </a:rPr>
              <a:t>智慧家庭服務商</a:t>
            </a:r>
            <a:r>
              <a:rPr lang="en-US" altLang="zh-TW" dirty="0">
                <a:latin typeface="Calibri" panose="020F0502020204030204" pitchFamily="34" charset="0"/>
                <a:ea typeface="微軟正黑體" panose="020B0604030504040204" pitchFamily="34" charset="-120"/>
                <a:cs typeface="Calibri" panose="020F0502020204030204" pitchFamily="34" charset="0"/>
              </a:rPr>
              <a:t>)</a:t>
            </a:r>
            <a:endParaRPr lang="zh-TW" altLang="en-US" dirty="0">
              <a:solidFill>
                <a:schemeClr val="bg1">
                  <a:lumMod val="65000"/>
                </a:schemeClr>
              </a:solidFill>
              <a:latin typeface="Calibri" panose="020F0502020204030204" pitchFamily="34" charset="0"/>
              <a:cs typeface="Calibri" panose="020F0502020204030204" pitchFamily="34" charset="0"/>
            </a:endParaRPr>
          </a:p>
          <a:p>
            <a:pPr>
              <a:lnSpc>
                <a:spcPts val="1100"/>
              </a:lnSpc>
            </a:pPr>
            <a:r>
              <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rPr>
              <a:t>Enterprise customers</a:t>
            </a:r>
            <a:r>
              <a:rPr lang="zh-TW" altLang="en-US"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rPr>
              <a:t> </a:t>
            </a:r>
            <a:r>
              <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rPr>
              <a:t>(</a:t>
            </a:r>
            <a:r>
              <a:rPr lang="zh-TW" altLang="zh-TW" sz="1800" dirty="0">
                <a:latin typeface="Calibri" panose="020F0502020204030204" pitchFamily="34" charset="0"/>
                <a:ea typeface="微軟正黑體" panose="020B0604030504040204" pitchFamily="34" charset="-120"/>
                <a:cs typeface="Calibri" panose="020F0502020204030204" pitchFamily="34" charset="0"/>
              </a:rPr>
              <a:t>企業客戶</a:t>
            </a:r>
            <a:r>
              <a:rPr lang="en-US" altLang="zh-TW" sz="1800" dirty="0">
                <a:latin typeface="Calibri" panose="020F0502020204030204" pitchFamily="34" charset="0"/>
                <a:ea typeface="微軟正黑體" panose="020B0604030504040204" pitchFamily="34" charset="-120"/>
                <a:cs typeface="Calibri" panose="020F0502020204030204" pitchFamily="34" charset="0"/>
              </a:rPr>
              <a:t>)</a:t>
            </a:r>
            <a:endPar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endParaRPr>
          </a:p>
          <a:p>
            <a:pPr>
              <a:lnSpc>
                <a:spcPts val="1100"/>
              </a:lnSpc>
            </a:pPr>
            <a:r>
              <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rPr>
              <a:t>System integrators</a:t>
            </a:r>
            <a:r>
              <a:rPr lang="zh-TW" altLang="en-US"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rPr>
              <a:t> </a:t>
            </a:r>
            <a:r>
              <a:rPr lang="en-US" altLang="zh-TW" dirty="0">
                <a:solidFill>
                  <a:schemeClr val="bg1">
                    <a:lumMod val="65000"/>
                  </a:schemeClr>
                </a:solidFill>
                <a:latin typeface="Calibri" panose="020F0502020204030204" pitchFamily="34" charset="0"/>
                <a:ea typeface="微軟正黑體" panose="020B0604030504040204" pitchFamily="34" charset="-120"/>
                <a:cs typeface="Calibri" panose="020F0502020204030204" pitchFamily="34" charset="0"/>
              </a:rPr>
              <a:t>(</a:t>
            </a:r>
            <a:r>
              <a:rPr lang="zh-TW" altLang="zh-TW" sz="1800" dirty="0">
                <a:latin typeface="Calibri" panose="020F0502020204030204" pitchFamily="34" charset="0"/>
                <a:ea typeface="微軟正黑體" panose="020B0604030504040204" pitchFamily="34" charset="-120"/>
                <a:cs typeface="Calibri" panose="020F0502020204030204" pitchFamily="34" charset="0"/>
              </a:rPr>
              <a:t>系統整合商</a:t>
            </a:r>
            <a:r>
              <a:rPr lang="en-US" altLang="zh-TW" sz="1800" dirty="0">
                <a:latin typeface="Calibri" panose="020F0502020204030204" pitchFamily="34" charset="0"/>
                <a:ea typeface="微軟正黑體" panose="020B0604030504040204" pitchFamily="34" charset="-120"/>
                <a:cs typeface="Calibri" panose="020F0502020204030204" pitchFamily="34" charset="0"/>
              </a:rPr>
              <a:t>)</a:t>
            </a:r>
            <a:endParaRPr lang="zh-TW" altLang="en-US" dirty="0">
              <a:solidFill>
                <a:schemeClr val="bg1">
                  <a:lumMod val="65000"/>
                </a:schemeClr>
              </a:solidFill>
              <a:latin typeface="Calibri" panose="020F0502020204030204" pitchFamily="34" charset="0"/>
              <a:cs typeface="Calibri" panose="020F0502020204030204" pitchFamily="34" charset="0"/>
            </a:endParaRPr>
          </a:p>
          <a:p>
            <a:pPr>
              <a:lnSpc>
                <a:spcPts val="1100"/>
              </a:lnSpc>
            </a:pPr>
            <a:endParaRPr lang="zh-TW" altLang="en-US" dirty="0">
              <a:solidFill>
                <a:schemeClr val="bg1">
                  <a:lumMod val="65000"/>
                </a:schemeClr>
              </a:solidFill>
              <a:latin typeface="Calibri" panose="020F0502020204030204" pitchFamily="34" charset="0"/>
              <a:cs typeface="Calibri" panose="020F0502020204030204" pitchFamily="34" charset="0"/>
            </a:endParaRPr>
          </a:p>
          <a:p>
            <a:pPr>
              <a:lnSpc>
                <a:spcPts val="1100"/>
              </a:lnSpc>
            </a:pPr>
            <a:endParaRPr lang="zh-TW" altLang="en-US" dirty="0">
              <a:solidFill>
                <a:schemeClr val="bg1">
                  <a:lumMod val="65000"/>
                </a:schemeClr>
              </a:solidFill>
              <a:latin typeface="Calibri" panose="020F0502020204030204" pitchFamily="34" charset="0"/>
              <a:cs typeface="Calibri" panose="020F0502020204030204" pitchFamily="34" charset="0"/>
            </a:endParaRP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1B12F0-E91A-427D-ABF2-34290953216D}"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2219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6763"/>
            <a:ext cx="5119687" cy="3838575"/>
          </a:xfrm>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A31B12F0-E91A-427D-ABF2-34290953216D}" type="slidenum">
              <a:rPr lang="de-DE" smtClean="0"/>
              <a:pPr/>
              <a:t>37</a:t>
            </a:fld>
            <a:endParaRPr lang="de-DE"/>
          </a:p>
        </p:txBody>
      </p:sp>
    </p:spTree>
    <p:extLst>
      <p:ext uri="{BB962C8B-B14F-4D97-AF65-F5344CB8AC3E}">
        <p14:creationId xmlns:p14="http://schemas.microsoft.com/office/powerpoint/2010/main" val="2581759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6763"/>
            <a:ext cx="5119687" cy="3838575"/>
          </a:xfrm>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A31B12F0-E91A-427D-ABF2-34290953216D}" type="slidenum">
              <a:rPr lang="de-DE" smtClean="0"/>
              <a:pPr/>
              <a:t>38</a:t>
            </a:fld>
            <a:endParaRPr lang="de-DE"/>
          </a:p>
        </p:txBody>
      </p:sp>
    </p:spTree>
    <p:extLst>
      <p:ext uri="{BB962C8B-B14F-4D97-AF65-F5344CB8AC3E}">
        <p14:creationId xmlns:p14="http://schemas.microsoft.com/office/powerpoint/2010/main" val="2508518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6763"/>
            <a:ext cx="5119687" cy="3838575"/>
          </a:xfrm>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A31B12F0-E91A-427D-ABF2-34290953216D}" type="slidenum">
              <a:rPr lang="de-DE" smtClean="0"/>
              <a:pPr/>
              <a:t>39</a:t>
            </a:fld>
            <a:endParaRPr lang="de-DE"/>
          </a:p>
        </p:txBody>
      </p:sp>
    </p:spTree>
    <p:extLst>
      <p:ext uri="{BB962C8B-B14F-4D97-AF65-F5344CB8AC3E}">
        <p14:creationId xmlns:p14="http://schemas.microsoft.com/office/powerpoint/2010/main" val="3449921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A31B12F0-E91A-427D-ABF2-34290953216D}" type="slidenum">
              <a:rPr lang="de-DE" smtClean="0"/>
              <a:pPr/>
              <a:t>40</a:t>
            </a:fld>
            <a:endParaRPr lang="de-DE"/>
          </a:p>
        </p:txBody>
      </p:sp>
    </p:spTree>
    <p:extLst>
      <p:ext uri="{BB962C8B-B14F-4D97-AF65-F5344CB8AC3E}">
        <p14:creationId xmlns:p14="http://schemas.microsoft.com/office/powerpoint/2010/main" val="154838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6763"/>
            <a:ext cx="5119687" cy="3838575"/>
          </a:xfrm>
        </p:spPr>
      </p:sp>
      <p:sp>
        <p:nvSpPr>
          <p:cNvPr id="3" name="備忘稿版面配置區 2"/>
          <p:cNvSpPr>
            <a:spLocks noGrp="1"/>
          </p:cNvSpPr>
          <p:nvPr>
            <p:ph type="body" idx="1"/>
          </p:nvPr>
        </p:nvSpPr>
        <p:spPr/>
        <p:txBody>
          <a:bodyPr/>
          <a:lstStyle/>
          <a:p>
            <a:r>
              <a:rPr lang="en-US" altLang="zh-TW" dirty="0"/>
              <a:t>2019/02/21</a:t>
            </a:r>
            <a:r>
              <a:rPr lang="zh-TW" altLang="en-US" dirty="0"/>
              <a:t> 更新財務窗口</a:t>
            </a:r>
          </a:p>
        </p:txBody>
      </p:sp>
      <p:sp>
        <p:nvSpPr>
          <p:cNvPr id="4" name="投影片編號版面配置區 3"/>
          <p:cNvSpPr>
            <a:spLocks noGrp="1"/>
          </p:cNvSpPr>
          <p:nvPr>
            <p:ph type="sldNum" sz="quarter" idx="10"/>
          </p:nvPr>
        </p:nvSpPr>
        <p:spPr/>
        <p:txBody>
          <a:bodyPr/>
          <a:lstStyle/>
          <a:p>
            <a:fld id="{A31B12F0-E91A-427D-ABF2-34290953216D}" type="slidenum">
              <a:rPr lang="de-DE" smtClean="0"/>
              <a:pPr/>
              <a:t>41</a:t>
            </a:fld>
            <a:endParaRPr lang="de-DE"/>
          </a:p>
        </p:txBody>
      </p:sp>
    </p:spTree>
    <p:extLst>
      <p:ext uri="{BB962C8B-B14F-4D97-AF65-F5344CB8AC3E}">
        <p14:creationId xmlns:p14="http://schemas.microsoft.com/office/powerpoint/2010/main" val="3556224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p:txBody>
          <a:bodyPr/>
          <a:lstStyle/>
          <a:p>
            <a:pPr>
              <a:defRPr/>
            </a:pPr>
            <a:fld id="{DB6A89A7-CAB8-4D7D-8199-684FFBD01715}" type="slidenum">
              <a:rPr lang="en-US" altLang="zh-TW"/>
              <a:pPr>
                <a:defRPr/>
              </a:pPr>
              <a:t>50</a:t>
            </a:fld>
            <a:endParaRPr lang="en-US" altLang="zh-TW" dirty="0"/>
          </a:p>
        </p:txBody>
      </p:sp>
      <p:sp>
        <p:nvSpPr>
          <p:cNvPr id="1126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26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TW" altLang="zh-TW" b="0" dirty="0" smtClean="0"/>
          </a:p>
        </p:txBody>
      </p:sp>
      <p:sp>
        <p:nvSpPr>
          <p:cNvPr id="9221" name="頁尾版面配置區 4"/>
          <p:cNvSpPr>
            <a:spLocks noGrp="1"/>
          </p:cNvSpPr>
          <p:nvPr>
            <p:ph type="ftr" sz="quarter" idx="4"/>
          </p:nvPr>
        </p:nvSpPr>
        <p:spPr/>
        <p:txBody>
          <a:bodyPr/>
          <a:lstStyle/>
          <a:p>
            <a:pPr>
              <a:defRPr/>
            </a:pPr>
            <a:endParaRPr lang="en-US" altLang="zh-TW" dirty="0"/>
          </a:p>
        </p:txBody>
      </p:sp>
    </p:spTree>
    <p:extLst>
      <p:ext uri="{BB962C8B-B14F-4D97-AF65-F5344CB8AC3E}">
        <p14:creationId xmlns:p14="http://schemas.microsoft.com/office/powerpoint/2010/main" val="2840440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開始執行後可以跟各組的小隊輔</a:t>
            </a:r>
            <a:r>
              <a:rPr lang="en-US" altLang="zh-TW" dirty="0" smtClean="0"/>
              <a:t>HR</a:t>
            </a:r>
            <a:r>
              <a:rPr lang="zh-TW" altLang="en-US" dirty="0" smtClean="0"/>
              <a:t>討論，主題的部分</a:t>
            </a:r>
            <a:endParaRPr lang="zh-TW" altLang="en-US" dirty="0"/>
          </a:p>
        </p:txBody>
      </p:sp>
      <p:sp>
        <p:nvSpPr>
          <p:cNvPr id="4" name="投影片編號版面配置區 3"/>
          <p:cNvSpPr>
            <a:spLocks noGrp="1"/>
          </p:cNvSpPr>
          <p:nvPr>
            <p:ph type="sldNum" sz="quarter" idx="10"/>
          </p:nvPr>
        </p:nvSpPr>
        <p:spPr/>
        <p:txBody>
          <a:bodyPr/>
          <a:lstStyle/>
          <a:p>
            <a:fld id="{220E0C9B-1FCA-4F8E-98FC-948F91FD2D7F}" type="slidenum">
              <a:rPr lang="zh-TW" altLang="en-US" smtClean="0"/>
              <a:t>51</a:t>
            </a:fld>
            <a:endParaRPr lang="zh-TW" altLang="en-US"/>
          </a:p>
        </p:txBody>
      </p:sp>
    </p:spTree>
    <p:extLst>
      <p:ext uri="{BB962C8B-B14F-4D97-AF65-F5344CB8AC3E}">
        <p14:creationId xmlns:p14="http://schemas.microsoft.com/office/powerpoint/2010/main" val="2925839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開始執行後可以跟各組的小隊輔</a:t>
            </a:r>
            <a:r>
              <a:rPr lang="en-US" altLang="zh-TW" dirty="0" smtClean="0"/>
              <a:t>HR</a:t>
            </a:r>
            <a:r>
              <a:rPr lang="zh-TW" altLang="en-US" dirty="0" smtClean="0"/>
              <a:t>討論，主題的部分</a:t>
            </a:r>
            <a:endParaRPr lang="zh-TW" altLang="en-US" dirty="0"/>
          </a:p>
        </p:txBody>
      </p:sp>
      <p:sp>
        <p:nvSpPr>
          <p:cNvPr id="4" name="投影片編號版面配置區 3"/>
          <p:cNvSpPr>
            <a:spLocks noGrp="1"/>
          </p:cNvSpPr>
          <p:nvPr>
            <p:ph type="sldNum" sz="quarter" idx="10"/>
          </p:nvPr>
        </p:nvSpPr>
        <p:spPr/>
        <p:txBody>
          <a:bodyPr/>
          <a:lstStyle/>
          <a:p>
            <a:fld id="{220E0C9B-1FCA-4F8E-98FC-948F91FD2D7F}" type="slidenum">
              <a:rPr lang="zh-TW" altLang="en-US" smtClean="0"/>
              <a:t>52</a:t>
            </a:fld>
            <a:endParaRPr lang="zh-TW" altLang="en-US"/>
          </a:p>
        </p:txBody>
      </p:sp>
    </p:spTree>
    <p:extLst>
      <p:ext uri="{BB962C8B-B14F-4D97-AF65-F5344CB8AC3E}">
        <p14:creationId xmlns:p14="http://schemas.microsoft.com/office/powerpoint/2010/main" val="2713288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開始執行後可以跟各組的小隊輔</a:t>
            </a:r>
            <a:r>
              <a:rPr lang="en-US" altLang="zh-TW" dirty="0" smtClean="0"/>
              <a:t>HR</a:t>
            </a:r>
            <a:r>
              <a:rPr lang="zh-TW" altLang="en-US" dirty="0" smtClean="0"/>
              <a:t>討論，主題的部分</a:t>
            </a:r>
            <a:endParaRPr lang="zh-TW" altLang="en-US" dirty="0"/>
          </a:p>
        </p:txBody>
      </p:sp>
      <p:sp>
        <p:nvSpPr>
          <p:cNvPr id="4" name="投影片編號版面配置區 3"/>
          <p:cNvSpPr>
            <a:spLocks noGrp="1"/>
          </p:cNvSpPr>
          <p:nvPr>
            <p:ph type="sldNum" sz="quarter" idx="10"/>
          </p:nvPr>
        </p:nvSpPr>
        <p:spPr/>
        <p:txBody>
          <a:bodyPr/>
          <a:lstStyle/>
          <a:p>
            <a:fld id="{220E0C9B-1FCA-4F8E-98FC-948F91FD2D7F}" type="slidenum">
              <a:rPr lang="zh-TW" altLang="en-US" smtClean="0"/>
              <a:t>53</a:t>
            </a:fld>
            <a:endParaRPr lang="zh-TW" altLang="en-US"/>
          </a:p>
        </p:txBody>
      </p:sp>
    </p:spTree>
    <p:extLst>
      <p:ext uri="{BB962C8B-B14F-4D97-AF65-F5344CB8AC3E}">
        <p14:creationId xmlns:p14="http://schemas.microsoft.com/office/powerpoint/2010/main" val="355474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開始執行後可以跟各組的小隊輔</a:t>
            </a:r>
            <a:r>
              <a:rPr lang="en-US" altLang="zh-TW" dirty="0" smtClean="0"/>
              <a:t>HR</a:t>
            </a:r>
            <a:r>
              <a:rPr lang="zh-TW" altLang="en-US" dirty="0" smtClean="0"/>
              <a:t>討論，主題的部分</a:t>
            </a:r>
            <a:endParaRPr lang="zh-TW" altLang="en-US" dirty="0"/>
          </a:p>
        </p:txBody>
      </p:sp>
      <p:sp>
        <p:nvSpPr>
          <p:cNvPr id="4" name="投影片編號版面配置區 3"/>
          <p:cNvSpPr>
            <a:spLocks noGrp="1"/>
          </p:cNvSpPr>
          <p:nvPr>
            <p:ph type="sldNum" sz="quarter" idx="10"/>
          </p:nvPr>
        </p:nvSpPr>
        <p:spPr/>
        <p:txBody>
          <a:bodyPr/>
          <a:lstStyle/>
          <a:p>
            <a:fld id="{220E0C9B-1FCA-4F8E-98FC-948F91FD2D7F}" type="slidenum">
              <a:rPr lang="zh-TW" altLang="en-US" smtClean="0"/>
              <a:t>54</a:t>
            </a:fld>
            <a:endParaRPr lang="zh-TW" altLang="en-US"/>
          </a:p>
        </p:txBody>
      </p:sp>
    </p:spTree>
    <p:extLst>
      <p:ext uri="{BB962C8B-B14F-4D97-AF65-F5344CB8AC3E}">
        <p14:creationId xmlns:p14="http://schemas.microsoft.com/office/powerpoint/2010/main" val="3457920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6763"/>
            <a:ext cx="5119687" cy="3838575"/>
          </a:xfrm>
        </p:spPr>
      </p:sp>
      <p:sp>
        <p:nvSpPr>
          <p:cNvPr id="3" name="備忘稿版面配置區 2"/>
          <p:cNvSpPr>
            <a:spLocks noGrp="1"/>
          </p:cNvSpPr>
          <p:nvPr>
            <p:ph type="body" idx="1"/>
          </p:nvPr>
        </p:nvSpPr>
        <p:spPr/>
        <p:txBody>
          <a:bodyPr>
            <a:normAutofit fontScale="92500" lnSpcReduction="10000"/>
          </a:bodyPr>
          <a:lstStyle/>
          <a:p>
            <a:pPr marL="236967" indent="-236967" defTabSz="947867" eaLnBrk="1" hangingPunct="1">
              <a:lnSpc>
                <a:spcPct val="80000"/>
              </a:lnSpc>
              <a:defRPr/>
            </a:pPr>
            <a:r>
              <a:rPr lang="zh-TW" altLang="en-US" dirty="0">
                <a:solidFill>
                  <a:srgbClr val="003366"/>
                </a:solidFill>
                <a:latin typeface="Arial" pitchFamily="34" charset="0"/>
              </a:rPr>
              <a:t>啟碁的核心價值從何而來？公司在上市之時，經營層為了讓同仁有一致的理念與核心價值得以依循，包含應做和不該做的，結集所有高階主管的意見而生。</a:t>
            </a:r>
            <a:endParaRPr lang="en-US" altLang="zh-TW" dirty="0">
              <a:solidFill>
                <a:srgbClr val="003366"/>
              </a:solidFill>
              <a:latin typeface="Arial" pitchFamily="34" charset="0"/>
            </a:endParaRPr>
          </a:p>
          <a:p>
            <a:pPr marL="236967" indent="-236967" defTabSz="947867" eaLnBrk="1" hangingPunct="1">
              <a:lnSpc>
                <a:spcPct val="80000"/>
              </a:lnSpc>
              <a:defRPr/>
            </a:pPr>
            <a:r>
              <a:rPr lang="zh-TW" altLang="en-US" dirty="0"/>
              <a:t>從四大核心價值往外展開具體行為描述</a:t>
            </a:r>
            <a:r>
              <a:rPr lang="en-US" altLang="zh-TW" dirty="0"/>
              <a:t>,</a:t>
            </a:r>
            <a:r>
              <a:rPr lang="zh-TW" altLang="en-US" dirty="0"/>
              <a:t>公司標榜著十大信念</a:t>
            </a:r>
            <a:r>
              <a:rPr lang="en-US" altLang="zh-TW" dirty="0"/>
              <a:t>/</a:t>
            </a:r>
            <a:r>
              <a:rPr lang="zh-TW" altLang="en-US" dirty="0"/>
              <a:t>十大誡律</a:t>
            </a:r>
            <a:r>
              <a:rPr lang="en-US" altLang="zh-TW" dirty="0"/>
              <a:t>.</a:t>
            </a:r>
            <a:r>
              <a:rPr lang="zh-TW" altLang="en-US" dirty="0"/>
              <a:t> 這裡請舉例說明即可</a:t>
            </a:r>
            <a:endParaRPr lang="en-US" altLang="zh-TW" dirty="0">
              <a:solidFill>
                <a:srgbClr val="003366"/>
              </a:solidFill>
              <a:latin typeface="Arial" pitchFamily="34" charset="0"/>
            </a:endParaRPr>
          </a:p>
          <a:p>
            <a:pPr marL="236967" indent="-236967" eaLnBrk="1" hangingPunct="1">
              <a:lnSpc>
                <a:spcPct val="80000"/>
              </a:lnSpc>
            </a:pPr>
            <a:endParaRPr lang="en-US" altLang="zh-TW" dirty="0">
              <a:solidFill>
                <a:srgbClr val="003366"/>
              </a:solidFill>
              <a:latin typeface="Arial" pitchFamily="34" charset="0"/>
            </a:endParaRPr>
          </a:p>
          <a:p>
            <a:pPr marL="236967" indent="-236967" eaLnBrk="1" hangingPunct="1">
              <a:lnSpc>
                <a:spcPct val="80000"/>
              </a:lnSpc>
            </a:pPr>
            <a:r>
              <a:rPr lang="zh-TW" altLang="en-US" b="1" dirty="0">
                <a:solidFill>
                  <a:srgbClr val="003366"/>
                </a:solidFill>
                <a:latin typeface="Arial" pitchFamily="34" charset="0"/>
              </a:rPr>
              <a:t>創造價值：在企業中除了財務價值外，我們提供給客人的差異化價值</a:t>
            </a:r>
            <a:r>
              <a:rPr lang="en-US" altLang="zh-TW" b="1" dirty="0">
                <a:solidFill>
                  <a:srgbClr val="003366"/>
                </a:solidFill>
                <a:latin typeface="Arial" pitchFamily="34" charset="0"/>
              </a:rPr>
              <a:t>(</a:t>
            </a:r>
            <a:r>
              <a:rPr lang="zh-TW" altLang="en-US" dirty="0">
                <a:solidFill>
                  <a:srgbClr val="003366"/>
                </a:solidFill>
                <a:latin typeface="Arial" pitchFamily="34" charset="0"/>
              </a:rPr>
              <a:t>在系統整合與軟體價值上</a:t>
            </a:r>
            <a:r>
              <a:rPr lang="en-US" altLang="zh-TW" dirty="0">
                <a:solidFill>
                  <a:srgbClr val="003366"/>
                </a:solidFill>
                <a:latin typeface="Arial" pitchFamily="34" charset="0"/>
              </a:rPr>
              <a:t>)</a:t>
            </a:r>
            <a:r>
              <a:rPr lang="zh-TW" altLang="en-US" b="1" dirty="0">
                <a:solidFill>
                  <a:srgbClr val="003366"/>
                </a:solidFill>
                <a:latin typeface="Arial" pitchFamily="34" charset="0"/>
              </a:rPr>
              <a:t>，要能讓其進一步對其客戶產生價值。</a:t>
            </a:r>
            <a:r>
              <a:rPr lang="zh-TW" altLang="en-US" dirty="0">
                <a:solidFill>
                  <a:srgbClr val="003366"/>
                </a:solidFill>
                <a:latin typeface="Arial" pitchFamily="34" charset="0"/>
              </a:rPr>
              <a:t>導入工業</a:t>
            </a:r>
            <a:r>
              <a:rPr lang="en-US" altLang="zh-TW" dirty="0">
                <a:solidFill>
                  <a:srgbClr val="003366"/>
                </a:solidFill>
                <a:latin typeface="Arial" pitchFamily="34" charset="0"/>
              </a:rPr>
              <a:t>4.0</a:t>
            </a:r>
            <a:r>
              <a:rPr lang="zh-TW" altLang="en-US" dirty="0">
                <a:solidFill>
                  <a:srgbClr val="003366"/>
                </a:solidFill>
                <a:latin typeface="Arial" pitchFamily="34" charset="0"/>
              </a:rPr>
              <a:t>也是一例，如：客戶可以不必親臨就透過軟體了解產品製造的過程。追求卓越品質是最重要的信念，這點做好，其他方面就容易達到好的結果。</a:t>
            </a:r>
            <a:endParaRPr lang="en-US" altLang="zh-TW" dirty="0">
              <a:solidFill>
                <a:srgbClr val="003366"/>
              </a:solidFill>
              <a:latin typeface="Arial" pitchFamily="34" charset="0"/>
            </a:endParaRPr>
          </a:p>
          <a:p>
            <a:pPr marL="236967" indent="-236967" eaLnBrk="1" hangingPunct="1">
              <a:lnSpc>
                <a:spcPct val="80000"/>
              </a:lnSpc>
            </a:pPr>
            <a:r>
              <a:rPr lang="zh-TW" altLang="en-US" b="1" dirty="0">
                <a:solidFill>
                  <a:srgbClr val="003366"/>
                </a:solidFill>
                <a:latin typeface="Arial" pitchFamily="34" charset="0"/>
              </a:rPr>
              <a:t>以客為尊：不表示客人要求的我們一定要答應。了解客人的要求，營造一個雙贏的結果，是終極目標。</a:t>
            </a:r>
            <a:endParaRPr lang="en-US" altLang="zh-TW" b="1" dirty="0">
              <a:solidFill>
                <a:srgbClr val="003366"/>
              </a:solidFill>
              <a:latin typeface="Arial" pitchFamily="34" charset="0"/>
            </a:endParaRPr>
          </a:p>
          <a:p>
            <a:pPr marL="236967" indent="-236967" eaLnBrk="1" hangingPunct="1">
              <a:lnSpc>
                <a:spcPct val="80000"/>
              </a:lnSpc>
            </a:pPr>
            <a:r>
              <a:rPr lang="zh-TW" altLang="en-US" b="1" dirty="0">
                <a:solidFill>
                  <a:srgbClr val="003366"/>
                </a:solidFill>
                <a:latin typeface="Arial" pitchFamily="34" charset="0"/>
              </a:rPr>
              <a:t>團隊合作：跨部門、跨</a:t>
            </a:r>
            <a:r>
              <a:rPr lang="en-US" altLang="zh-TW" b="1" dirty="0">
                <a:solidFill>
                  <a:srgbClr val="003366"/>
                </a:solidFill>
                <a:latin typeface="Arial" pitchFamily="34" charset="0"/>
              </a:rPr>
              <a:t>BU</a:t>
            </a:r>
            <a:r>
              <a:rPr lang="zh-TW" altLang="en-US" b="1" dirty="0">
                <a:solidFill>
                  <a:srgbClr val="003366"/>
                </a:solidFill>
                <a:latin typeface="Arial" pitchFamily="34" charset="0"/>
              </a:rPr>
              <a:t>都是我們在工作中常常面臨的合作。舉運動的例子，即使有再厲害的明星球員，如果沒有團隊的運作，單靠一個人的力量無法贏得勝利。</a:t>
            </a:r>
            <a:endParaRPr lang="en-US" altLang="zh-TW" b="1" dirty="0">
              <a:solidFill>
                <a:srgbClr val="003366"/>
              </a:solidFill>
              <a:latin typeface="Arial" pitchFamily="34" charset="0"/>
            </a:endParaRPr>
          </a:p>
          <a:p>
            <a:pPr marL="236967" indent="-236967" eaLnBrk="1" hangingPunct="1">
              <a:lnSpc>
                <a:spcPct val="80000"/>
              </a:lnSpc>
            </a:pPr>
            <a:endParaRPr lang="en-US" altLang="zh-TW" b="1" dirty="0">
              <a:solidFill>
                <a:srgbClr val="003366"/>
              </a:solidFill>
              <a:latin typeface="Arial" pitchFamily="34" charset="0"/>
            </a:endParaRPr>
          </a:p>
          <a:p>
            <a:pPr marL="236967" indent="-236967" defTabSz="947867" eaLnBrk="1" hangingPunct="1">
              <a:defRPr/>
            </a:pPr>
            <a:r>
              <a:rPr lang="zh-TW" altLang="en-US" b="1" dirty="0">
                <a:latin typeface="Times New Roman" pitchFamily="18" charset="0"/>
                <a:sym typeface="Wingdings" pitchFamily="2" charset="2"/>
              </a:rPr>
              <a:t>十大信念</a:t>
            </a:r>
            <a:endParaRPr lang="en-US" altLang="zh-TW" b="1" dirty="0">
              <a:latin typeface="Times New Roman" pitchFamily="18" charset="0"/>
              <a:sym typeface="Wingdings" pitchFamily="2" charset="2"/>
            </a:endParaRPr>
          </a:p>
          <a:p>
            <a:pPr marL="236967" indent="-236967" defTabSz="947867" eaLnBrk="1" hangingPunct="1">
              <a:defRPr/>
            </a:pPr>
            <a:r>
              <a:rPr lang="zh-TW" altLang="en-US" b="1" dirty="0">
                <a:latin typeface="Times New Roman" pitchFamily="18" charset="0"/>
                <a:sym typeface="Wingdings" pitchFamily="2" charset="2"/>
              </a:rPr>
              <a:t>抓頭抓尾，做到第一和第十以及第五項團隊合作，約可涵蓋中間的項目。</a:t>
            </a:r>
            <a:endParaRPr lang="en-US" altLang="zh-TW" b="1" dirty="0">
              <a:latin typeface="Times New Roman" pitchFamily="18" charset="0"/>
              <a:sym typeface="Wingdings" pitchFamily="2" charset="2"/>
            </a:endParaRPr>
          </a:p>
          <a:p>
            <a:pPr marL="236967" indent="-236967" defTabSz="947867" eaLnBrk="1" hangingPunct="1">
              <a:defRPr/>
            </a:pPr>
            <a:r>
              <a:rPr lang="zh-TW" altLang="en-US" b="0" dirty="0">
                <a:latin typeface="Times New Roman" pitchFamily="18" charset="0"/>
                <a:sym typeface="Wingdings" pitchFamily="2" charset="2"/>
              </a:rPr>
              <a:t>當我們公司越來越大，團隊合作變得越來越難。打造一個平台讓大家把工作上的訊息經驗知識分享是建立學習型組織，智慧公司</a:t>
            </a:r>
            <a:r>
              <a:rPr lang="en-US" altLang="zh-TW" b="0" dirty="0">
                <a:latin typeface="Times New Roman" pitchFamily="18" charset="0"/>
                <a:sym typeface="Wingdings" pitchFamily="2" charset="2"/>
              </a:rPr>
              <a:t>/</a:t>
            </a:r>
            <a:r>
              <a:rPr lang="zh-TW" altLang="en-US" b="0" dirty="0">
                <a:latin typeface="Times New Roman" pitchFamily="18" charset="0"/>
                <a:sym typeface="Wingdings" pitchFamily="2" charset="2"/>
              </a:rPr>
              <a:t>工廠，很重要的一件事。</a:t>
            </a:r>
            <a:endParaRPr lang="en-US" altLang="zh-TW" b="0" dirty="0">
              <a:latin typeface="Times New Roman" pitchFamily="18" charset="0"/>
              <a:sym typeface="Wingdings" pitchFamily="2" charset="2"/>
            </a:endParaRPr>
          </a:p>
          <a:p>
            <a:pPr marL="236967" indent="-236967" defTabSz="947867" eaLnBrk="1" hangingPunct="1">
              <a:defRPr/>
            </a:pPr>
            <a:endParaRPr lang="en-US" altLang="zh-TW" b="0" dirty="0">
              <a:latin typeface="Times New Roman" pitchFamily="18" charset="0"/>
              <a:sym typeface="Wingdings" pitchFamily="2" charset="2"/>
            </a:endParaRPr>
          </a:p>
          <a:p>
            <a:pPr eaLnBrk="1" hangingPunct="1"/>
            <a:r>
              <a:rPr lang="zh-TW" altLang="en-US" b="1" dirty="0">
                <a:latin typeface="Arial" pitchFamily="34" charset="0"/>
              </a:rPr>
              <a:t>十大誡律</a:t>
            </a:r>
            <a:endParaRPr lang="en-US" altLang="zh-TW" b="1" dirty="0">
              <a:latin typeface="Arial" pitchFamily="34" charset="0"/>
            </a:endParaRPr>
          </a:p>
          <a:p>
            <a:pPr eaLnBrk="1" hangingPunct="1"/>
            <a:r>
              <a:rPr lang="zh-TW" altLang="en-US" b="1" dirty="0">
                <a:latin typeface="Arial" pitchFamily="34" charset="0"/>
              </a:rPr>
              <a:t>第一項是首要項目。</a:t>
            </a:r>
            <a:endParaRPr lang="en-US" altLang="zh-TW" b="1" dirty="0">
              <a:latin typeface="Arial" pitchFamily="34" charset="0"/>
            </a:endParaRPr>
          </a:p>
          <a:p>
            <a:pPr eaLnBrk="1" hangingPunct="1"/>
            <a:r>
              <a:rPr lang="zh-TW" altLang="en-US" b="1" dirty="0">
                <a:latin typeface="Arial" pitchFamily="34" charset="0"/>
              </a:rPr>
              <a:t>公司平均每天會簽到</a:t>
            </a:r>
            <a:r>
              <a:rPr lang="en-US" altLang="zh-TW" b="1" dirty="0">
                <a:latin typeface="Arial" pitchFamily="34" charset="0"/>
              </a:rPr>
              <a:t>3</a:t>
            </a:r>
            <a:r>
              <a:rPr lang="zh-TW" altLang="en-US" b="1" dirty="0">
                <a:latin typeface="Arial" pitchFamily="34" charset="0"/>
              </a:rPr>
              <a:t>份</a:t>
            </a:r>
            <a:r>
              <a:rPr lang="en-US" altLang="zh-TW" b="1" dirty="0">
                <a:latin typeface="Arial" pitchFamily="34" charset="0"/>
              </a:rPr>
              <a:t>NDA</a:t>
            </a:r>
            <a:r>
              <a:rPr lang="zh-TW" altLang="en-US" b="1" dirty="0">
                <a:latin typeface="Arial" pitchFamily="34" charset="0"/>
              </a:rPr>
              <a:t>，包括台積電等大企業都非常重視，第二項務必切實遵守。</a:t>
            </a:r>
            <a:endParaRPr lang="en-US" altLang="zh-TW" b="1" dirty="0">
              <a:latin typeface="Arial" pitchFamily="34" charset="0"/>
            </a:endParaRPr>
          </a:p>
          <a:p>
            <a:pPr eaLnBrk="1" hangingPunct="1"/>
            <a:endParaRPr lang="en-US" altLang="zh-TW" b="1" dirty="0">
              <a:latin typeface="Arial" pitchFamily="34" charset="0"/>
            </a:endParaRPr>
          </a:p>
          <a:p>
            <a:pPr eaLnBrk="1" hangingPunct="1"/>
            <a:r>
              <a:rPr lang="zh-TW" altLang="en-US" b="1" dirty="0">
                <a:latin typeface="Arial" pitchFamily="34" charset="0"/>
              </a:rPr>
              <a:t>不與客戶的認知爭辨：爭辯</a:t>
            </a:r>
            <a:r>
              <a:rPr lang="en-US" altLang="zh-TW" b="1" dirty="0">
                <a:latin typeface="Arial" pitchFamily="34" charset="0"/>
              </a:rPr>
              <a:t>”</a:t>
            </a:r>
            <a:r>
              <a:rPr lang="zh-TW" altLang="en-US" b="1" dirty="0">
                <a:latin typeface="Arial" pitchFamily="34" charset="0"/>
              </a:rPr>
              <a:t>認知</a:t>
            </a:r>
            <a:r>
              <a:rPr lang="en-US" altLang="zh-TW" b="1" dirty="0">
                <a:latin typeface="Arial" pitchFamily="34" charset="0"/>
              </a:rPr>
              <a:t>“</a:t>
            </a:r>
            <a:r>
              <a:rPr lang="zh-TW" altLang="en-US" b="1" dirty="0">
                <a:latin typeface="Arial" pitchFamily="34" charset="0"/>
              </a:rPr>
              <a:t>徒勞無功，以價格為例，單點式的偏頗比較會造成錯誤的認知，但是我們可以藉由全面的說明溝通讓客戶了解我們能提供的價值，還是能以很好的價格取得生意</a:t>
            </a:r>
            <a:endParaRPr lang="zh-TW" altLang="en-US" dirty="0">
              <a:latin typeface="Arial" pitchFamily="34" charset="0"/>
            </a:endParaRPr>
          </a:p>
          <a:p>
            <a:pPr marL="236967" indent="-236967" defTabSz="947867" eaLnBrk="1" hangingPunct="1">
              <a:defRPr/>
            </a:pPr>
            <a:endParaRPr lang="zh-TW" altLang="en-US" b="0" dirty="0">
              <a:latin typeface="Times New Roman" pitchFamily="18" charset="0"/>
              <a:sym typeface="Wingdings" pitchFamily="2" charset="2"/>
            </a:endParaRPr>
          </a:p>
          <a:p>
            <a:pPr marL="236967" indent="-236967" eaLnBrk="1" hangingPunct="1">
              <a:lnSpc>
                <a:spcPct val="80000"/>
              </a:lnSpc>
            </a:pPr>
            <a:endParaRPr lang="zh-TW" altLang="en-US" b="1" dirty="0">
              <a:solidFill>
                <a:srgbClr val="003366"/>
              </a:solidFill>
              <a:latin typeface="Arial" pitchFamily="34" charset="0"/>
            </a:endParaRPr>
          </a:p>
        </p:txBody>
      </p:sp>
      <p:sp>
        <p:nvSpPr>
          <p:cNvPr id="4" name="投影片編號版面配置區 3"/>
          <p:cNvSpPr>
            <a:spLocks noGrp="1"/>
          </p:cNvSpPr>
          <p:nvPr>
            <p:ph type="sldNum" sz="quarter" idx="10"/>
          </p:nvPr>
        </p:nvSpPr>
        <p:spPr/>
        <p:txBody>
          <a:bodyPr/>
          <a:lstStyle/>
          <a:p>
            <a:fld id="{A31B12F0-E91A-427D-ABF2-34290953216D}" type="slidenum">
              <a:rPr lang="de-DE" smtClean="0"/>
              <a:pPr/>
              <a:t>5</a:t>
            </a:fld>
            <a:endParaRPr lang="de-DE"/>
          </a:p>
        </p:txBody>
      </p:sp>
    </p:spTree>
    <p:extLst>
      <p:ext uri="{BB962C8B-B14F-4D97-AF65-F5344CB8AC3E}">
        <p14:creationId xmlns:p14="http://schemas.microsoft.com/office/powerpoint/2010/main" val="2046481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開始執行後可以跟各組的小隊輔</a:t>
            </a:r>
            <a:r>
              <a:rPr lang="en-US" altLang="zh-TW" dirty="0" smtClean="0"/>
              <a:t>HR</a:t>
            </a:r>
            <a:r>
              <a:rPr lang="zh-TW" altLang="en-US" dirty="0" smtClean="0"/>
              <a:t>討論，主題的部分</a:t>
            </a:r>
            <a:endParaRPr lang="zh-TW" altLang="en-US" dirty="0"/>
          </a:p>
        </p:txBody>
      </p:sp>
      <p:sp>
        <p:nvSpPr>
          <p:cNvPr id="4" name="投影片編號版面配置區 3"/>
          <p:cNvSpPr>
            <a:spLocks noGrp="1"/>
          </p:cNvSpPr>
          <p:nvPr>
            <p:ph type="sldNum" sz="quarter" idx="10"/>
          </p:nvPr>
        </p:nvSpPr>
        <p:spPr/>
        <p:txBody>
          <a:bodyPr/>
          <a:lstStyle/>
          <a:p>
            <a:fld id="{220E0C9B-1FCA-4F8E-98FC-948F91FD2D7F}" type="slidenum">
              <a:rPr lang="zh-TW" altLang="en-US" smtClean="0"/>
              <a:t>56</a:t>
            </a:fld>
            <a:endParaRPr lang="zh-TW" altLang="en-US"/>
          </a:p>
        </p:txBody>
      </p:sp>
    </p:spTree>
    <p:extLst>
      <p:ext uri="{BB962C8B-B14F-4D97-AF65-F5344CB8AC3E}">
        <p14:creationId xmlns:p14="http://schemas.microsoft.com/office/powerpoint/2010/main" val="260967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31B12F0-E91A-427D-ABF2-34290953216D}" type="slidenum">
              <a:rPr lang="de-DE" smtClean="0"/>
              <a:pPr/>
              <a:t>58</a:t>
            </a:fld>
            <a:endParaRPr lang="de-DE"/>
          </a:p>
        </p:txBody>
      </p:sp>
    </p:spTree>
    <p:extLst>
      <p:ext uri="{BB962C8B-B14F-4D97-AF65-F5344CB8AC3E}">
        <p14:creationId xmlns:p14="http://schemas.microsoft.com/office/powerpoint/2010/main" val="2447598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31B12F0-E91A-427D-ABF2-34290953216D}" type="slidenum">
              <a:rPr lang="de-DE" smtClean="0"/>
              <a:pPr/>
              <a:t>59</a:t>
            </a:fld>
            <a:endParaRPr lang="de-DE"/>
          </a:p>
        </p:txBody>
      </p:sp>
    </p:spTree>
    <p:extLst>
      <p:ext uri="{BB962C8B-B14F-4D97-AF65-F5344CB8AC3E}">
        <p14:creationId xmlns:p14="http://schemas.microsoft.com/office/powerpoint/2010/main" val="4197033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暑期實習主要幫助大家三個面向的建立，</a:t>
            </a:r>
            <a:endParaRPr lang="en-US" altLang="zh-TW" dirty="0" smtClean="0"/>
          </a:p>
          <a:p>
            <a:r>
              <a:rPr lang="zh-TW" altLang="en-US" dirty="0" smtClean="0"/>
              <a:t>在最後會有一個實習成果發表，讓各位兩個月來的努力最後有個展現、另外我們有安排職涯座談，會邀請公司的同仁</a:t>
            </a:r>
            <a:r>
              <a:rPr lang="en-US" altLang="zh-TW" dirty="0" smtClean="0"/>
              <a:t>(</a:t>
            </a:r>
            <a:r>
              <a:rPr lang="zh-TW" altLang="en-US" dirty="0" smtClean="0"/>
              <a:t>資深、入職不久的同仁</a:t>
            </a:r>
            <a:r>
              <a:rPr lang="en-US" altLang="zh-TW" dirty="0" smtClean="0"/>
              <a:t>)</a:t>
            </a:r>
            <a:r>
              <a:rPr lang="zh-TW" altLang="en-US" dirty="0" smtClean="0"/>
              <a:t>跟大家分享職涯的酸甜苦辣、另外大家可以多加利用我們的</a:t>
            </a:r>
            <a:r>
              <a:rPr lang="en-US" altLang="zh-TW" dirty="0" smtClean="0"/>
              <a:t>LMS</a:t>
            </a:r>
            <a:r>
              <a:rPr lang="zh-TW" altLang="en-US" dirty="0" smtClean="0"/>
              <a:t>教育訓練平台，可以去選擇想聆聽的課程學習</a:t>
            </a:r>
            <a:endParaRPr lang="en-US" altLang="zh-TW" dirty="0" smtClean="0"/>
          </a:p>
          <a:p>
            <a:endParaRPr lang="en-US" altLang="zh-TW" dirty="0" smtClean="0"/>
          </a:p>
          <a:p>
            <a:r>
              <a:rPr lang="zh-TW" altLang="en-US" dirty="0" smtClean="0"/>
              <a:t>適應關懷的部份我們有安排一系列的問券，像是關懷問卷、課程問卷等等，</a:t>
            </a:r>
            <a:endParaRPr lang="en-US" altLang="zh-TW" dirty="0" smtClean="0"/>
          </a:p>
          <a:p>
            <a:r>
              <a:rPr lang="zh-TW" altLang="en-US" dirty="0" smtClean="0"/>
              <a:t>如果一些困難，不好跟其他實習生</a:t>
            </a:r>
            <a:r>
              <a:rPr lang="en-US" altLang="zh-TW" dirty="0" smtClean="0"/>
              <a:t>/</a:t>
            </a:r>
            <a:r>
              <a:rPr lang="zh-TW" altLang="en-US" dirty="0" smtClean="0"/>
              <a:t>輔導員或者</a:t>
            </a:r>
            <a:r>
              <a:rPr lang="en-US" altLang="zh-TW" dirty="0" smtClean="0"/>
              <a:t>HR</a:t>
            </a:r>
            <a:r>
              <a:rPr lang="zh-TW" altLang="en-US" dirty="0" smtClean="0"/>
              <a:t>分享，或有建議回饋等等，非常鼓勵透由這樣的管道提供給我們唷</a:t>
            </a:r>
            <a:endParaRPr lang="en-US" altLang="zh-TW" dirty="0" smtClean="0"/>
          </a:p>
          <a:p>
            <a:r>
              <a:rPr lang="zh-TW" altLang="en-US" dirty="0" smtClean="0"/>
              <a:t>實習的最後我們有個重頭戲，將安排公司的執行長</a:t>
            </a:r>
            <a:r>
              <a:rPr lang="en-US" altLang="zh-TW" dirty="0" smtClean="0"/>
              <a:t>Jeff</a:t>
            </a:r>
            <a:r>
              <a:rPr lang="zh-TW" altLang="en-US" dirty="0" smtClean="0"/>
              <a:t>來跟大家座談唷</a:t>
            </a:r>
            <a:r>
              <a:rPr lang="en-US" altLang="zh-TW" dirty="0" smtClean="0"/>
              <a:t>!</a:t>
            </a:r>
            <a:r>
              <a:rPr lang="zh-TW" altLang="en-US" dirty="0" smtClean="0"/>
              <a:t> 這是一個很好的機會，</a:t>
            </a:r>
            <a:r>
              <a:rPr lang="zh-TW" altLang="en-US" baseline="0" dirty="0" smtClean="0"/>
              <a:t> 各位可以想想有沒有想問或者想對</a:t>
            </a:r>
            <a:r>
              <a:rPr lang="en-US" altLang="zh-TW" baseline="0" dirty="0" smtClean="0"/>
              <a:t>Jeff</a:t>
            </a:r>
            <a:r>
              <a:rPr lang="zh-TW" altLang="en-US" baseline="0" dirty="0" smtClean="0"/>
              <a:t>說的話，我們後面會再邀請大家提供</a:t>
            </a:r>
            <a:endParaRPr lang="en-US" altLang="zh-TW" baseline="0" dirty="0" smtClean="0"/>
          </a:p>
        </p:txBody>
      </p:sp>
      <p:sp>
        <p:nvSpPr>
          <p:cNvPr id="4" name="投影片編號版面配置區 3"/>
          <p:cNvSpPr>
            <a:spLocks noGrp="1"/>
          </p:cNvSpPr>
          <p:nvPr>
            <p:ph type="sldNum" sz="quarter" idx="10"/>
          </p:nvPr>
        </p:nvSpPr>
        <p:spPr/>
        <p:txBody>
          <a:bodyPr/>
          <a:lstStyle/>
          <a:p>
            <a:fld id="{220E0C9B-1FCA-4F8E-98FC-948F91FD2D7F}" type="slidenum">
              <a:rPr lang="zh-TW" altLang="en-US" smtClean="0"/>
              <a:t>60</a:t>
            </a:fld>
            <a:endParaRPr lang="zh-TW" altLang="en-US"/>
          </a:p>
        </p:txBody>
      </p:sp>
    </p:spTree>
    <p:extLst>
      <p:ext uri="{BB962C8B-B14F-4D97-AF65-F5344CB8AC3E}">
        <p14:creationId xmlns:p14="http://schemas.microsoft.com/office/powerpoint/2010/main" val="406163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6763"/>
            <a:ext cx="5119687" cy="3838575"/>
          </a:xfrm>
        </p:spPr>
      </p:sp>
      <p:sp>
        <p:nvSpPr>
          <p:cNvPr id="3" name="備忘稿版面配置區 2"/>
          <p:cNvSpPr>
            <a:spLocks noGrp="1"/>
          </p:cNvSpPr>
          <p:nvPr>
            <p:ph type="body" idx="1"/>
          </p:nvPr>
        </p:nvSpPr>
        <p:spPr/>
        <p:txBody>
          <a:bodyPr>
            <a:normAutofit/>
          </a:bodyPr>
          <a:lstStyle/>
          <a:p>
            <a:pPr defTabSz="933649">
              <a:defRPr/>
            </a:pPr>
            <a:r>
              <a:rPr lang="zh-TW" altLang="en-US" b="1" u="sng" dirty="0"/>
              <a:t>參</a:t>
            </a:r>
            <a:r>
              <a:rPr lang="zh-TW" altLang="zh-TW" b="1" u="sng" dirty="0"/>
              <a:t>考腳本 </a:t>
            </a:r>
            <a:endParaRPr lang="en-US" altLang="zh-TW" b="1" u="sng" dirty="0"/>
          </a:p>
          <a:p>
            <a:r>
              <a:rPr lang="zh-TW" altLang="en-US" dirty="0"/>
              <a:t>這是各位早上報到時簽的一些合約</a:t>
            </a:r>
            <a:r>
              <a:rPr lang="en-US" altLang="zh-TW" dirty="0"/>
              <a:t>,</a:t>
            </a:r>
            <a:r>
              <a:rPr lang="zh-TW" altLang="en-US" dirty="0"/>
              <a:t>提醒各位在服務期間不做出違反法律相關問題</a:t>
            </a:r>
            <a:r>
              <a:rPr lang="en-US" altLang="zh-TW" dirty="0"/>
              <a:t> </a:t>
            </a:r>
          </a:p>
          <a:p>
            <a:endParaRPr lang="en-US" altLang="zh-TW" dirty="0"/>
          </a:p>
          <a:p>
            <a:r>
              <a:rPr lang="zh-TW" altLang="en-US" dirty="0"/>
              <a:t>* 關於保護機密資訊的行為守則 </a:t>
            </a:r>
            <a:r>
              <a:rPr lang="en-US" altLang="zh-TW" dirty="0"/>
              <a:t>:</a:t>
            </a:r>
            <a:r>
              <a:rPr lang="zh-TW" altLang="en-US" dirty="0"/>
              <a:t> </a:t>
            </a:r>
            <a:r>
              <a:rPr lang="en-US" altLang="zh-TW" dirty="0"/>
              <a:t>(</a:t>
            </a:r>
            <a:r>
              <a:rPr lang="zh-TW" altLang="en-US" dirty="0"/>
              <a:t>依據</a:t>
            </a:r>
            <a:r>
              <a:rPr lang="en-US" altLang="zh-TW" dirty="0"/>
              <a:t>2016/8/12</a:t>
            </a:r>
            <a:r>
              <a:rPr lang="en-US" altLang="zh-TW" baseline="0" dirty="0"/>
              <a:t> portal</a:t>
            </a:r>
            <a:r>
              <a:rPr lang="zh-TW" altLang="en-US" baseline="0" dirty="0"/>
              <a:t>公告</a:t>
            </a:r>
            <a:r>
              <a:rPr lang="en-US" altLang="zh-TW" dirty="0"/>
              <a:t>)</a:t>
            </a:r>
          </a:p>
          <a:p>
            <a:r>
              <a:rPr lang="zh-TW" altLang="en-US" dirty="0"/>
              <a:t>為妥善保護公司、客戶之機密資訊，請同仁留意並落實以下行為守則：</a:t>
            </a:r>
          </a:p>
          <a:p>
            <a:r>
              <a:rPr lang="en-US" altLang="zh-TW" dirty="0"/>
              <a:t>1. </a:t>
            </a:r>
            <a:r>
              <a:rPr lang="zh-TW" altLang="en-US" dirty="0"/>
              <a:t>任何公司或客戶提供的設計</a:t>
            </a:r>
            <a:r>
              <a:rPr lang="en-US" altLang="zh-TW" dirty="0"/>
              <a:t>(design)</a:t>
            </a:r>
            <a:r>
              <a:rPr lang="zh-TW" altLang="en-US" dirty="0"/>
              <a:t>、佈局</a:t>
            </a:r>
            <a:r>
              <a:rPr lang="en-US" altLang="zh-TW" dirty="0"/>
              <a:t>(layout)</a:t>
            </a:r>
            <a:r>
              <a:rPr lang="zh-TW" altLang="en-US" dirty="0"/>
              <a:t>、規格</a:t>
            </a:r>
            <a:r>
              <a:rPr lang="en-US" altLang="zh-TW" dirty="0"/>
              <a:t>(spec)</a:t>
            </a:r>
            <a:r>
              <a:rPr lang="zh-TW" altLang="en-US" dirty="0"/>
              <a:t>、原型</a:t>
            </a:r>
            <a:r>
              <a:rPr lang="en-US" altLang="zh-TW" dirty="0"/>
              <a:t>(prototype)</a:t>
            </a:r>
            <a:r>
              <a:rPr lang="zh-TW" altLang="en-US" dirty="0"/>
              <a:t>、圖像</a:t>
            </a:r>
            <a:r>
              <a:rPr lang="en-US" altLang="zh-TW" dirty="0"/>
              <a:t>(image)</a:t>
            </a:r>
            <a:r>
              <a:rPr lang="zh-TW" altLang="en-US" dirty="0"/>
              <a:t>、樣品</a:t>
            </a:r>
            <a:r>
              <a:rPr lang="en-US" altLang="zh-TW" dirty="0"/>
              <a:t>(sample)</a:t>
            </a:r>
            <a:r>
              <a:rPr lang="zh-TW" altLang="en-US" dirty="0"/>
              <a:t>，均視為機密資訊。</a:t>
            </a:r>
            <a:endParaRPr lang="en-US" altLang="zh-TW" dirty="0"/>
          </a:p>
          <a:p>
            <a:r>
              <a:rPr lang="en-US" altLang="zh-TW" dirty="0"/>
              <a:t>2. </a:t>
            </a:r>
            <a:r>
              <a:rPr lang="zh-TW" altLang="en-US" dirty="0"/>
              <a:t>討論專案內容，僅限與「職務上有知悉必要 </a:t>
            </a:r>
            <a:r>
              <a:rPr lang="en-US" altLang="zh-TW" dirty="0"/>
              <a:t>(“need-to-know”)</a:t>
            </a:r>
            <a:r>
              <a:rPr lang="zh-TW" altLang="en-US" dirty="0"/>
              <a:t>」之同仁。</a:t>
            </a:r>
            <a:endParaRPr lang="en-US" altLang="zh-TW" dirty="0"/>
          </a:p>
          <a:p>
            <a:r>
              <a:rPr lang="en-US" altLang="zh-TW" dirty="0"/>
              <a:t>3. </a:t>
            </a:r>
            <a:r>
              <a:rPr lang="zh-TW" altLang="en-US" dirty="0"/>
              <a:t>遵循公司相關資訊安全、系統權限、檔案管理等規範。不在任何公開場所、網路、論壇討論公司或客戶的產品、技術、專案。若未事前取得客戶的書面同意，不對客戶產品、材料、資訊拍照。且避免任何可能導致疑慮的行為。 僅限在指定區域審閱的產品或資料，不得攜出。</a:t>
            </a:r>
            <a:endParaRPr lang="en-US" altLang="zh-TW" dirty="0"/>
          </a:p>
          <a:p>
            <a:r>
              <a:rPr lang="en-US" altLang="zh-TW" dirty="0"/>
              <a:t>4. </a:t>
            </a:r>
            <a:r>
              <a:rPr lang="zh-TW" altLang="en-US" dirty="0"/>
              <a:t>若對任何機密資訊的判斷或保密措施有疑惑，請詢問主管、</a:t>
            </a:r>
            <a:r>
              <a:rPr lang="en-US" altLang="zh-TW" dirty="0"/>
              <a:t>project leader </a:t>
            </a:r>
            <a:r>
              <a:rPr lang="zh-TW" altLang="en-US" dirty="0"/>
              <a:t>或法務智權中心。</a:t>
            </a:r>
            <a:endParaRPr lang="en-US" altLang="zh-TW" dirty="0"/>
          </a:p>
          <a:p>
            <a:pPr defTabSz="947867">
              <a:defRPr/>
            </a:pPr>
            <a:r>
              <a:rPr lang="en-US" altLang="zh-TW" dirty="0"/>
              <a:t>5. </a:t>
            </a:r>
            <a:r>
              <a:rPr lang="zh-TW" altLang="en-US" dirty="0"/>
              <a:t>在職期間或離職後，保密義務均存續。違反保密義務，可能導致嚴重的法律風險與責任。</a:t>
            </a:r>
          </a:p>
        </p:txBody>
      </p:sp>
      <p:sp>
        <p:nvSpPr>
          <p:cNvPr id="4" name="投影片編號版面配置區 3"/>
          <p:cNvSpPr>
            <a:spLocks noGrp="1"/>
          </p:cNvSpPr>
          <p:nvPr>
            <p:ph type="sldNum" sz="quarter" idx="10"/>
          </p:nvPr>
        </p:nvSpPr>
        <p:spPr/>
        <p:txBody>
          <a:bodyPr/>
          <a:lstStyle/>
          <a:p>
            <a:fld id="{A31B12F0-E91A-427D-ABF2-34290953216D}" type="slidenum">
              <a:rPr lang="de-DE" smtClean="0"/>
              <a:pPr/>
              <a:t>6</a:t>
            </a:fld>
            <a:endParaRPr lang="de-DE"/>
          </a:p>
        </p:txBody>
      </p:sp>
    </p:spTree>
    <p:extLst>
      <p:ext uri="{BB962C8B-B14F-4D97-AF65-F5344CB8AC3E}">
        <p14:creationId xmlns:p14="http://schemas.microsoft.com/office/powerpoint/2010/main" val="570452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6763"/>
            <a:ext cx="5119687" cy="3838575"/>
          </a:xfrm>
        </p:spPr>
      </p:sp>
      <p:sp>
        <p:nvSpPr>
          <p:cNvPr id="3" name="備忘稿版面配置區 2"/>
          <p:cNvSpPr>
            <a:spLocks noGrp="1"/>
          </p:cNvSpPr>
          <p:nvPr>
            <p:ph type="body" idx="1"/>
          </p:nvPr>
        </p:nvSpPr>
        <p:spPr/>
        <p:txBody>
          <a:bodyPr>
            <a:normAutofit/>
          </a:bodyPr>
          <a:lstStyle/>
          <a:p>
            <a:pPr defTabSz="933649">
              <a:defRPr/>
            </a:pPr>
            <a:r>
              <a:rPr lang="zh-TW" altLang="en-US" b="1" u="sng" dirty="0"/>
              <a:t>參</a:t>
            </a:r>
            <a:r>
              <a:rPr lang="zh-TW" altLang="zh-TW" b="1" u="sng" dirty="0"/>
              <a:t>考腳本 </a:t>
            </a:r>
            <a:endParaRPr lang="en-US" altLang="zh-TW" b="1" u="sng" dirty="0"/>
          </a:p>
          <a:p>
            <a:r>
              <a:rPr lang="zh-TW" altLang="en-US" dirty="0"/>
              <a:t>這是各位早上報到時簽的一些合約</a:t>
            </a:r>
            <a:r>
              <a:rPr lang="en-US" altLang="zh-TW" dirty="0"/>
              <a:t>,</a:t>
            </a:r>
            <a:r>
              <a:rPr lang="zh-TW" altLang="en-US" dirty="0"/>
              <a:t>提醒各位在服務期間不做出違反法律相關問題</a:t>
            </a:r>
            <a:r>
              <a:rPr lang="en-US" altLang="zh-TW" dirty="0"/>
              <a:t> </a:t>
            </a:r>
          </a:p>
          <a:p>
            <a:endParaRPr lang="en-US" altLang="zh-TW" dirty="0"/>
          </a:p>
          <a:p>
            <a:r>
              <a:rPr lang="zh-TW" altLang="en-US" dirty="0"/>
              <a:t>* 關於保護機密資訊的行為守則 </a:t>
            </a:r>
            <a:r>
              <a:rPr lang="en-US" altLang="zh-TW" dirty="0"/>
              <a:t>:</a:t>
            </a:r>
            <a:r>
              <a:rPr lang="zh-TW" altLang="en-US" dirty="0"/>
              <a:t> </a:t>
            </a:r>
            <a:r>
              <a:rPr lang="en-US" altLang="zh-TW" dirty="0"/>
              <a:t>(</a:t>
            </a:r>
            <a:r>
              <a:rPr lang="zh-TW" altLang="en-US" dirty="0"/>
              <a:t>依據</a:t>
            </a:r>
            <a:r>
              <a:rPr lang="en-US" altLang="zh-TW" dirty="0"/>
              <a:t>2016/8/12</a:t>
            </a:r>
            <a:r>
              <a:rPr lang="en-US" altLang="zh-TW" baseline="0" dirty="0"/>
              <a:t> portal</a:t>
            </a:r>
            <a:r>
              <a:rPr lang="zh-TW" altLang="en-US" baseline="0" dirty="0"/>
              <a:t>公告</a:t>
            </a:r>
            <a:r>
              <a:rPr lang="en-US" altLang="zh-TW" dirty="0"/>
              <a:t>)</a:t>
            </a:r>
          </a:p>
          <a:p>
            <a:r>
              <a:rPr lang="zh-TW" altLang="en-US" dirty="0"/>
              <a:t>為妥善保護公司、客戶之機密資訊，請同仁留意並落實以下行為守則：</a:t>
            </a:r>
          </a:p>
          <a:p>
            <a:r>
              <a:rPr lang="en-US" altLang="zh-TW" dirty="0"/>
              <a:t>1. </a:t>
            </a:r>
            <a:r>
              <a:rPr lang="zh-TW" altLang="en-US" dirty="0"/>
              <a:t>任何公司或客戶提供的設計</a:t>
            </a:r>
            <a:r>
              <a:rPr lang="en-US" altLang="zh-TW" dirty="0"/>
              <a:t>(design)</a:t>
            </a:r>
            <a:r>
              <a:rPr lang="zh-TW" altLang="en-US" dirty="0"/>
              <a:t>、佈局</a:t>
            </a:r>
            <a:r>
              <a:rPr lang="en-US" altLang="zh-TW" dirty="0"/>
              <a:t>(layout)</a:t>
            </a:r>
            <a:r>
              <a:rPr lang="zh-TW" altLang="en-US" dirty="0"/>
              <a:t>、規格</a:t>
            </a:r>
            <a:r>
              <a:rPr lang="en-US" altLang="zh-TW" dirty="0"/>
              <a:t>(spec)</a:t>
            </a:r>
            <a:r>
              <a:rPr lang="zh-TW" altLang="en-US" dirty="0"/>
              <a:t>、原型</a:t>
            </a:r>
            <a:r>
              <a:rPr lang="en-US" altLang="zh-TW" dirty="0"/>
              <a:t>(prototype)</a:t>
            </a:r>
            <a:r>
              <a:rPr lang="zh-TW" altLang="en-US" dirty="0"/>
              <a:t>、圖像</a:t>
            </a:r>
            <a:r>
              <a:rPr lang="en-US" altLang="zh-TW" dirty="0"/>
              <a:t>(image)</a:t>
            </a:r>
            <a:r>
              <a:rPr lang="zh-TW" altLang="en-US" dirty="0"/>
              <a:t>、樣品</a:t>
            </a:r>
            <a:r>
              <a:rPr lang="en-US" altLang="zh-TW" dirty="0"/>
              <a:t>(sample)</a:t>
            </a:r>
            <a:r>
              <a:rPr lang="zh-TW" altLang="en-US" dirty="0"/>
              <a:t>，均視為機密資訊。</a:t>
            </a:r>
            <a:endParaRPr lang="en-US" altLang="zh-TW" dirty="0"/>
          </a:p>
          <a:p>
            <a:r>
              <a:rPr lang="en-US" altLang="zh-TW" dirty="0"/>
              <a:t>2. </a:t>
            </a:r>
            <a:r>
              <a:rPr lang="zh-TW" altLang="en-US" dirty="0"/>
              <a:t>討論專案內容，僅限與「職務上有知悉必要 </a:t>
            </a:r>
            <a:r>
              <a:rPr lang="en-US" altLang="zh-TW" dirty="0"/>
              <a:t>(“need-to-know”)</a:t>
            </a:r>
            <a:r>
              <a:rPr lang="zh-TW" altLang="en-US" dirty="0"/>
              <a:t>」之同仁。</a:t>
            </a:r>
            <a:endParaRPr lang="en-US" altLang="zh-TW" dirty="0"/>
          </a:p>
          <a:p>
            <a:r>
              <a:rPr lang="en-US" altLang="zh-TW" dirty="0"/>
              <a:t>3. </a:t>
            </a:r>
            <a:r>
              <a:rPr lang="zh-TW" altLang="en-US" dirty="0"/>
              <a:t>遵循公司相關資訊安全、系統權限、檔案管理等規範。不在任何公開場所、網路、論壇討論公司或客戶的產品、技術、專案。若未事前取得客戶的書面同意，不對客戶產品、材料、資訊拍照。且避免任何可能導致疑慮的行為。 僅限在指定區域審閱的產品或資料，不得攜出。</a:t>
            </a:r>
            <a:endParaRPr lang="en-US" altLang="zh-TW" dirty="0"/>
          </a:p>
          <a:p>
            <a:r>
              <a:rPr lang="en-US" altLang="zh-TW" dirty="0"/>
              <a:t>4. </a:t>
            </a:r>
            <a:r>
              <a:rPr lang="zh-TW" altLang="en-US" dirty="0"/>
              <a:t>若對任何機密資訊的判斷或保密措施有疑惑，請詢問主管、</a:t>
            </a:r>
            <a:r>
              <a:rPr lang="en-US" altLang="zh-TW" dirty="0"/>
              <a:t>project leader </a:t>
            </a:r>
            <a:r>
              <a:rPr lang="zh-TW" altLang="en-US" dirty="0"/>
              <a:t>或法務智權中心。</a:t>
            </a:r>
            <a:endParaRPr lang="en-US" altLang="zh-TW" dirty="0"/>
          </a:p>
          <a:p>
            <a:pPr defTabSz="947867">
              <a:defRPr/>
            </a:pPr>
            <a:r>
              <a:rPr lang="en-US" altLang="zh-TW" dirty="0"/>
              <a:t>5. </a:t>
            </a:r>
            <a:r>
              <a:rPr lang="zh-TW" altLang="en-US" dirty="0"/>
              <a:t>在職期間或離職後，保密義務均存續。違反保密義務，可能導致嚴重的法律風險與責任。</a:t>
            </a:r>
          </a:p>
        </p:txBody>
      </p:sp>
      <p:sp>
        <p:nvSpPr>
          <p:cNvPr id="4" name="投影片編號版面配置區 3"/>
          <p:cNvSpPr>
            <a:spLocks noGrp="1"/>
          </p:cNvSpPr>
          <p:nvPr>
            <p:ph type="sldNum" sz="quarter" idx="10"/>
          </p:nvPr>
        </p:nvSpPr>
        <p:spPr/>
        <p:txBody>
          <a:bodyPr/>
          <a:lstStyle/>
          <a:p>
            <a:fld id="{A31B12F0-E91A-427D-ABF2-34290953216D}" type="slidenum">
              <a:rPr lang="de-DE" smtClean="0"/>
              <a:pPr/>
              <a:t>7</a:t>
            </a:fld>
            <a:endParaRPr lang="de-DE"/>
          </a:p>
        </p:txBody>
      </p:sp>
    </p:spTree>
    <p:extLst>
      <p:ext uri="{BB962C8B-B14F-4D97-AF65-F5344CB8AC3E}">
        <p14:creationId xmlns:p14="http://schemas.microsoft.com/office/powerpoint/2010/main" val="4001417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a:buFont typeface="Arial" pitchFamily="34" charset="0"/>
              <a:buNone/>
            </a:pPr>
            <a:r>
              <a:rPr lang="en-US" altLang="zh-TW" sz="1200" kern="1200" dirty="0" smtClean="0">
                <a:solidFill>
                  <a:schemeClr val="tx1"/>
                </a:solidFill>
                <a:latin typeface="Arial" charset="0"/>
                <a:ea typeface="+mn-ea"/>
                <a:cs typeface="+mn-cs"/>
              </a:rPr>
              <a:t>2019/5/9</a:t>
            </a:r>
            <a:r>
              <a:rPr lang="zh-TW" altLang="en-US" sz="1200" kern="1200" dirty="0" smtClean="0">
                <a:solidFill>
                  <a:schemeClr val="tx1"/>
                </a:solidFill>
                <a:latin typeface="Arial" charset="0"/>
                <a:ea typeface="+mn-ea"/>
                <a:cs typeface="+mn-cs"/>
              </a:rPr>
              <a:t>調整外部網站瀏覽規定，由白名單改為黑名單管控</a:t>
            </a:r>
            <a:endParaRPr lang="en-US" altLang="zh-TW" sz="1200" kern="1200" dirty="0" smtClean="0">
              <a:solidFill>
                <a:schemeClr val="tx1"/>
              </a:solidFill>
              <a:latin typeface="Arial" charset="0"/>
              <a:ea typeface="+mn-ea"/>
              <a:cs typeface="+mn-cs"/>
            </a:endParaRPr>
          </a:p>
          <a:p>
            <a:pPr>
              <a:buFont typeface="Arial" pitchFamily="34" charset="0"/>
              <a:buNone/>
            </a:pPr>
            <a:r>
              <a:rPr lang="zh-TW" altLang="en-US" sz="1200" kern="1200" dirty="0" smtClean="0">
                <a:solidFill>
                  <a:schemeClr val="tx1"/>
                </a:solidFill>
                <a:latin typeface="Arial" charset="0"/>
                <a:ea typeface="+mn-ea"/>
                <a:cs typeface="+mn-cs"/>
              </a:rPr>
              <a:t>*</a:t>
            </a:r>
            <a:r>
              <a:rPr lang="en-US" altLang="zh-TW" sz="1200" kern="1200" dirty="0" smtClean="0">
                <a:solidFill>
                  <a:schemeClr val="tx1"/>
                </a:solidFill>
                <a:latin typeface="Arial" charset="0"/>
                <a:ea typeface="+mn-ea"/>
                <a:cs typeface="+mn-cs"/>
              </a:rPr>
              <a:t>2016/10/21</a:t>
            </a:r>
            <a:r>
              <a:rPr lang="zh-TW" altLang="en-US" sz="1200" kern="1200" dirty="0" smtClean="0">
                <a:solidFill>
                  <a:schemeClr val="tx1"/>
                </a:solidFill>
                <a:latin typeface="Arial" charset="0"/>
                <a:ea typeface="+mn-ea"/>
                <a:cs typeface="+mn-cs"/>
              </a:rPr>
              <a:t>增加進入廠區，禁止拍照或攝影</a:t>
            </a:r>
            <a:r>
              <a:rPr lang="en-US" altLang="zh-TW" sz="1200" kern="1200" dirty="0" smtClean="0">
                <a:solidFill>
                  <a:schemeClr val="tx1"/>
                </a:solidFill>
                <a:latin typeface="Arial" charset="0"/>
                <a:ea typeface="+mn-ea"/>
                <a:cs typeface="+mn-cs"/>
              </a:rPr>
              <a:t>(</a:t>
            </a:r>
            <a:r>
              <a:rPr lang="zh-TW" altLang="en-US" sz="1200" kern="1200" dirty="0" smtClean="0">
                <a:solidFill>
                  <a:schemeClr val="tx1"/>
                </a:solidFill>
                <a:latin typeface="Arial" charset="0"/>
                <a:ea typeface="+mn-ea"/>
                <a:cs typeface="+mn-cs"/>
              </a:rPr>
              <a:t>依據</a:t>
            </a:r>
            <a:r>
              <a:rPr lang="en-US" altLang="zh-TW" sz="1200" kern="1200" dirty="0" smtClean="0">
                <a:solidFill>
                  <a:schemeClr val="tx1"/>
                </a:solidFill>
                <a:latin typeface="Arial" charset="0"/>
                <a:ea typeface="+mn-ea"/>
                <a:cs typeface="+mn-cs"/>
              </a:rPr>
              <a:t>Haydn QBR)</a:t>
            </a:r>
            <a:r>
              <a:rPr lang="zh-TW" altLang="en-US" sz="1200" kern="1200" dirty="0" smtClean="0">
                <a:solidFill>
                  <a:schemeClr val="tx1"/>
                </a:solidFill>
                <a:latin typeface="Arial" charset="0"/>
                <a:ea typeface="+mn-ea"/>
                <a:cs typeface="+mn-cs"/>
              </a:rPr>
              <a:t> </a:t>
            </a:r>
            <a:r>
              <a:rPr lang="en-US" altLang="zh-TW" sz="1200" kern="1200" dirty="0" smtClean="0">
                <a:solidFill>
                  <a:schemeClr val="tx1"/>
                </a:solidFill>
                <a:latin typeface="Arial" charset="0"/>
                <a:ea typeface="+mn-ea"/>
                <a:cs typeface="+mn-cs"/>
              </a:rPr>
              <a:t>:</a:t>
            </a:r>
            <a:r>
              <a:rPr lang="zh-TW" altLang="en-US" sz="1200" kern="1200" dirty="0" smtClean="0">
                <a:solidFill>
                  <a:schemeClr val="tx1"/>
                </a:solidFill>
                <a:latin typeface="Arial" charset="0"/>
                <a:ea typeface="+mn-ea"/>
                <a:cs typeface="+mn-cs"/>
              </a:rPr>
              <a:t> </a:t>
            </a:r>
            <a:endParaRPr lang="en-US" altLang="zh-TW" sz="1200" kern="1200" dirty="0" smtClean="0">
              <a:solidFill>
                <a:schemeClr val="tx1"/>
              </a:solidFill>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zh-TW" altLang="en-US" dirty="0" smtClean="0"/>
              <a:t>此部分可與機密資訊做前後呼應，請同仁應重視力行基本的保密職責，以及公司對客戶、產品、技術機密保密要求的重視程度，勿因一時不注意造成機密外洩，因小失大。</a:t>
            </a:r>
          </a:p>
          <a:p>
            <a:pPr>
              <a:buFont typeface="Arial" pitchFamily="34" charset="0"/>
              <a:buNone/>
            </a:pPr>
            <a:endParaRPr lang="zh-TW" altLang="en-US" dirty="0"/>
          </a:p>
        </p:txBody>
      </p:sp>
      <p:sp>
        <p:nvSpPr>
          <p:cNvPr id="4" name="投影片編號版面配置區 3"/>
          <p:cNvSpPr>
            <a:spLocks noGrp="1"/>
          </p:cNvSpPr>
          <p:nvPr>
            <p:ph type="sldNum" sz="quarter" idx="10"/>
          </p:nvPr>
        </p:nvSpPr>
        <p:spPr/>
        <p:txBody>
          <a:bodyPr/>
          <a:lstStyle/>
          <a:p>
            <a:fld id="{A31B12F0-E91A-427D-ABF2-34290953216D}" type="slidenum">
              <a:rPr lang="de-DE" smtClean="0">
                <a:solidFill>
                  <a:srgbClr val="000000"/>
                </a:solidFill>
              </a:rPr>
              <a:pPr/>
              <a:t>8</a:t>
            </a:fld>
            <a:endParaRPr lang="de-DE">
              <a:solidFill>
                <a:srgbClr val="000000"/>
              </a:solidFill>
            </a:endParaRPr>
          </a:p>
        </p:txBody>
      </p:sp>
    </p:spTree>
    <p:extLst>
      <p:ext uri="{BB962C8B-B14F-4D97-AF65-F5344CB8AC3E}">
        <p14:creationId xmlns:p14="http://schemas.microsoft.com/office/powerpoint/2010/main" val="4031379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92500" lnSpcReduction="20000"/>
          </a:bodyPr>
          <a:lstStyle/>
          <a:p>
            <a:pPr defTabSz="900684">
              <a:defRPr/>
            </a:pPr>
            <a:r>
              <a:rPr lang="zh-TW" altLang="zh-TW" b="1" u="sng" dirty="0"/>
              <a:t>參考腳本 </a:t>
            </a:r>
            <a:endParaRPr lang="zh-TW" altLang="en-US" dirty="0"/>
          </a:p>
          <a:p>
            <a:r>
              <a:rPr lang="zh-TW" altLang="en-US" dirty="0"/>
              <a:t>首先和各位提到公司工作規則</a:t>
            </a:r>
            <a:r>
              <a:rPr lang="en-US" altLang="zh-TW" dirty="0"/>
              <a:t>,</a:t>
            </a:r>
            <a:r>
              <a:rPr lang="zh-TW" altLang="en-US" dirty="0"/>
              <a:t>其中上下班時間</a:t>
            </a:r>
            <a:r>
              <a:rPr lang="en-US" altLang="zh-TW" dirty="0"/>
              <a:t>,</a:t>
            </a:r>
            <a:r>
              <a:rPr lang="zh-TW" altLang="en-US" dirty="0"/>
              <a:t>每日總工時</a:t>
            </a:r>
            <a:r>
              <a:rPr lang="en-US" altLang="zh-TW" dirty="0"/>
              <a:t>8</a:t>
            </a:r>
            <a:r>
              <a:rPr lang="zh-TW" altLang="en-US" dirty="0"/>
              <a:t>小時</a:t>
            </a:r>
            <a:r>
              <a:rPr lang="en-US" altLang="zh-TW" dirty="0"/>
              <a:t>(</a:t>
            </a:r>
            <a:r>
              <a:rPr lang="zh-TW" altLang="en-US" dirty="0"/>
              <a:t>因應勞基法設立的彈性工時制</a:t>
            </a:r>
            <a:r>
              <a:rPr lang="en-US" altLang="zh-TW" dirty="0"/>
              <a:t>).</a:t>
            </a:r>
          </a:p>
          <a:p>
            <a:r>
              <a:rPr lang="zh-TW" altLang="en-US" dirty="0"/>
              <a:t>中午用餐時段</a:t>
            </a:r>
            <a:r>
              <a:rPr lang="en-US" altLang="zh-TW" dirty="0"/>
              <a:t>,</a:t>
            </a:r>
            <a:r>
              <a:rPr lang="zh-TW" altLang="en-US" dirty="0"/>
              <a:t>公司是每季做樓層上調整</a:t>
            </a:r>
            <a:r>
              <a:rPr lang="en-US" altLang="zh-TW" dirty="0"/>
              <a:t>,</a:t>
            </a:r>
            <a:r>
              <a:rPr lang="zh-TW" altLang="en-US" dirty="0"/>
              <a:t>會在</a:t>
            </a:r>
            <a:r>
              <a:rPr lang="en-US" altLang="zh-TW" dirty="0"/>
              <a:t>Portal</a:t>
            </a:r>
            <a:r>
              <a:rPr lang="zh-TW" altLang="en-US" dirty="0"/>
              <a:t>公告</a:t>
            </a:r>
            <a:r>
              <a:rPr lang="en-US" altLang="zh-TW" dirty="0"/>
              <a:t>.</a:t>
            </a:r>
          </a:p>
          <a:p>
            <a:r>
              <a:rPr lang="zh-TW" altLang="en-US" dirty="0"/>
              <a:t>進出廠部分</a:t>
            </a:r>
            <a:r>
              <a:rPr lang="en-US" altLang="zh-TW" dirty="0"/>
              <a:t>,</a:t>
            </a:r>
            <a:r>
              <a:rPr lang="zh-TW" altLang="en-US" dirty="0"/>
              <a:t>早上報到總務單位已帶大家實際觀摩</a:t>
            </a:r>
            <a:r>
              <a:rPr lang="en-US" altLang="zh-TW" dirty="0"/>
              <a:t>,</a:t>
            </a:r>
            <a:r>
              <a:rPr lang="zh-TW" altLang="en-US" dirty="0"/>
              <a:t>就不特別細說</a:t>
            </a:r>
            <a:endParaRPr lang="en-US" altLang="zh-TW" dirty="0"/>
          </a:p>
          <a:p>
            <a:endParaRPr lang="en-US" altLang="zh-TW" dirty="0"/>
          </a:p>
          <a:p>
            <a:r>
              <a:rPr lang="zh-TW" altLang="en-US" dirty="0"/>
              <a:t>用餐時間晚上</a:t>
            </a:r>
            <a:r>
              <a:rPr lang="en-US" altLang="zh-TW" sz="1200" kern="1200" dirty="0">
                <a:solidFill>
                  <a:schemeClr val="tx1"/>
                </a:solidFill>
                <a:latin typeface="Arial" charset="0"/>
                <a:ea typeface="+mn-ea"/>
                <a:cs typeface="+mn-cs"/>
              </a:rPr>
              <a:t>16:50~19:20</a:t>
            </a:r>
          </a:p>
          <a:p>
            <a:endParaRPr lang="en-US" altLang="zh-TW" sz="1200" kern="1200" dirty="0">
              <a:solidFill>
                <a:schemeClr val="tx1"/>
              </a:solidFill>
              <a:latin typeface="Arial" charset="0"/>
              <a:ea typeface="+mn-ea"/>
              <a:cs typeface="+mn-cs"/>
            </a:endParaRPr>
          </a:p>
          <a:p>
            <a:pPr>
              <a:buFont typeface="Arial" charset="0"/>
              <a:buChar char="•"/>
            </a:pPr>
            <a:r>
              <a:rPr lang="en-US" altLang="zh-TW" sz="1200" kern="1200" dirty="0">
                <a:solidFill>
                  <a:schemeClr val="tx1"/>
                </a:solidFill>
                <a:latin typeface="Arial" charset="0"/>
                <a:ea typeface="+mn-ea"/>
                <a:cs typeface="+mn-cs"/>
              </a:rPr>
              <a:t>2017/2/17</a:t>
            </a:r>
            <a:r>
              <a:rPr lang="zh-TW" altLang="en-US" sz="1200" kern="1200" dirty="0">
                <a:solidFill>
                  <a:schemeClr val="tx1"/>
                </a:solidFill>
                <a:latin typeface="Arial" charset="0"/>
                <a:ea typeface="+mn-ea"/>
                <a:cs typeface="+mn-cs"/>
              </a:rPr>
              <a:t>編修</a:t>
            </a:r>
            <a:r>
              <a:rPr lang="en-US" altLang="zh-TW" sz="1200" kern="1200" dirty="0">
                <a:solidFill>
                  <a:schemeClr val="tx1"/>
                </a:solidFill>
                <a:latin typeface="Arial" charset="0"/>
                <a:ea typeface="+mn-ea"/>
                <a:cs typeface="+mn-cs"/>
              </a:rPr>
              <a:t>:</a:t>
            </a:r>
            <a:r>
              <a:rPr lang="zh-TW" altLang="en-US" sz="1200" kern="1200" dirty="0">
                <a:solidFill>
                  <a:schemeClr val="tx1"/>
                </a:solidFill>
                <a:latin typeface="Arial" charset="0"/>
                <a:ea typeface="+mn-ea"/>
                <a:cs typeface="+mn-cs"/>
              </a:rPr>
              <a:t> 加入</a:t>
            </a:r>
            <a:r>
              <a:rPr lang="en-US" altLang="zh-TW" sz="1200" kern="1200" dirty="0">
                <a:solidFill>
                  <a:schemeClr val="tx1"/>
                </a:solidFill>
                <a:latin typeface="Arial" charset="0"/>
                <a:ea typeface="+mn-ea"/>
                <a:cs typeface="+mn-cs"/>
              </a:rPr>
              <a:t>S1</a:t>
            </a:r>
            <a:r>
              <a:rPr lang="zh-TW" altLang="en-US" sz="1200" kern="1200" dirty="0">
                <a:solidFill>
                  <a:schemeClr val="tx1"/>
                </a:solidFill>
                <a:latin typeface="Arial" charset="0"/>
                <a:ea typeface="+mn-ea"/>
                <a:cs typeface="+mn-cs"/>
              </a:rPr>
              <a:t>用餐時間 </a:t>
            </a:r>
            <a:r>
              <a:rPr lang="en-US" altLang="zh-TW" sz="1200" kern="1200" dirty="0">
                <a:solidFill>
                  <a:schemeClr val="tx1"/>
                </a:solidFill>
                <a:latin typeface="Arial" charset="0"/>
                <a:ea typeface="+mn-ea"/>
                <a:cs typeface="+mn-cs"/>
              </a:rPr>
              <a:t>12:00-13:00</a:t>
            </a:r>
          </a:p>
          <a:p>
            <a:pPr>
              <a:buFont typeface="Arial" charset="0"/>
              <a:buChar char="•"/>
            </a:pPr>
            <a:r>
              <a:rPr lang="en-US" altLang="zh-TW" dirty="0"/>
              <a:t>2017/2/20</a:t>
            </a:r>
            <a:r>
              <a:rPr lang="zh-TW" altLang="en-US" dirty="0"/>
              <a:t>增加說明</a:t>
            </a:r>
            <a:r>
              <a:rPr lang="en-US" altLang="zh-TW" dirty="0"/>
              <a:t>(FYR Only):</a:t>
            </a:r>
          </a:p>
          <a:p>
            <a:r>
              <a:rPr lang="en-US" altLang="zh-TW" sz="1200" kern="1200" dirty="0">
                <a:solidFill>
                  <a:schemeClr val="tx1"/>
                </a:solidFill>
                <a:latin typeface="Arial" charset="0"/>
                <a:ea typeface="+mn-ea"/>
                <a:cs typeface="+mn-cs"/>
              </a:rPr>
              <a:t> 2016</a:t>
            </a:r>
            <a:r>
              <a:rPr lang="zh-TW" altLang="zh-TW" sz="1200" kern="1200" dirty="0">
                <a:solidFill>
                  <a:schemeClr val="tx1"/>
                </a:solidFill>
                <a:latin typeface="Arial" charset="0"/>
                <a:ea typeface="+mn-ea"/>
                <a:cs typeface="+mn-cs"/>
              </a:rPr>
              <a:t>年園丁會提案</a:t>
            </a:r>
          </a:p>
          <a:p>
            <a:r>
              <a:rPr lang="zh-TW" altLang="zh-TW" sz="1200" kern="1200" dirty="0">
                <a:solidFill>
                  <a:schemeClr val="tx1"/>
                </a:solidFill>
                <a:latin typeface="Arial" charset="0"/>
                <a:ea typeface="+mn-ea"/>
                <a:cs typeface="+mn-cs"/>
              </a:rPr>
              <a:t>同仁反應</a:t>
            </a:r>
            <a:r>
              <a:rPr lang="en-US" altLang="zh-TW" sz="1200" kern="1200" dirty="0">
                <a:solidFill>
                  <a:schemeClr val="tx1"/>
                </a:solidFill>
                <a:latin typeface="Arial" charset="0"/>
                <a:ea typeface="+mn-ea"/>
                <a:cs typeface="+mn-cs"/>
              </a:rPr>
              <a:t>P</a:t>
            </a:r>
            <a:r>
              <a:rPr lang="zh-TW" altLang="zh-TW" sz="1200" kern="1200" dirty="0">
                <a:solidFill>
                  <a:schemeClr val="tx1"/>
                </a:solidFill>
                <a:latin typeface="Arial" charset="0"/>
                <a:ea typeface="+mn-ea"/>
                <a:cs typeface="+mn-cs"/>
              </a:rPr>
              <a:t>棟車道人員行走有些危險</a:t>
            </a:r>
          </a:p>
          <a:p>
            <a:r>
              <a:rPr lang="zh-TW" altLang="zh-TW" sz="1200" kern="1200" dirty="0">
                <a:solidFill>
                  <a:schemeClr val="tx1"/>
                </a:solidFill>
                <a:latin typeface="Arial" charset="0"/>
                <a:ea typeface="+mn-ea"/>
                <a:cs typeface="+mn-cs"/>
              </a:rPr>
              <a:t>工安評估空間不足規畫人車分道，同時亦會影響會車</a:t>
            </a:r>
          </a:p>
          <a:p>
            <a:r>
              <a:rPr lang="zh-TW" altLang="zh-TW" sz="1200" kern="1200" dirty="0">
                <a:solidFill>
                  <a:schemeClr val="tx1"/>
                </a:solidFill>
                <a:latin typeface="Arial" charset="0"/>
                <a:ea typeface="+mn-ea"/>
                <a:cs typeface="+mn-cs"/>
              </a:rPr>
              <a:t>後經</a:t>
            </a:r>
            <a:r>
              <a:rPr lang="en-US" altLang="zh-TW" sz="1200" kern="1200" dirty="0">
                <a:solidFill>
                  <a:schemeClr val="tx1"/>
                </a:solidFill>
                <a:latin typeface="Arial" charset="0"/>
                <a:ea typeface="+mn-ea"/>
                <a:cs typeface="+mn-cs"/>
              </a:rPr>
              <a:t>Haydn</a:t>
            </a:r>
            <a:r>
              <a:rPr lang="zh-TW" altLang="zh-TW" sz="1200" kern="1200" dirty="0">
                <a:solidFill>
                  <a:schemeClr val="tx1"/>
                </a:solidFill>
                <a:latin typeface="Arial" charset="0"/>
                <a:ea typeface="+mn-ea"/>
                <a:cs typeface="+mn-cs"/>
              </a:rPr>
              <a:t>決議</a:t>
            </a:r>
            <a:r>
              <a:rPr lang="en-US" altLang="zh-TW" sz="1200" kern="1200" dirty="0">
                <a:solidFill>
                  <a:schemeClr val="tx1"/>
                </a:solidFill>
                <a:latin typeface="Arial" charset="0"/>
                <a:ea typeface="+mn-ea"/>
                <a:cs typeface="+mn-cs"/>
              </a:rPr>
              <a:t> : </a:t>
            </a:r>
            <a:endParaRPr lang="zh-TW" altLang="zh-TW" sz="1200" kern="1200" dirty="0">
              <a:solidFill>
                <a:schemeClr val="tx1"/>
              </a:solidFill>
              <a:latin typeface="Arial" charset="0"/>
              <a:ea typeface="+mn-ea"/>
              <a:cs typeface="+mn-cs"/>
            </a:endParaRPr>
          </a:p>
          <a:p>
            <a:r>
              <a:rPr lang="zh-TW" altLang="zh-TW" sz="1200" kern="1200" dirty="0">
                <a:solidFill>
                  <a:schemeClr val="tx1"/>
                </a:solidFill>
                <a:latin typeface="Arial" charset="0"/>
                <a:ea typeface="+mn-ea"/>
                <a:cs typeface="+mn-cs"/>
              </a:rPr>
              <a:t>停</a:t>
            </a:r>
            <a:r>
              <a:rPr lang="en-US" altLang="zh-TW" sz="1200" kern="1200" dirty="0">
                <a:solidFill>
                  <a:schemeClr val="tx1"/>
                </a:solidFill>
                <a:latin typeface="Arial" charset="0"/>
                <a:ea typeface="+mn-ea"/>
                <a:cs typeface="+mn-cs"/>
              </a:rPr>
              <a:t>P</a:t>
            </a:r>
            <a:r>
              <a:rPr lang="zh-TW" altLang="zh-TW" sz="1200" kern="1200" dirty="0">
                <a:solidFill>
                  <a:schemeClr val="tx1"/>
                </a:solidFill>
                <a:latin typeface="Arial" charset="0"/>
                <a:ea typeface="+mn-ea"/>
                <a:cs typeface="+mn-cs"/>
              </a:rPr>
              <a:t>棟停車位之同仁一律由中控進出</a:t>
            </a:r>
            <a:r>
              <a:rPr lang="zh-TW" altLang="en-US" sz="1200" kern="1200" dirty="0">
                <a:solidFill>
                  <a:schemeClr val="tx1"/>
                </a:solidFill>
                <a:latin typeface="Arial" charset="0"/>
                <a:ea typeface="+mn-ea"/>
                <a:cs typeface="+mn-cs"/>
              </a:rPr>
              <a:t>，</a:t>
            </a:r>
            <a:r>
              <a:rPr lang="zh-TW" altLang="zh-TW" sz="1200" kern="1200" dirty="0">
                <a:solidFill>
                  <a:schemeClr val="tx1"/>
                </a:solidFill>
                <a:latin typeface="Arial" charset="0"/>
                <a:ea typeface="+mn-ea"/>
                <a:cs typeface="+mn-cs"/>
              </a:rPr>
              <a:t>也取消可進出</a:t>
            </a:r>
            <a:r>
              <a:rPr lang="en-US" altLang="zh-TW" sz="1200" kern="1200" dirty="0">
                <a:solidFill>
                  <a:schemeClr val="tx1"/>
                </a:solidFill>
                <a:latin typeface="Arial" charset="0"/>
                <a:ea typeface="+mn-ea"/>
                <a:cs typeface="+mn-cs"/>
              </a:rPr>
              <a:t>O</a:t>
            </a:r>
            <a:r>
              <a:rPr lang="zh-TW" altLang="zh-TW" sz="1200" kern="1200" dirty="0">
                <a:solidFill>
                  <a:schemeClr val="tx1"/>
                </a:solidFill>
                <a:latin typeface="Arial" charset="0"/>
                <a:ea typeface="+mn-ea"/>
                <a:cs typeface="+mn-cs"/>
              </a:rPr>
              <a:t>棟梯廳進出的權限</a:t>
            </a:r>
          </a:p>
          <a:p>
            <a:r>
              <a:rPr lang="en-US" altLang="zh-TW" sz="1200" kern="1200" dirty="0">
                <a:solidFill>
                  <a:schemeClr val="tx1"/>
                </a:solidFill>
                <a:latin typeface="Arial" charset="0"/>
                <a:ea typeface="+mn-ea"/>
                <a:cs typeface="+mn-cs"/>
              </a:rPr>
              <a:t> </a:t>
            </a:r>
            <a:endParaRPr lang="zh-TW" altLang="zh-TW" sz="1200" kern="1200" dirty="0">
              <a:solidFill>
                <a:schemeClr val="tx1"/>
              </a:solidFill>
              <a:latin typeface="Arial" charset="0"/>
              <a:ea typeface="+mn-ea"/>
              <a:cs typeface="+mn-cs"/>
            </a:endParaRPr>
          </a:p>
          <a:p>
            <a:r>
              <a:rPr lang="zh-TW" altLang="zh-TW" sz="1200" kern="1200" dirty="0">
                <a:solidFill>
                  <a:schemeClr val="tx1"/>
                </a:solidFill>
                <a:latin typeface="Arial" charset="0"/>
                <a:ea typeface="+mn-ea"/>
                <a:cs typeface="+mn-cs"/>
              </a:rPr>
              <a:t>去年底</a:t>
            </a:r>
            <a:r>
              <a:rPr lang="en-US" altLang="zh-TW" sz="1200" kern="1200" dirty="0">
                <a:solidFill>
                  <a:schemeClr val="tx1"/>
                </a:solidFill>
                <a:latin typeface="Arial" charset="0"/>
                <a:ea typeface="+mn-ea"/>
                <a:cs typeface="+mn-cs"/>
              </a:rPr>
              <a:t>Ellen</a:t>
            </a:r>
            <a:r>
              <a:rPr lang="zh-TW" altLang="zh-TW" sz="1200" kern="1200" dirty="0">
                <a:solidFill>
                  <a:schemeClr val="tx1"/>
                </a:solidFill>
                <a:latin typeface="Arial" charset="0"/>
                <a:ea typeface="+mn-ea"/>
                <a:cs typeface="+mn-cs"/>
              </a:rPr>
              <a:t>有統一發信告知停</a:t>
            </a:r>
            <a:r>
              <a:rPr lang="en-US" altLang="zh-TW" sz="1200" kern="1200" dirty="0">
                <a:solidFill>
                  <a:schemeClr val="tx1"/>
                </a:solidFill>
                <a:latin typeface="Arial" charset="0"/>
                <a:ea typeface="+mn-ea"/>
                <a:cs typeface="+mn-cs"/>
              </a:rPr>
              <a:t>P</a:t>
            </a:r>
            <a:r>
              <a:rPr lang="zh-TW" altLang="zh-TW" sz="1200" kern="1200" dirty="0">
                <a:solidFill>
                  <a:schemeClr val="tx1"/>
                </a:solidFill>
                <a:latin typeface="Arial" charset="0"/>
                <a:ea typeface="+mn-ea"/>
                <a:cs typeface="+mn-cs"/>
              </a:rPr>
              <a:t>棟的同仁此一消息</a:t>
            </a:r>
          </a:p>
          <a:p>
            <a:r>
              <a:rPr lang="zh-TW" altLang="zh-TW" sz="1200" kern="1200" dirty="0">
                <a:solidFill>
                  <a:schemeClr val="tx1"/>
                </a:solidFill>
                <a:latin typeface="Arial" charset="0"/>
                <a:ea typeface="+mn-ea"/>
                <a:cs typeface="+mn-cs"/>
              </a:rPr>
              <a:t>園丁會會議記錄亦有明載，不再另行公告</a:t>
            </a:r>
          </a:p>
          <a:p>
            <a:r>
              <a:rPr lang="zh-TW" altLang="en-US" sz="1200" kern="1200" dirty="0">
                <a:solidFill>
                  <a:schemeClr val="tx1"/>
                </a:solidFill>
                <a:latin typeface="Arial" charset="0"/>
                <a:ea typeface="+mn-ea"/>
                <a:cs typeface="+mn-cs"/>
              </a:rPr>
              <a:t>補充此資訊供講師知悉</a:t>
            </a:r>
            <a:endParaRPr lang="en-US" altLang="zh-TW" sz="1200" kern="1200" dirty="0">
              <a:solidFill>
                <a:schemeClr val="tx1"/>
              </a:solidFill>
              <a:latin typeface="Arial" charset="0"/>
              <a:ea typeface="+mn-ea"/>
              <a:cs typeface="+mn-cs"/>
            </a:endParaRPr>
          </a:p>
          <a:p>
            <a:r>
              <a:rPr lang="zh-TW" altLang="en-US" sz="1200" kern="1200" dirty="0">
                <a:solidFill>
                  <a:schemeClr val="tx1"/>
                </a:solidFill>
                <a:latin typeface="Arial" charset="0"/>
                <a:ea typeface="+mn-ea"/>
                <a:cs typeface="+mn-cs"/>
              </a:rPr>
              <a:t>講師無</a:t>
            </a:r>
            <a:r>
              <a:rPr lang="zh-TW" altLang="zh-TW" sz="1200" kern="1200" dirty="0">
                <a:solidFill>
                  <a:schemeClr val="tx1"/>
                </a:solidFill>
                <a:latin typeface="Arial" charset="0"/>
                <a:ea typeface="+mn-ea"/>
                <a:cs typeface="+mn-cs"/>
              </a:rPr>
              <a:t>需</a:t>
            </a:r>
            <a:r>
              <a:rPr lang="zh-TW" altLang="en-US" sz="1200" kern="1200" dirty="0">
                <a:solidFill>
                  <a:schemeClr val="tx1"/>
                </a:solidFill>
                <a:latin typeface="Arial" charset="0"/>
                <a:ea typeface="+mn-ea"/>
                <a:cs typeface="+mn-cs"/>
              </a:rPr>
              <a:t>特別</a:t>
            </a:r>
            <a:r>
              <a:rPr lang="zh-TW" altLang="zh-TW" sz="1200" kern="1200" dirty="0">
                <a:solidFill>
                  <a:schemeClr val="tx1"/>
                </a:solidFill>
                <a:latin typeface="Arial" charset="0"/>
                <a:ea typeface="+mn-ea"/>
                <a:cs typeface="+mn-cs"/>
              </a:rPr>
              <a:t>在新人引導課程特別做說明</a:t>
            </a:r>
          </a:p>
          <a:p>
            <a:r>
              <a:rPr lang="zh-TW" altLang="en-US" sz="1200" kern="1200" dirty="0">
                <a:solidFill>
                  <a:schemeClr val="tx1"/>
                </a:solidFill>
                <a:latin typeface="Arial" charset="0"/>
                <a:ea typeface="+mn-ea"/>
                <a:cs typeface="+mn-cs"/>
              </a:rPr>
              <a:t>總務在同仁</a:t>
            </a:r>
            <a:r>
              <a:rPr lang="zh-TW" altLang="zh-TW" sz="1200" kern="1200" dirty="0">
                <a:solidFill>
                  <a:schemeClr val="tx1"/>
                </a:solidFill>
                <a:latin typeface="Arial" charset="0"/>
                <a:ea typeface="+mn-ea"/>
                <a:cs typeface="+mn-cs"/>
              </a:rPr>
              <a:t>申請車位時</a:t>
            </a:r>
            <a:r>
              <a:rPr lang="zh-TW" altLang="en-US" sz="1200" kern="1200" dirty="0">
                <a:solidFill>
                  <a:schemeClr val="tx1"/>
                </a:solidFill>
                <a:latin typeface="Arial" charset="0"/>
                <a:ea typeface="+mn-ea"/>
                <a:cs typeface="+mn-cs"/>
              </a:rPr>
              <a:t>，</a:t>
            </a:r>
            <a:r>
              <a:rPr lang="zh-TW" altLang="zh-TW" sz="1200" kern="1200" dirty="0">
                <a:solidFill>
                  <a:schemeClr val="tx1"/>
                </a:solidFill>
                <a:latin typeface="Arial" charset="0"/>
                <a:ea typeface="+mn-ea"/>
                <a:cs typeface="+mn-cs"/>
              </a:rPr>
              <a:t>會</a:t>
            </a:r>
            <a:r>
              <a:rPr lang="zh-TW" altLang="en-US" sz="1200" kern="1200" dirty="0">
                <a:solidFill>
                  <a:schemeClr val="tx1"/>
                </a:solidFill>
                <a:latin typeface="Arial" charset="0"/>
                <a:ea typeface="+mn-ea"/>
                <a:cs typeface="+mn-cs"/>
              </a:rPr>
              <a:t>再</a:t>
            </a:r>
            <a:r>
              <a:rPr lang="zh-TW" altLang="zh-TW" sz="1200" kern="1200" dirty="0">
                <a:solidFill>
                  <a:schemeClr val="tx1"/>
                </a:solidFill>
                <a:latin typeface="Arial" charset="0"/>
                <a:ea typeface="+mn-ea"/>
                <a:cs typeface="+mn-cs"/>
              </a:rPr>
              <a:t>跟同仁做宣導</a:t>
            </a:r>
          </a:p>
          <a:p>
            <a:endParaRPr lang="zh-TW" altLang="en-US" dirty="0"/>
          </a:p>
          <a:p>
            <a:r>
              <a:rPr lang="en-US" altLang="zh-TW" sz="1200" kern="1200" dirty="0">
                <a:solidFill>
                  <a:schemeClr val="tx1"/>
                </a:solidFill>
                <a:latin typeface="Arial" charset="0"/>
                <a:ea typeface="+mn-ea"/>
                <a:cs typeface="+mn-cs"/>
              </a:rPr>
              <a:t>B1/B2</a:t>
            </a:r>
            <a:r>
              <a:rPr lang="zh-TW" altLang="en-US" sz="1200" kern="1200" dirty="0">
                <a:solidFill>
                  <a:schemeClr val="tx1"/>
                </a:solidFill>
                <a:latin typeface="Arial" charset="0"/>
                <a:ea typeface="+mn-ea"/>
                <a:cs typeface="+mn-cs"/>
              </a:rPr>
              <a:t>主管專用</a:t>
            </a:r>
            <a:r>
              <a:rPr lang="en-US" altLang="zh-TW" sz="1200" kern="1200" dirty="0">
                <a:solidFill>
                  <a:schemeClr val="tx1"/>
                </a:solidFill>
                <a:latin typeface="Arial" charset="0"/>
                <a:ea typeface="+mn-ea"/>
                <a:cs typeface="+mn-cs"/>
              </a:rPr>
              <a:t>(</a:t>
            </a:r>
            <a:r>
              <a:rPr lang="zh-TW" altLang="en-US" sz="1200" kern="1200" dirty="0">
                <a:solidFill>
                  <a:schemeClr val="tx1"/>
                </a:solidFill>
                <a:latin typeface="Arial" charset="0"/>
                <a:ea typeface="+mn-ea"/>
                <a:cs typeface="+mn-cs"/>
              </a:rPr>
              <a:t>順序調整至中控室之後</a:t>
            </a:r>
            <a:r>
              <a:rPr lang="en-US" altLang="zh-TW" sz="1200" kern="1200" dirty="0">
                <a:solidFill>
                  <a:schemeClr val="tx1"/>
                </a:solidFill>
                <a:latin typeface="Arial" charset="0"/>
                <a:ea typeface="+mn-ea"/>
                <a:cs typeface="+mn-cs"/>
              </a:rPr>
              <a:t>)</a:t>
            </a:r>
          </a:p>
          <a:p>
            <a:r>
              <a:rPr lang="en-US" altLang="zh-TW" sz="1200" kern="1200" dirty="0">
                <a:solidFill>
                  <a:schemeClr val="tx1"/>
                </a:solidFill>
                <a:latin typeface="Arial" charset="0"/>
                <a:ea typeface="+mn-ea"/>
                <a:cs typeface="+mn-cs"/>
              </a:rPr>
              <a:t>9:00</a:t>
            </a:r>
            <a:r>
              <a:rPr lang="zh-TW" altLang="en-US" sz="1200" kern="1200" dirty="0">
                <a:solidFill>
                  <a:schemeClr val="tx1"/>
                </a:solidFill>
                <a:latin typeface="Arial" charset="0"/>
                <a:ea typeface="+mn-ea"/>
                <a:cs typeface="+mn-cs"/>
              </a:rPr>
              <a:t>到班，</a:t>
            </a:r>
            <a:r>
              <a:rPr lang="en-US" altLang="zh-TW" sz="1200" kern="1200" dirty="0">
                <a:solidFill>
                  <a:schemeClr val="tx1"/>
                </a:solidFill>
                <a:latin typeface="Arial" charset="0"/>
                <a:ea typeface="+mn-ea"/>
                <a:cs typeface="+mn-cs"/>
              </a:rPr>
              <a:t>16:00</a:t>
            </a:r>
            <a:r>
              <a:rPr lang="zh-TW" altLang="en-US" sz="1200" kern="1200" dirty="0">
                <a:solidFill>
                  <a:schemeClr val="tx1"/>
                </a:solidFill>
                <a:latin typeface="Arial" charset="0"/>
                <a:ea typeface="+mn-ea"/>
                <a:cs typeface="+mn-cs"/>
              </a:rPr>
              <a:t>後請假，應該請</a:t>
            </a:r>
            <a:r>
              <a:rPr lang="en-US" altLang="zh-TW" sz="1200" kern="1200" dirty="0">
                <a:solidFill>
                  <a:schemeClr val="tx1"/>
                </a:solidFill>
                <a:latin typeface="Arial" charset="0"/>
                <a:ea typeface="+mn-ea"/>
                <a:cs typeface="+mn-cs"/>
              </a:rPr>
              <a:t>8:30-9:00</a:t>
            </a:r>
            <a:r>
              <a:rPr lang="zh-TW" altLang="en-US" sz="1200" kern="1200" dirty="0">
                <a:solidFill>
                  <a:schemeClr val="tx1"/>
                </a:solidFill>
                <a:latin typeface="Arial" charset="0"/>
                <a:ea typeface="+mn-ea"/>
                <a:cs typeface="+mn-cs"/>
              </a:rPr>
              <a:t>和</a:t>
            </a:r>
            <a:r>
              <a:rPr lang="en-US" altLang="zh-TW" sz="1200" kern="1200" dirty="0">
                <a:solidFill>
                  <a:schemeClr val="tx1"/>
                </a:solidFill>
                <a:latin typeface="Arial" charset="0"/>
                <a:ea typeface="+mn-ea"/>
                <a:cs typeface="+mn-cs"/>
              </a:rPr>
              <a:t>16:00-17:30</a:t>
            </a:r>
            <a:endParaRPr lang="zh-TW" altLang="zh-TW" sz="1200" kern="1200" dirty="0">
              <a:solidFill>
                <a:schemeClr val="tx1"/>
              </a:solidFill>
              <a:latin typeface="Arial" charset="0"/>
              <a:ea typeface="+mn-ea"/>
              <a:cs typeface="+mn-cs"/>
            </a:endParaRPr>
          </a:p>
          <a:p>
            <a:pPr>
              <a:buFont typeface="Arial" charset="0"/>
              <a:buNone/>
            </a:pP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A31B12F0-E91A-427D-ABF2-34290953216D}" type="slidenum">
              <a:rPr lang="de-DE" smtClean="0"/>
              <a:pPr/>
              <a:t>9</a:t>
            </a:fld>
            <a:endParaRPr lang="de-DE"/>
          </a:p>
        </p:txBody>
      </p:sp>
    </p:spTree>
    <p:extLst>
      <p:ext uri="{BB962C8B-B14F-4D97-AF65-F5344CB8AC3E}">
        <p14:creationId xmlns:p14="http://schemas.microsoft.com/office/powerpoint/2010/main" val="1217612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92500" lnSpcReduction="20000"/>
          </a:bodyPr>
          <a:lstStyle/>
          <a:p>
            <a:pPr defTabSz="900684">
              <a:defRPr/>
            </a:pPr>
            <a:r>
              <a:rPr lang="zh-TW" altLang="zh-TW" b="1" u="sng" dirty="0"/>
              <a:t>參考腳本 </a:t>
            </a:r>
            <a:endParaRPr lang="zh-TW" altLang="en-US" dirty="0"/>
          </a:p>
          <a:p>
            <a:r>
              <a:rPr lang="zh-TW" altLang="en-US" dirty="0"/>
              <a:t>首先和各位提到公司工作規則</a:t>
            </a:r>
            <a:r>
              <a:rPr lang="en-US" altLang="zh-TW" dirty="0"/>
              <a:t>,</a:t>
            </a:r>
            <a:r>
              <a:rPr lang="zh-TW" altLang="en-US" dirty="0"/>
              <a:t>其中上下班時間</a:t>
            </a:r>
            <a:r>
              <a:rPr lang="en-US" altLang="zh-TW" dirty="0"/>
              <a:t>,</a:t>
            </a:r>
            <a:r>
              <a:rPr lang="zh-TW" altLang="en-US" dirty="0"/>
              <a:t>每日總工時</a:t>
            </a:r>
            <a:r>
              <a:rPr lang="en-US" altLang="zh-TW" dirty="0"/>
              <a:t>8</a:t>
            </a:r>
            <a:r>
              <a:rPr lang="zh-TW" altLang="en-US" dirty="0"/>
              <a:t>小時</a:t>
            </a:r>
            <a:r>
              <a:rPr lang="en-US" altLang="zh-TW" dirty="0"/>
              <a:t>(</a:t>
            </a:r>
            <a:r>
              <a:rPr lang="zh-TW" altLang="en-US" dirty="0"/>
              <a:t>因應勞基法設立的彈性工時制</a:t>
            </a:r>
            <a:r>
              <a:rPr lang="en-US" altLang="zh-TW" dirty="0"/>
              <a:t>).</a:t>
            </a:r>
          </a:p>
          <a:p>
            <a:r>
              <a:rPr lang="zh-TW" altLang="en-US" dirty="0"/>
              <a:t>中午用餐時段</a:t>
            </a:r>
            <a:r>
              <a:rPr lang="en-US" altLang="zh-TW" dirty="0"/>
              <a:t>,</a:t>
            </a:r>
            <a:r>
              <a:rPr lang="zh-TW" altLang="en-US" dirty="0"/>
              <a:t>公司是每季做樓層上調整</a:t>
            </a:r>
            <a:r>
              <a:rPr lang="en-US" altLang="zh-TW" dirty="0"/>
              <a:t>,</a:t>
            </a:r>
            <a:r>
              <a:rPr lang="zh-TW" altLang="en-US" dirty="0"/>
              <a:t>會在</a:t>
            </a:r>
            <a:r>
              <a:rPr lang="en-US" altLang="zh-TW" dirty="0"/>
              <a:t>Portal</a:t>
            </a:r>
            <a:r>
              <a:rPr lang="zh-TW" altLang="en-US" dirty="0"/>
              <a:t>公告</a:t>
            </a:r>
            <a:r>
              <a:rPr lang="en-US" altLang="zh-TW" dirty="0"/>
              <a:t>.</a:t>
            </a:r>
          </a:p>
          <a:p>
            <a:r>
              <a:rPr lang="zh-TW" altLang="en-US" dirty="0"/>
              <a:t>進出廠部分</a:t>
            </a:r>
            <a:r>
              <a:rPr lang="en-US" altLang="zh-TW" dirty="0"/>
              <a:t>,</a:t>
            </a:r>
            <a:r>
              <a:rPr lang="zh-TW" altLang="en-US" dirty="0"/>
              <a:t>早上報到總務單位已帶大家實際觀摩</a:t>
            </a:r>
            <a:r>
              <a:rPr lang="en-US" altLang="zh-TW" dirty="0"/>
              <a:t>,</a:t>
            </a:r>
            <a:r>
              <a:rPr lang="zh-TW" altLang="en-US" dirty="0"/>
              <a:t>就不特別細說</a:t>
            </a:r>
            <a:endParaRPr lang="en-US" altLang="zh-TW" dirty="0"/>
          </a:p>
          <a:p>
            <a:endParaRPr lang="en-US" altLang="zh-TW" dirty="0"/>
          </a:p>
          <a:p>
            <a:r>
              <a:rPr lang="zh-TW" altLang="en-US" dirty="0"/>
              <a:t>用餐時間晚上</a:t>
            </a:r>
            <a:r>
              <a:rPr lang="en-US" altLang="zh-TW" sz="1200" kern="1200" dirty="0">
                <a:solidFill>
                  <a:schemeClr val="tx1"/>
                </a:solidFill>
                <a:latin typeface="Arial" charset="0"/>
                <a:ea typeface="+mn-ea"/>
                <a:cs typeface="+mn-cs"/>
              </a:rPr>
              <a:t>16:50~19:20</a:t>
            </a:r>
          </a:p>
          <a:p>
            <a:endParaRPr lang="en-US" altLang="zh-TW" sz="1200" kern="1200" dirty="0">
              <a:solidFill>
                <a:schemeClr val="tx1"/>
              </a:solidFill>
              <a:latin typeface="Arial" charset="0"/>
              <a:ea typeface="+mn-ea"/>
              <a:cs typeface="+mn-cs"/>
            </a:endParaRPr>
          </a:p>
          <a:p>
            <a:pPr>
              <a:buFont typeface="Arial" charset="0"/>
              <a:buChar char="•"/>
            </a:pPr>
            <a:r>
              <a:rPr lang="en-US" altLang="zh-TW" sz="1200" kern="1200" dirty="0">
                <a:solidFill>
                  <a:schemeClr val="tx1"/>
                </a:solidFill>
                <a:latin typeface="Arial" charset="0"/>
                <a:ea typeface="+mn-ea"/>
                <a:cs typeface="+mn-cs"/>
              </a:rPr>
              <a:t>2017/2/17</a:t>
            </a:r>
            <a:r>
              <a:rPr lang="zh-TW" altLang="en-US" sz="1200" kern="1200" dirty="0">
                <a:solidFill>
                  <a:schemeClr val="tx1"/>
                </a:solidFill>
                <a:latin typeface="Arial" charset="0"/>
                <a:ea typeface="+mn-ea"/>
                <a:cs typeface="+mn-cs"/>
              </a:rPr>
              <a:t>編修</a:t>
            </a:r>
            <a:r>
              <a:rPr lang="en-US" altLang="zh-TW" sz="1200" kern="1200" dirty="0">
                <a:solidFill>
                  <a:schemeClr val="tx1"/>
                </a:solidFill>
                <a:latin typeface="Arial" charset="0"/>
                <a:ea typeface="+mn-ea"/>
                <a:cs typeface="+mn-cs"/>
              </a:rPr>
              <a:t>:</a:t>
            </a:r>
            <a:r>
              <a:rPr lang="zh-TW" altLang="en-US" sz="1200" kern="1200" dirty="0">
                <a:solidFill>
                  <a:schemeClr val="tx1"/>
                </a:solidFill>
                <a:latin typeface="Arial" charset="0"/>
                <a:ea typeface="+mn-ea"/>
                <a:cs typeface="+mn-cs"/>
              </a:rPr>
              <a:t> 加入</a:t>
            </a:r>
            <a:r>
              <a:rPr lang="en-US" altLang="zh-TW" sz="1200" kern="1200" dirty="0">
                <a:solidFill>
                  <a:schemeClr val="tx1"/>
                </a:solidFill>
                <a:latin typeface="Arial" charset="0"/>
                <a:ea typeface="+mn-ea"/>
                <a:cs typeface="+mn-cs"/>
              </a:rPr>
              <a:t>S1</a:t>
            </a:r>
            <a:r>
              <a:rPr lang="zh-TW" altLang="en-US" sz="1200" kern="1200" dirty="0">
                <a:solidFill>
                  <a:schemeClr val="tx1"/>
                </a:solidFill>
                <a:latin typeface="Arial" charset="0"/>
                <a:ea typeface="+mn-ea"/>
                <a:cs typeface="+mn-cs"/>
              </a:rPr>
              <a:t>用餐時間 </a:t>
            </a:r>
            <a:r>
              <a:rPr lang="en-US" altLang="zh-TW" sz="1200" kern="1200" dirty="0">
                <a:solidFill>
                  <a:schemeClr val="tx1"/>
                </a:solidFill>
                <a:latin typeface="Arial" charset="0"/>
                <a:ea typeface="+mn-ea"/>
                <a:cs typeface="+mn-cs"/>
              </a:rPr>
              <a:t>12:00-13:00</a:t>
            </a:r>
          </a:p>
          <a:p>
            <a:pPr>
              <a:buFont typeface="Arial" charset="0"/>
              <a:buChar char="•"/>
            </a:pPr>
            <a:r>
              <a:rPr lang="en-US" altLang="zh-TW" dirty="0"/>
              <a:t>2017/2/20</a:t>
            </a:r>
            <a:r>
              <a:rPr lang="zh-TW" altLang="en-US" dirty="0"/>
              <a:t>增加說明</a:t>
            </a:r>
            <a:r>
              <a:rPr lang="en-US" altLang="zh-TW" dirty="0"/>
              <a:t>(FYR Only):</a:t>
            </a:r>
          </a:p>
          <a:p>
            <a:r>
              <a:rPr lang="en-US" altLang="zh-TW" sz="1200" kern="1200" dirty="0">
                <a:solidFill>
                  <a:schemeClr val="tx1"/>
                </a:solidFill>
                <a:latin typeface="Arial" charset="0"/>
                <a:ea typeface="+mn-ea"/>
                <a:cs typeface="+mn-cs"/>
              </a:rPr>
              <a:t> 2016</a:t>
            </a:r>
            <a:r>
              <a:rPr lang="zh-TW" altLang="zh-TW" sz="1200" kern="1200" dirty="0">
                <a:solidFill>
                  <a:schemeClr val="tx1"/>
                </a:solidFill>
                <a:latin typeface="Arial" charset="0"/>
                <a:ea typeface="+mn-ea"/>
                <a:cs typeface="+mn-cs"/>
              </a:rPr>
              <a:t>年園丁會提案</a:t>
            </a:r>
          </a:p>
          <a:p>
            <a:r>
              <a:rPr lang="zh-TW" altLang="zh-TW" sz="1200" kern="1200" dirty="0">
                <a:solidFill>
                  <a:schemeClr val="tx1"/>
                </a:solidFill>
                <a:latin typeface="Arial" charset="0"/>
                <a:ea typeface="+mn-ea"/>
                <a:cs typeface="+mn-cs"/>
              </a:rPr>
              <a:t>同仁反應</a:t>
            </a:r>
            <a:r>
              <a:rPr lang="en-US" altLang="zh-TW" sz="1200" kern="1200" dirty="0">
                <a:solidFill>
                  <a:schemeClr val="tx1"/>
                </a:solidFill>
                <a:latin typeface="Arial" charset="0"/>
                <a:ea typeface="+mn-ea"/>
                <a:cs typeface="+mn-cs"/>
              </a:rPr>
              <a:t>P</a:t>
            </a:r>
            <a:r>
              <a:rPr lang="zh-TW" altLang="zh-TW" sz="1200" kern="1200" dirty="0">
                <a:solidFill>
                  <a:schemeClr val="tx1"/>
                </a:solidFill>
                <a:latin typeface="Arial" charset="0"/>
                <a:ea typeface="+mn-ea"/>
                <a:cs typeface="+mn-cs"/>
              </a:rPr>
              <a:t>棟車道人員行走有些危險</a:t>
            </a:r>
          </a:p>
          <a:p>
            <a:r>
              <a:rPr lang="zh-TW" altLang="zh-TW" sz="1200" kern="1200" dirty="0">
                <a:solidFill>
                  <a:schemeClr val="tx1"/>
                </a:solidFill>
                <a:latin typeface="Arial" charset="0"/>
                <a:ea typeface="+mn-ea"/>
                <a:cs typeface="+mn-cs"/>
              </a:rPr>
              <a:t>工安評估空間不足規畫人車分道，同時亦會影響會車</a:t>
            </a:r>
          </a:p>
          <a:p>
            <a:r>
              <a:rPr lang="zh-TW" altLang="zh-TW" sz="1200" kern="1200" dirty="0">
                <a:solidFill>
                  <a:schemeClr val="tx1"/>
                </a:solidFill>
                <a:latin typeface="Arial" charset="0"/>
                <a:ea typeface="+mn-ea"/>
                <a:cs typeface="+mn-cs"/>
              </a:rPr>
              <a:t>後經</a:t>
            </a:r>
            <a:r>
              <a:rPr lang="en-US" altLang="zh-TW" sz="1200" kern="1200" dirty="0">
                <a:solidFill>
                  <a:schemeClr val="tx1"/>
                </a:solidFill>
                <a:latin typeface="Arial" charset="0"/>
                <a:ea typeface="+mn-ea"/>
                <a:cs typeface="+mn-cs"/>
              </a:rPr>
              <a:t>Haydn</a:t>
            </a:r>
            <a:r>
              <a:rPr lang="zh-TW" altLang="zh-TW" sz="1200" kern="1200" dirty="0">
                <a:solidFill>
                  <a:schemeClr val="tx1"/>
                </a:solidFill>
                <a:latin typeface="Arial" charset="0"/>
                <a:ea typeface="+mn-ea"/>
                <a:cs typeface="+mn-cs"/>
              </a:rPr>
              <a:t>決議</a:t>
            </a:r>
            <a:r>
              <a:rPr lang="en-US" altLang="zh-TW" sz="1200" kern="1200" dirty="0">
                <a:solidFill>
                  <a:schemeClr val="tx1"/>
                </a:solidFill>
                <a:latin typeface="Arial" charset="0"/>
                <a:ea typeface="+mn-ea"/>
                <a:cs typeface="+mn-cs"/>
              </a:rPr>
              <a:t> : </a:t>
            </a:r>
            <a:endParaRPr lang="zh-TW" altLang="zh-TW" sz="1200" kern="1200" dirty="0">
              <a:solidFill>
                <a:schemeClr val="tx1"/>
              </a:solidFill>
              <a:latin typeface="Arial" charset="0"/>
              <a:ea typeface="+mn-ea"/>
              <a:cs typeface="+mn-cs"/>
            </a:endParaRPr>
          </a:p>
          <a:p>
            <a:r>
              <a:rPr lang="zh-TW" altLang="zh-TW" sz="1200" kern="1200" dirty="0">
                <a:solidFill>
                  <a:schemeClr val="tx1"/>
                </a:solidFill>
                <a:latin typeface="Arial" charset="0"/>
                <a:ea typeface="+mn-ea"/>
                <a:cs typeface="+mn-cs"/>
              </a:rPr>
              <a:t>停</a:t>
            </a:r>
            <a:r>
              <a:rPr lang="en-US" altLang="zh-TW" sz="1200" kern="1200" dirty="0">
                <a:solidFill>
                  <a:schemeClr val="tx1"/>
                </a:solidFill>
                <a:latin typeface="Arial" charset="0"/>
                <a:ea typeface="+mn-ea"/>
                <a:cs typeface="+mn-cs"/>
              </a:rPr>
              <a:t>P</a:t>
            </a:r>
            <a:r>
              <a:rPr lang="zh-TW" altLang="zh-TW" sz="1200" kern="1200" dirty="0">
                <a:solidFill>
                  <a:schemeClr val="tx1"/>
                </a:solidFill>
                <a:latin typeface="Arial" charset="0"/>
                <a:ea typeface="+mn-ea"/>
                <a:cs typeface="+mn-cs"/>
              </a:rPr>
              <a:t>棟停車位之同仁一律由中控進出</a:t>
            </a:r>
            <a:r>
              <a:rPr lang="zh-TW" altLang="en-US" sz="1200" kern="1200" dirty="0">
                <a:solidFill>
                  <a:schemeClr val="tx1"/>
                </a:solidFill>
                <a:latin typeface="Arial" charset="0"/>
                <a:ea typeface="+mn-ea"/>
                <a:cs typeface="+mn-cs"/>
              </a:rPr>
              <a:t>，</a:t>
            </a:r>
            <a:r>
              <a:rPr lang="zh-TW" altLang="zh-TW" sz="1200" kern="1200" dirty="0">
                <a:solidFill>
                  <a:schemeClr val="tx1"/>
                </a:solidFill>
                <a:latin typeface="Arial" charset="0"/>
                <a:ea typeface="+mn-ea"/>
                <a:cs typeface="+mn-cs"/>
              </a:rPr>
              <a:t>也取消可進出</a:t>
            </a:r>
            <a:r>
              <a:rPr lang="en-US" altLang="zh-TW" sz="1200" kern="1200" dirty="0">
                <a:solidFill>
                  <a:schemeClr val="tx1"/>
                </a:solidFill>
                <a:latin typeface="Arial" charset="0"/>
                <a:ea typeface="+mn-ea"/>
                <a:cs typeface="+mn-cs"/>
              </a:rPr>
              <a:t>O</a:t>
            </a:r>
            <a:r>
              <a:rPr lang="zh-TW" altLang="zh-TW" sz="1200" kern="1200" dirty="0">
                <a:solidFill>
                  <a:schemeClr val="tx1"/>
                </a:solidFill>
                <a:latin typeface="Arial" charset="0"/>
                <a:ea typeface="+mn-ea"/>
                <a:cs typeface="+mn-cs"/>
              </a:rPr>
              <a:t>棟梯廳進出的權限</a:t>
            </a:r>
          </a:p>
          <a:p>
            <a:r>
              <a:rPr lang="en-US" altLang="zh-TW" sz="1200" kern="1200" dirty="0">
                <a:solidFill>
                  <a:schemeClr val="tx1"/>
                </a:solidFill>
                <a:latin typeface="Arial" charset="0"/>
                <a:ea typeface="+mn-ea"/>
                <a:cs typeface="+mn-cs"/>
              </a:rPr>
              <a:t> </a:t>
            </a:r>
            <a:endParaRPr lang="zh-TW" altLang="zh-TW" sz="1200" kern="1200" dirty="0">
              <a:solidFill>
                <a:schemeClr val="tx1"/>
              </a:solidFill>
              <a:latin typeface="Arial" charset="0"/>
              <a:ea typeface="+mn-ea"/>
              <a:cs typeface="+mn-cs"/>
            </a:endParaRPr>
          </a:p>
          <a:p>
            <a:r>
              <a:rPr lang="zh-TW" altLang="zh-TW" sz="1200" kern="1200" dirty="0">
                <a:solidFill>
                  <a:schemeClr val="tx1"/>
                </a:solidFill>
                <a:latin typeface="Arial" charset="0"/>
                <a:ea typeface="+mn-ea"/>
                <a:cs typeface="+mn-cs"/>
              </a:rPr>
              <a:t>去年底</a:t>
            </a:r>
            <a:r>
              <a:rPr lang="en-US" altLang="zh-TW" sz="1200" kern="1200" dirty="0">
                <a:solidFill>
                  <a:schemeClr val="tx1"/>
                </a:solidFill>
                <a:latin typeface="Arial" charset="0"/>
                <a:ea typeface="+mn-ea"/>
                <a:cs typeface="+mn-cs"/>
              </a:rPr>
              <a:t>Ellen</a:t>
            </a:r>
            <a:r>
              <a:rPr lang="zh-TW" altLang="zh-TW" sz="1200" kern="1200" dirty="0">
                <a:solidFill>
                  <a:schemeClr val="tx1"/>
                </a:solidFill>
                <a:latin typeface="Arial" charset="0"/>
                <a:ea typeface="+mn-ea"/>
                <a:cs typeface="+mn-cs"/>
              </a:rPr>
              <a:t>有統一發信告知停</a:t>
            </a:r>
            <a:r>
              <a:rPr lang="en-US" altLang="zh-TW" sz="1200" kern="1200" dirty="0">
                <a:solidFill>
                  <a:schemeClr val="tx1"/>
                </a:solidFill>
                <a:latin typeface="Arial" charset="0"/>
                <a:ea typeface="+mn-ea"/>
                <a:cs typeface="+mn-cs"/>
              </a:rPr>
              <a:t>P</a:t>
            </a:r>
            <a:r>
              <a:rPr lang="zh-TW" altLang="zh-TW" sz="1200" kern="1200" dirty="0">
                <a:solidFill>
                  <a:schemeClr val="tx1"/>
                </a:solidFill>
                <a:latin typeface="Arial" charset="0"/>
                <a:ea typeface="+mn-ea"/>
                <a:cs typeface="+mn-cs"/>
              </a:rPr>
              <a:t>棟的同仁此一消息</a:t>
            </a:r>
          </a:p>
          <a:p>
            <a:r>
              <a:rPr lang="zh-TW" altLang="zh-TW" sz="1200" kern="1200" dirty="0">
                <a:solidFill>
                  <a:schemeClr val="tx1"/>
                </a:solidFill>
                <a:latin typeface="Arial" charset="0"/>
                <a:ea typeface="+mn-ea"/>
                <a:cs typeface="+mn-cs"/>
              </a:rPr>
              <a:t>園丁會會議記錄亦有明載，不再另行公告</a:t>
            </a:r>
          </a:p>
          <a:p>
            <a:r>
              <a:rPr lang="zh-TW" altLang="en-US" sz="1200" kern="1200" dirty="0">
                <a:solidFill>
                  <a:schemeClr val="tx1"/>
                </a:solidFill>
                <a:latin typeface="Arial" charset="0"/>
                <a:ea typeface="+mn-ea"/>
                <a:cs typeface="+mn-cs"/>
              </a:rPr>
              <a:t>補充此資訊供講師知悉</a:t>
            </a:r>
            <a:endParaRPr lang="en-US" altLang="zh-TW" sz="1200" kern="1200" dirty="0">
              <a:solidFill>
                <a:schemeClr val="tx1"/>
              </a:solidFill>
              <a:latin typeface="Arial" charset="0"/>
              <a:ea typeface="+mn-ea"/>
              <a:cs typeface="+mn-cs"/>
            </a:endParaRPr>
          </a:p>
          <a:p>
            <a:r>
              <a:rPr lang="zh-TW" altLang="en-US" sz="1200" kern="1200" dirty="0">
                <a:solidFill>
                  <a:schemeClr val="tx1"/>
                </a:solidFill>
                <a:latin typeface="Arial" charset="0"/>
                <a:ea typeface="+mn-ea"/>
                <a:cs typeface="+mn-cs"/>
              </a:rPr>
              <a:t>講師無</a:t>
            </a:r>
            <a:r>
              <a:rPr lang="zh-TW" altLang="zh-TW" sz="1200" kern="1200" dirty="0">
                <a:solidFill>
                  <a:schemeClr val="tx1"/>
                </a:solidFill>
                <a:latin typeface="Arial" charset="0"/>
                <a:ea typeface="+mn-ea"/>
                <a:cs typeface="+mn-cs"/>
              </a:rPr>
              <a:t>需</a:t>
            </a:r>
            <a:r>
              <a:rPr lang="zh-TW" altLang="en-US" sz="1200" kern="1200" dirty="0">
                <a:solidFill>
                  <a:schemeClr val="tx1"/>
                </a:solidFill>
                <a:latin typeface="Arial" charset="0"/>
                <a:ea typeface="+mn-ea"/>
                <a:cs typeface="+mn-cs"/>
              </a:rPr>
              <a:t>特別</a:t>
            </a:r>
            <a:r>
              <a:rPr lang="zh-TW" altLang="zh-TW" sz="1200" kern="1200" dirty="0">
                <a:solidFill>
                  <a:schemeClr val="tx1"/>
                </a:solidFill>
                <a:latin typeface="Arial" charset="0"/>
                <a:ea typeface="+mn-ea"/>
                <a:cs typeface="+mn-cs"/>
              </a:rPr>
              <a:t>在新人引導課程特別做說明</a:t>
            </a:r>
          </a:p>
          <a:p>
            <a:r>
              <a:rPr lang="zh-TW" altLang="en-US" sz="1200" kern="1200" dirty="0">
                <a:solidFill>
                  <a:schemeClr val="tx1"/>
                </a:solidFill>
                <a:latin typeface="Arial" charset="0"/>
                <a:ea typeface="+mn-ea"/>
                <a:cs typeface="+mn-cs"/>
              </a:rPr>
              <a:t>總務在同仁</a:t>
            </a:r>
            <a:r>
              <a:rPr lang="zh-TW" altLang="zh-TW" sz="1200" kern="1200" dirty="0">
                <a:solidFill>
                  <a:schemeClr val="tx1"/>
                </a:solidFill>
                <a:latin typeface="Arial" charset="0"/>
                <a:ea typeface="+mn-ea"/>
                <a:cs typeface="+mn-cs"/>
              </a:rPr>
              <a:t>申請車位時</a:t>
            </a:r>
            <a:r>
              <a:rPr lang="zh-TW" altLang="en-US" sz="1200" kern="1200" dirty="0">
                <a:solidFill>
                  <a:schemeClr val="tx1"/>
                </a:solidFill>
                <a:latin typeface="Arial" charset="0"/>
                <a:ea typeface="+mn-ea"/>
                <a:cs typeface="+mn-cs"/>
              </a:rPr>
              <a:t>，</a:t>
            </a:r>
            <a:r>
              <a:rPr lang="zh-TW" altLang="zh-TW" sz="1200" kern="1200" dirty="0">
                <a:solidFill>
                  <a:schemeClr val="tx1"/>
                </a:solidFill>
                <a:latin typeface="Arial" charset="0"/>
                <a:ea typeface="+mn-ea"/>
                <a:cs typeface="+mn-cs"/>
              </a:rPr>
              <a:t>會</a:t>
            </a:r>
            <a:r>
              <a:rPr lang="zh-TW" altLang="en-US" sz="1200" kern="1200" dirty="0">
                <a:solidFill>
                  <a:schemeClr val="tx1"/>
                </a:solidFill>
                <a:latin typeface="Arial" charset="0"/>
                <a:ea typeface="+mn-ea"/>
                <a:cs typeface="+mn-cs"/>
              </a:rPr>
              <a:t>再</a:t>
            </a:r>
            <a:r>
              <a:rPr lang="zh-TW" altLang="zh-TW" sz="1200" kern="1200" dirty="0">
                <a:solidFill>
                  <a:schemeClr val="tx1"/>
                </a:solidFill>
                <a:latin typeface="Arial" charset="0"/>
                <a:ea typeface="+mn-ea"/>
                <a:cs typeface="+mn-cs"/>
              </a:rPr>
              <a:t>跟同仁做宣導</a:t>
            </a:r>
          </a:p>
          <a:p>
            <a:endParaRPr lang="zh-TW" altLang="en-US" dirty="0"/>
          </a:p>
          <a:p>
            <a:r>
              <a:rPr lang="en-US" altLang="zh-TW" sz="1200" kern="1200" dirty="0">
                <a:solidFill>
                  <a:schemeClr val="tx1"/>
                </a:solidFill>
                <a:latin typeface="Arial" charset="0"/>
                <a:ea typeface="+mn-ea"/>
                <a:cs typeface="+mn-cs"/>
              </a:rPr>
              <a:t>B1/B2</a:t>
            </a:r>
            <a:r>
              <a:rPr lang="zh-TW" altLang="en-US" sz="1200" kern="1200" dirty="0">
                <a:solidFill>
                  <a:schemeClr val="tx1"/>
                </a:solidFill>
                <a:latin typeface="Arial" charset="0"/>
                <a:ea typeface="+mn-ea"/>
                <a:cs typeface="+mn-cs"/>
              </a:rPr>
              <a:t>主管專用</a:t>
            </a:r>
            <a:r>
              <a:rPr lang="en-US" altLang="zh-TW" sz="1200" kern="1200" dirty="0">
                <a:solidFill>
                  <a:schemeClr val="tx1"/>
                </a:solidFill>
                <a:latin typeface="Arial" charset="0"/>
                <a:ea typeface="+mn-ea"/>
                <a:cs typeface="+mn-cs"/>
              </a:rPr>
              <a:t>(</a:t>
            </a:r>
            <a:r>
              <a:rPr lang="zh-TW" altLang="en-US" sz="1200" kern="1200" dirty="0">
                <a:solidFill>
                  <a:schemeClr val="tx1"/>
                </a:solidFill>
                <a:latin typeface="Arial" charset="0"/>
                <a:ea typeface="+mn-ea"/>
                <a:cs typeface="+mn-cs"/>
              </a:rPr>
              <a:t>順序調整至中控室之後</a:t>
            </a:r>
            <a:r>
              <a:rPr lang="en-US" altLang="zh-TW" sz="1200" kern="1200" dirty="0">
                <a:solidFill>
                  <a:schemeClr val="tx1"/>
                </a:solidFill>
                <a:latin typeface="Arial" charset="0"/>
                <a:ea typeface="+mn-ea"/>
                <a:cs typeface="+mn-cs"/>
              </a:rPr>
              <a:t>)</a:t>
            </a:r>
          </a:p>
          <a:p>
            <a:r>
              <a:rPr lang="en-US" altLang="zh-TW" sz="1200" kern="1200" dirty="0">
                <a:solidFill>
                  <a:schemeClr val="tx1"/>
                </a:solidFill>
                <a:latin typeface="Arial" charset="0"/>
                <a:ea typeface="+mn-ea"/>
                <a:cs typeface="+mn-cs"/>
              </a:rPr>
              <a:t>9:00</a:t>
            </a:r>
            <a:r>
              <a:rPr lang="zh-TW" altLang="en-US" sz="1200" kern="1200" dirty="0">
                <a:solidFill>
                  <a:schemeClr val="tx1"/>
                </a:solidFill>
                <a:latin typeface="Arial" charset="0"/>
                <a:ea typeface="+mn-ea"/>
                <a:cs typeface="+mn-cs"/>
              </a:rPr>
              <a:t>到班，</a:t>
            </a:r>
            <a:r>
              <a:rPr lang="en-US" altLang="zh-TW" sz="1200" kern="1200" dirty="0">
                <a:solidFill>
                  <a:schemeClr val="tx1"/>
                </a:solidFill>
                <a:latin typeface="Arial" charset="0"/>
                <a:ea typeface="+mn-ea"/>
                <a:cs typeface="+mn-cs"/>
              </a:rPr>
              <a:t>16:00</a:t>
            </a:r>
            <a:r>
              <a:rPr lang="zh-TW" altLang="en-US" sz="1200" kern="1200" dirty="0">
                <a:solidFill>
                  <a:schemeClr val="tx1"/>
                </a:solidFill>
                <a:latin typeface="Arial" charset="0"/>
                <a:ea typeface="+mn-ea"/>
                <a:cs typeface="+mn-cs"/>
              </a:rPr>
              <a:t>後請假，應該請</a:t>
            </a:r>
            <a:r>
              <a:rPr lang="en-US" altLang="zh-TW" sz="1200" kern="1200" dirty="0">
                <a:solidFill>
                  <a:schemeClr val="tx1"/>
                </a:solidFill>
                <a:latin typeface="Arial" charset="0"/>
                <a:ea typeface="+mn-ea"/>
                <a:cs typeface="+mn-cs"/>
              </a:rPr>
              <a:t>8:30-9:00</a:t>
            </a:r>
            <a:r>
              <a:rPr lang="zh-TW" altLang="en-US" sz="1200" kern="1200" dirty="0">
                <a:solidFill>
                  <a:schemeClr val="tx1"/>
                </a:solidFill>
                <a:latin typeface="Arial" charset="0"/>
                <a:ea typeface="+mn-ea"/>
                <a:cs typeface="+mn-cs"/>
              </a:rPr>
              <a:t>和</a:t>
            </a:r>
            <a:r>
              <a:rPr lang="en-US" altLang="zh-TW" sz="1200" kern="1200" dirty="0">
                <a:solidFill>
                  <a:schemeClr val="tx1"/>
                </a:solidFill>
                <a:latin typeface="Arial" charset="0"/>
                <a:ea typeface="+mn-ea"/>
                <a:cs typeface="+mn-cs"/>
              </a:rPr>
              <a:t>16:00-17:30</a:t>
            </a:r>
            <a:endParaRPr lang="zh-TW" altLang="zh-TW" sz="1200" kern="1200" dirty="0">
              <a:solidFill>
                <a:schemeClr val="tx1"/>
              </a:solidFill>
              <a:latin typeface="Arial" charset="0"/>
              <a:ea typeface="+mn-ea"/>
              <a:cs typeface="+mn-cs"/>
            </a:endParaRPr>
          </a:p>
          <a:p>
            <a:pPr>
              <a:buFont typeface="Arial" charset="0"/>
              <a:buNone/>
            </a:pP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A31B12F0-E91A-427D-ABF2-34290953216D}" type="slidenum">
              <a:rPr lang="de-DE" smtClean="0"/>
              <a:pPr/>
              <a:t>10</a:t>
            </a:fld>
            <a:endParaRPr lang="de-DE"/>
          </a:p>
        </p:txBody>
      </p:sp>
    </p:spTree>
    <p:extLst>
      <p:ext uri="{BB962C8B-B14F-4D97-AF65-F5344CB8AC3E}">
        <p14:creationId xmlns:p14="http://schemas.microsoft.com/office/powerpoint/2010/main" val="2918451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92188" y="766763"/>
            <a:ext cx="5119687" cy="3838575"/>
          </a:xfrm>
        </p:spPr>
      </p:sp>
      <p:sp>
        <p:nvSpPr>
          <p:cNvPr id="3" name="備忘稿版面配置區 2"/>
          <p:cNvSpPr>
            <a:spLocks noGrp="1"/>
          </p:cNvSpPr>
          <p:nvPr>
            <p:ph type="body" idx="1"/>
          </p:nvPr>
        </p:nvSpPr>
        <p:spPr/>
        <p:txBody>
          <a:bodyPr>
            <a:normAutofit/>
          </a:bodyPr>
          <a:lstStyle/>
          <a:p>
            <a:pPr defTabSz="933649">
              <a:defRPr/>
            </a:pPr>
            <a:r>
              <a:rPr lang="zh-TW" altLang="zh-TW" b="1" u="sng" dirty="0"/>
              <a:t>參考腳本 </a:t>
            </a:r>
            <a:endParaRPr lang="en-US" altLang="zh-TW" b="1" u="sng" dirty="0"/>
          </a:p>
          <a:p>
            <a:pPr defTabSz="933649">
              <a:defRPr/>
            </a:pPr>
            <a:r>
              <a:rPr lang="zh-TW" altLang="en-US" b="1" u="sng" dirty="0"/>
              <a:t>在介紹內部規章制度前</a:t>
            </a:r>
            <a:r>
              <a:rPr lang="en-US" altLang="zh-TW" b="1" u="sng" dirty="0"/>
              <a:t>,</a:t>
            </a:r>
            <a:r>
              <a:rPr lang="zh-TW" altLang="en-US" b="1" u="sng" dirty="0"/>
              <a:t>先跟各位新人介紹公司內部網頁</a:t>
            </a:r>
            <a:r>
              <a:rPr lang="en-US" altLang="zh-TW" b="1" u="sng" dirty="0"/>
              <a:t>-Portal, </a:t>
            </a:r>
            <a:r>
              <a:rPr lang="zh-TW" altLang="en-US" b="1" u="sng" dirty="0"/>
              <a:t>含五個主要選單</a:t>
            </a:r>
            <a:r>
              <a:rPr lang="en-US" altLang="zh-TW" b="1" u="sng" dirty="0"/>
              <a:t>.</a:t>
            </a:r>
            <a:r>
              <a:rPr lang="zh-TW" altLang="en-US" b="1" u="sng" dirty="0"/>
              <a:t>後續會詳細介紹</a:t>
            </a:r>
            <a:r>
              <a:rPr lang="en-US" altLang="zh-TW" b="1" u="sng" dirty="0"/>
              <a:t>.</a:t>
            </a:r>
          </a:p>
          <a:p>
            <a:pPr defTabSz="933649">
              <a:defRPr/>
            </a:pPr>
            <a:r>
              <a:rPr lang="zh-TW" altLang="en-US" dirty="0"/>
              <a:t>而內部規章制度對應位置在工作資訊如圖位置</a:t>
            </a:r>
          </a:p>
        </p:txBody>
      </p:sp>
      <p:sp>
        <p:nvSpPr>
          <p:cNvPr id="4" name="投影片編號版面配置區 3"/>
          <p:cNvSpPr>
            <a:spLocks noGrp="1"/>
          </p:cNvSpPr>
          <p:nvPr>
            <p:ph type="sldNum" sz="quarter" idx="10"/>
          </p:nvPr>
        </p:nvSpPr>
        <p:spPr/>
        <p:txBody>
          <a:bodyPr/>
          <a:lstStyle/>
          <a:p>
            <a:fld id="{A31B12F0-E91A-427D-ABF2-34290953216D}" type="slidenum">
              <a:rPr lang="de-DE" smtClean="0"/>
              <a:pPr/>
              <a:t>12</a:t>
            </a:fld>
            <a:endParaRPr lang="de-DE"/>
          </a:p>
        </p:txBody>
      </p:sp>
    </p:spTree>
    <p:extLst>
      <p:ext uri="{BB962C8B-B14F-4D97-AF65-F5344CB8AC3E}">
        <p14:creationId xmlns:p14="http://schemas.microsoft.com/office/powerpoint/2010/main" val="14930921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首頁板式">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7"/>
          <p:cNvSpPr>
            <a:spLocks noGrp="1" noChangeArrowheads="1"/>
          </p:cNvSpPr>
          <p:nvPr>
            <p:ph type="ctrTitle" hasCustomPrompt="1"/>
          </p:nvPr>
        </p:nvSpPr>
        <p:spPr>
          <a:xfrm>
            <a:off x="2396295" y="770473"/>
            <a:ext cx="6300000" cy="2691662"/>
          </a:xfrm>
          <a:noFill/>
          <a:ln w="9525">
            <a:noFill/>
            <a:miter lim="800000"/>
            <a:headEnd/>
            <a:tailEnd/>
          </a:ln>
        </p:spPr>
        <p:txBody>
          <a:bodyPr vert="horz" wrap="square" lIns="0" tIns="45720" rIns="0" bIns="45720" numCol="1" anchor="b" anchorCtr="0" compatLnSpc="1">
            <a:prstTxWarp prst="textNoShape">
              <a:avLst/>
            </a:prstTxWarp>
          </a:bodyPr>
          <a:lstStyle>
            <a:lvl1pPr algn="r" rtl="0" eaLnBrk="0" fontAlgn="base" hangingPunct="0">
              <a:lnSpc>
                <a:spcPct val="110000"/>
              </a:lnSpc>
              <a:spcBef>
                <a:spcPct val="0"/>
              </a:spcBef>
              <a:spcAft>
                <a:spcPct val="0"/>
              </a:spcAft>
              <a:defRPr lang="de-DE" altLang="zh-TW" sz="3600" b="1" i="0" dirty="0">
                <a:ln w="12700">
                  <a:noFill/>
                </a:ln>
                <a:solidFill>
                  <a:schemeClr val="tx1">
                    <a:lumMod val="85000"/>
                    <a:lumOff val="15000"/>
                  </a:schemeClr>
                </a:solidFill>
                <a:effectLst>
                  <a:glow rad="101600">
                    <a:schemeClr val="bg1">
                      <a:alpha val="70000"/>
                    </a:schemeClr>
                  </a:glow>
                </a:effectLst>
                <a:latin typeface="+mj-lt"/>
                <a:ea typeface="+mj-ea"/>
                <a:cs typeface="Tahoma" pitchFamily="34" charset="0"/>
              </a:defRPr>
            </a:lvl1pPr>
          </a:lstStyle>
          <a:p>
            <a:r>
              <a:rPr lang="en-US" altLang="zh-TW" dirty="0" smtClean="0"/>
              <a:t>Click to edit master title style</a:t>
            </a:r>
            <a:endParaRPr lang="de-DE" dirty="0"/>
          </a:p>
        </p:txBody>
      </p:sp>
      <p:sp>
        <p:nvSpPr>
          <p:cNvPr id="6" name="Rectangle 12"/>
          <p:cNvSpPr>
            <a:spLocks noGrp="1" noChangeArrowheads="1"/>
          </p:cNvSpPr>
          <p:nvPr>
            <p:ph type="subTitle" idx="1" hasCustomPrompt="1"/>
          </p:nvPr>
        </p:nvSpPr>
        <p:spPr bwMode="gray">
          <a:xfrm>
            <a:off x="2396295" y="3535061"/>
            <a:ext cx="6300000" cy="839811"/>
          </a:xfrm>
        </p:spPr>
        <p:txBody>
          <a:bodyPr lIns="0" tIns="45720" rIns="0" bIns="45720"/>
          <a:lstStyle>
            <a:lvl1pPr marL="0" indent="0" algn="r">
              <a:buFont typeface="Wingdings" pitchFamily="2" charset="2"/>
              <a:buNone/>
              <a:defRPr sz="1350">
                <a:solidFill>
                  <a:schemeClr val="tx1">
                    <a:lumMod val="65000"/>
                    <a:lumOff val="35000"/>
                  </a:schemeClr>
                </a:solidFill>
                <a:effectLst/>
              </a:defRPr>
            </a:lvl1pPr>
          </a:lstStyle>
          <a:p>
            <a:r>
              <a:rPr lang="de-DE" dirty="0" smtClean="0"/>
              <a:t>Date</a:t>
            </a:r>
            <a:endParaRPr lang="de-DE" dirty="0"/>
          </a:p>
        </p:txBody>
      </p:sp>
      <p:sp>
        <p:nvSpPr>
          <p:cNvPr id="14" name="文字方塊 13"/>
          <p:cNvSpPr txBox="1"/>
          <p:nvPr userDrawn="1"/>
        </p:nvSpPr>
        <p:spPr>
          <a:xfrm>
            <a:off x="3950329" y="6558620"/>
            <a:ext cx="5193671" cy="253916"/>
          </a:xfrm>
          <a:prstGeom prst="rect">
            <a:avLst/>
          </a:prstGeom>
          <a:noFill/>
        </p:spPr>
        <p:txBody>
          <a:bodyPr wrap="square" rtlCol="0">
            <a:spAutoFit/>
          </a:bodyPr>
          <a:lstStyle/>
          <a:p>
            <a:pPr marL="0" marR="0" indent="0" algn="r" defTabSz="1219170" rtl="0" eaLnBrk="1" fontAlgn="base" latinLnBrk="0" hangingPunct="1">
              <a:lnSpc>
                <a:spcPct val="100000"/>
              </a:lnSpc>
              <a:spcBef>
                <a:spcPct val="0"/>
              </a:spcBef>
              <a:spcAft>
                <a:spcPct val="0"/>
              </a:spcAft>
              <a:buClrTx/>
              <a:buSzTx/>
              <a:buFontTx/>
              <a:buNone/>
              <a:tabLst/>
              <a:defRPr/>
            </a:pPr>
            <a:r>
              <a:rPr lang="en-US" altLang="zh-TW" sz="1000" kern="1200" dirty="0" smtClean="0">
                <a:solidFill>
                  <a:schemeClr val="bg1"/>
                </a:solidFill>
                <a:effectLst>
                  <a:outerShdw blurRad="76200" dist="25400" dir="2700000" algn="tl" rotWithShape="0">
                    <a:prstClr val="black">
                      <a:alpha val="70000"/>
                    </a:prstClr>
                  </a:outerShdw>
                </a:effectLst>
                <a:latin typeface="+mn-lt"/>
                <a:ea typeface="新細明體" pitchFamily="18" charset="-120"/>
                <a:cs typeface="Arial" charset="0"/>
              </a:rPr>
              <a:t>□</a:t>
            </a:r>
            <a:r>
              <a:rPr lang="en-US" altLang="zh-TW" sz="1000" kern="1200" dirty="0" smtClean="0">
                <a:solidFill>
                  <a:schemeClr val="bg1"/>
                </a:solidFill>
                <a:effectLst>
                  <a:outerShdw blurRad="76200" dist="25400" dir="2700000" algn="tl" rotWithShape="0">
                    <a:prstClr val="black">
                      <a:alpha val="70000"/>
                    </a:prstClr>
                  </a:outerShdw>
                </a:effectLst>
                <a:latin typeface="+mn-lt"/>
                <a:ea typeface="+mn-ea"/>
                <a:cs typeface="Arial" charset="0"/>
              </a:rPr>
              <a:t> Normal     </a:t>
            </a:r>
            <a:r>
              <a:rPr lang="en-US" altLang="zh-TW" sz="1000" kern="1200" dirty="0" smtClean="0">
                <a:solidFill>
                  <a:schemeClr val="bg1"/>
                </a:solidFill>
                <a:effectLst>
                  <a:outerShdw blurRad="76200" dist="25400" dir="2700000" algn="tl" rotWithShape="0">
                    <a:prstClr val="black">
                      <a:alpha val="70000"/>
                    </a:prstClr>
                  </a:outerShdw>
                </a:effectLst>
                <a:latin typeface="+mn-lt"/>
                <a:ea typeface="新細明體" pitchFamily="18" charset="-120"/>
                <a:cs typeface="Arial" charset="0"/>
              </a:rPr>
              <a:t>□</a:t>
            </a:r>
            <a:r>
              <a:rPr lang="en-US" altLang="zh-TW" sz="1000" kern="1200" dirty="0" smtClean="0">
                <a:solidFill>
                  <a:schemeClr val="bg1"/>
                </a:solidFill>
                <a:effectLst>
                  <a:outerShdw blurRad="76200" dist="25400" dir="2700000" algn="tl" rotWithShape="0">
                    <a:prstClr val="black">
                      <a:alpha val="70000"/>
                    </a:prstClr>
                  </a:outerShdw>
                </a:effectLst>
                <a:latin typeface="+mn-lt"/>
                <a:ea typeface="+mn-ea"/>
                <a:cs typeface="Arial" charset="0"/>
              </a:rPr>
              <a:t> Internal Use     </a:t>
            </a:r>
            <a:r>
              <a:rPr lang="en-US" altLang="zh-TW" sz="1000" kern="1200" dirty="0" smtClean="0">
                <a:solidFill>
                  <a:schemeClr val="bg1"/>
                </a:solidFill>
                <a:effectLst>
                  <a:outerShdw blurRad="76200" dist="25400" dir="2700000" algn="tl" rotWithShape="0">
                    <a:prstClr val="black">
                      <a:alpha val="70000"/>
                    </a:prstClr>
                  </a:outerShdw>
                </a:effectLst>
                <a:latin typeface="+mn-lt"/>
                <a:ea typeface="新細明體" pitchFamily="18" charset="-120"/>
                <a:cs typeface="Arial" charset="0"/>
              </a:rPr>
              <a:t>■</a:t>
            </a:r>
            <a:r>
              <a:rPr lang="en-US" altLang="zh-TW" sz="1000" kern="1200" dirty="0" smtClean="0">
                <a:solidFill>
                  <a:schemeClr val="bg1"/>
                </a:solidFill>
                <a:effectLst>
                  <a:outerShdw blurRad="76200" dist="25400" dir="2700000" algn="tl" rotWithShape="0">
                    <a:prstClr val="black">
                      <a:alpha val="70000"/>
                    </a:prstClr>
                  </a:outerShdw>
                </a:effectLst>
                <a:latin typeface="+mn-lt"/>
                <a:ea typeface="+mn-ea"/>
                <a:cs typeface="Arial" charset="0"/>
              </a:rPr>
              <a:t> Confidential     </a:t>
            </a:r>
            <a:r>
              <a:rPr lang="en-US" altLang="zh-TW" sz="1000" kern="1200" dirty="0" smtClean="0">
                <a:solidFill>
                  <a:schemeClr val="bg1"/>
                </a:solidFill>
                <a:effectLst>
                  <a:outerShdw blurRad="76200" dist="25400" dir="2700000" algn="tl" rotWithShape="0">
                    <a:prstClr val="black">
                      <a:alpha val="70000"/>
                    </a:prstClr>
                  </a:outerShdw>
                </a:effectLst>
                <a:latin typeface="+mn-lt"/>
                <a:ea typeface="新細明體" pitchFamily="18" charset="-120"/>
                <a:cs typeface="Arial" charset="0"/>
              </a:rPr>
              <a:t>□</a:t>
            </a:r>
            <a:r>
              <a:rPr lang="en-US" altLang="zh-TW" sz="1000" kern="1200" dirty="0" smtClean="0">
                <a:solidFill>
                  <a:schemeClr val="bg1"/>
                </a:solidFill>
                <a:effectLst>
                  <a:outerShdw blurRad="76200" dist="25400" dir="2700000" algn="tl" rotWithShape="0">
                    <a:prstClr val="black">
                      <a:alpha val="70000"/>
                    </a:prstClr>
                  </a:outerShdw>
                </a:effectLst>
                <a:latin typeface="+mn-lt"/>
                <a:ea typeface="+mn-ea"/>
                <a:cs typeface="Arial" charset="0"/>
              </a:rPr>
              <a:t> Restricted Confidential</a:t>
            </a:r>
            <a:endParaRPr lang="zh-TW" altLang="en-US" sz="1000" dirty="0">
              <a:solidFill>
                <a:schemeClr val="bg1"/>
              </a:solidFill>
              <a:effectLst>
                <a:outerShdw blurRad="76200" dist="25400" dir="2700000" algn="tl" rotWithShape="0">
                  <a:prstClr val="black">
                    <a:alpha val="70000"/>
                  </a:prstClr>
                </a:outerShdw>
              </a:effectLst>
              <a:latin typeface="+mn-lt"/>
            </a:endParaRPr>
          </a:p>
        </p:txBody>
      </p:sp>
    </p:spTree>
    <p:extLst>
      <p:ext uri="{BB962C8B-B14F-4D97-AF65-F5344CB8AC3E}">
        <p14:creationId xmlns:p14="http://schemas.microsoft.com/office/powerpoint/2010/main" val="331938214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內文板式三">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685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首頁板式">
    <p:bg>
      <p:bgPr>
        <a:blipFill dpi="0" rotWithShape="0">
          <a:blip r:embed="rId2" cstate="screen">
            <a:lum/>
          </a:blip>
          <a:srcRect/>
          <a:stretch>
            <a:fillRect/>
          </a:stretch>
        </a:blipFill>
        <a:effectLst/>
      </p:bgPr>
    </p:bg>
    <p:spTree>
      <p:nvGrpSpPr>
        <p:cNvPr id="1" name=""/>
        <p:cNvGrpSpPr/>
        <p:nvPr/>
      </p:nvGrpSpPr>
      <p:grpSpPr>
        <a:xfrm>
          <a:off x="0" y="0"/>
          <a:ext cx="0" cy="0"/>
          <a:chOff x="0" y="0"/>
          <a:chExt cx="0" cy="0"/>
        </a:xfrm>
      </p:grpSpPr>
      <p:sp>
        <p:nvSpPr>
          <p:cNvPr id="5" name="Rectangle 7"/>
          <p:cNvSpPr>
            <a:spLocks noGrp="1" noChangeArrowheads="1"/>
          </p:cNvSpPr>
          <p:nvPr>
            <p:ph type="ctrTitle" hasCustomPrompt="1"/>
          </p:nvPr>
        </p:nvSpPr>
        <p:spPr>
          <a:xfrm>
            <a:off x="1085851" y="2152650"/>
            <a:ext cx="7417128" cy="581025"/>
          </a:xfrm>
          <a:noFill/>
          <a:ln w="9525">
            <a:noFill/>
            <a:miter lim="800000"/>
            <a:headEnd/>
            <a:tailEnd/>
          </a:ln>
        </p:spPr>
        <p:txBody>
          <a:bodyPr vert="horz" wrap="square" lIns="0" tIns="45720" rIns="0" bIns="45720" numCol="1" anchor="b" anchorCtr="0" compatLnSpc="1">
            <a:prstTxWarp prst="textNoShape">
              <a:avLst/>
            </a:prstTxWarp>
          </a:bodyPr>
          <a:lstStyle>
            <a:lvl1pPr algn="r" rtl="0" eaLnBrk="0" fontAlgn="base" hangingPunct="0">
              <a:lnSpc>
                <a:spcPct val="110000"/>
              </a:lnSpc>
              <a:spcBef>
                <a:spcPct val="0"/>
              </a:spcBef>
              <a:spcAft>
                <a:spcPct val="0"/>
              </a:spcAft>
              <a:defRPr lang="de-DE" altLang="zh-TW" sz="3000" b="1" i="1" dirty="0">
                <a:ln w="12700">
                  <a:noFill/>
                </a:ln>
                <a:solidFill>
                  <a:schemeClr val="tx1"/>
                </a:solidFill>
                <a:effectLst>
                  <a:outerShdw blurRad="50800" dist="25400" dir="2700000" algn="tl" rotWithShape="0">
                    <a:schemeClr val="tx1">
                      <a:lumMod val="50000"/>
                      <a:lumOff val="50000"/>
                      <a:alpha val="30000"/>
                    </a:schemeClr>
                  </a:outerShdw>
                </a:effectLst>
                <a:latin typeface="Tahoma" pitchFamily="34" charset="0"/>
                <a:ea typeface="+mj-ea"/>
                <a:cs typeface="Tahoma" pitchFamily="34" charset="0"/>
              </a:defRPr>
            </a:lvl1pPr>
          </a:lstStyle>
          <a:p>
            <a:r>
              <a:rPr lang="en-US" altLang="zh-TW" dirty="0" smtClean="0"/>
              <a:t>Click to edit master title style</a:t>
            </a:r>
            <a:endParaRPr lang="de-DE" dirty="0"/>
          </a:p>
        </p:txBody>
      </p:sp>
      <p:sp>
        <p:nvSpPr>
          <p:cNvPr id="6" name="Rectangle 12"/>
          <p:cNvSpPr>
            <a:spLocks noGrp="1" noChangeArrowheads="1"/>
          </p:cNvSpPr>
          <p:nvPr>
            <p:ph type="subTitle" idx="1" hasCustomPrompt="1"/>
          </p:nvPr>
        </p:nvSpPr>
        <p:spPr bwMode="gray">
          <a:xfrm>
            <a:off x="7066439" y="2772299"/>
            <a:ext cx="1389405" cy="408069"/>
          </a:xfrm>
        </p:spPr>
        <p:txBody>
          <a:bodyPr tIns="45720" bIns="45720"/>
          <a:lstStyle>
            <a:lvl1pPr marL="0" indent="0" algn="r">
              <a:buFont typeface="Wingdings" pitchFamily="2" charset="2"/>
              <a:buNone/>
              <a:defRPr sz="1400">
                <a:solidFill>
                  <a:schemeClr val="bg1">
                    <a:lumMod val="50000"/>
                  </a:schemeClr>
                </a:solidFill>
              </a:defRPr>
            </a:lvl1pPr>
          </a:lstStyle>
          <a:p>
            <a:r>
              <a:rPr lang="de-DE" dirty="0" smtClean="0"/>
              <a:t>Date</a:t>
            </a:r>
            <a:endParaRPr lang="de-DE" dirty="0"/>
          </a:p>
        </p:txBody>
      </p:sp>
    </p:spTree>
    <p:extLst>
      <p:ext uri="{BB962C8B-B14F-4D97-AF65-F5344CB8AC3E}">
        <p14:creationId xmlns:p14="http://schemas.microsoft.com/office/powerpoint/2010/main" val="206390473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段落頁版式">
    <p:bg>
      <p:bgPr>
        <a:blipFill dpi="0" rotWithShape="0">
          <a:blip r:embed="rId2" cstate="screen">
            <a:lum/>
          </a:blip>
          <a:srcRect/>
          <a:stretch>
            <a:fillRect/>
          </a:stretch>
        </a:blipFill>
        <a:effectLst/>
      </p:bgPr>
    </p:bg>
    <p:spTree>
      <p:nvGrpSpPr>
        <p:cNvPr id="1" name=""/>
        <p:cNvGrpSpPr/>
        <p:nvPr/>
      </p:nvGrpSpPr>
      <p:grpSpPr>
        <a:xfrm>
          <a:off x="0" y="0"/>
          <a:ext cx="0" cy="0"/>
          <a:chOff x="0" y="0"/>
          <a:chExt cx="0" cy="0"/>
        </a:xfrm>
      </p:grpSpPr>
      <p:sp>
        <p:nvSpPr>
          <p:cNvPr id="5" name="Rectangle 7"/>
          <p:cNvSpPr>
            <a:spLocks noGrp="1" noChangeArrowheads="1"/>
          </p:cNvSpPr>
          <p:nvPr>
            <p:ph type="ctrTitle" hasCustomPrompt="1"/>
          </p:nvPr>
        </p:nvSpPr>
        <p:spPr>
          <a:xfrm>
            <a:off x="256513" y="164362"/>
            <a:ext cx="7417128" cy="435600"/>
          </a:xfrm>
        </p:spPr>
        <p:txBody>
          <a:bodyPr anchor="t"/>
          <a:lstStyle>
            <a:lvl1pPr algn="l">
              <a:lnSpc>
                <a:spcPct val="90000"/>
              </a:lnSpc>
              <a:defRPr sz="2600">
                <a:solidFill>
                  <a:srgbClr val="0070C0"/>
                </a:solidFill>
              </a:defRPr>
            </a:lvl1pPr>
          </a:lstStyle>
          <a:p>
            <a:r>
              <a:rPr lang="en-US" altLang="zh-TW" dirty="0" smtClean="0"/>
              <a:t>Click to edit master title style</a:t>
            </a:r>
            <a:endParaRPr lang="de-DE" dirty="0"/>
          </a:p>
        </p:txBody>
      </p:sp>
      <p:sp>
        <p:nvSpPr>
          <p:cNvPr id="10" name="矩形 9"/>
          <p:cNvSpPr/>
          <p:nvPr userDrawn="1"/>
        </p:nvSpPr>
        <p:spPr bwMode="auto">
          <a:xfrm>
            <a:off x="0" y="0"/>
            <a:ext cx="45719" cy="504000"/>
          </a:xfrm>
          <a:prstGeom prst="rect">
            <a:avLst/>
          </a:prstGeom>
          <a:solidFill>
            <a:srgbClr val="2390E8"/>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endParaRPr lang="zh-TW" altLang="en-US" smtClean="0">
              <a:solidFill>
                <a:srgbClr val="000000"/>
              </a:solidFill>
            </a:endParaRPr>
          </a:p>
        </p:txBody>
      </p:sp>
      <p:sp>
        <p:nvSpPr>
          <p:cNvPr id="8" name="文字版面配置區 7"/>
          <p:cNvSpPr>
            <a:spLocks noGrp="1"/>
          </p:cNvSpPr>
          <p:nvPr>
            <p:ph type="body" sz="quarter" idx="10" hasCustomPrompt="1"/>
          </p:nvPr>
        </p:nvSpPr>
        <p:spPr>
          <a:xfrm>
            <a:off x="615950" y="1084412"/>
            <a:ext cx="7699375" cy="3849687"/>
          </a:xfrm>
        </p:spPr>
        <p:txBody>
          <a:bodyPr/>
          <a:lstStyle>
            <a:lvl1pPr marL="265113" marR="0" indent="-265113" algn="l" defTabSz="914400" rtl="0" eaLnBrk="0" fontAlgn="base" latinLnBrk="0" hangingPunct="0">
              <a:lnSpc>
                <a:spcPct val="100000"/>
              </a:lnSpc>
              <a:spcBef>
                <a:spcPct val="0"/>
              </a:spcBef>
              <a:spcAft>
                <a:spcPct val="40000"/>
              </a:spcAft>
              <a:buClrTx/>
              <a:buSzPct val="100000"/>
              <a:buFont typeface="Wingdings" pitchFamily="2" charset="2"/>
              <a:buChar char=""/>
              <a:tabLst/>
              <a:defRPr/>
            </a:lvl1pPr>
            <a:lvl2pPr>
              <a:defRPr>
                <a:solidFill>
                  <a:schemeClr val="bg1">
                    <a:lumMod val="50000"/>
                  </a:schemeClr>
                </a:solidFill>
              </a:defRPr>
            </a:lvl2pPr>
            <a:lvl3pPr marL="720725" marR="0" indent="-274638" algn="l" defTabSz="914400" rtl="0" eaLnBrk="0" fontAlgn="base" latinLnBrk="0" hangingPunct="0">
              <a:lnSpc>
                <a:spcPct val="100000"/>
              </a:lnSpc>
              <a:spcBef>
                <a:spcPct val="0"/>
              </a:spcBef>
              <a:spcAft>
                <a:spcPct val="40000"/>
              </a:spcAft>
              <a:buClrTx/>
              <a:buSzTx/>
              <a:buFontTx/>
              <a:buChar char="•"/>
              <a:tabLst/>
              <a:defRPr>
                <a:solidFill>
                  <a:schemeClr val="bg1">
                    <a:lumMod val="50000"/>
                  </a:schemeClr>
                </a:solidFill>
              </a:defRPr>
            </a:lvl3pPr>
          </a:lstStyle>
          <a:p>
            <a:pPr lvl="0"/>
            <a:r>
              <a:rPr lang="en-US" altLang="zh-TW" dirty="0" smtClean="0"/>
              <a:t>Click to edit master word style</a:t>
            </a:r>
          </a:p>
          <a:p>
            <a:pPr lvl="1"/>
            <a:r>
              <a:rPr lang="en-US" altLang="zh-TW" dirty="0" smtClean="0"/>
              <a:t>The second layer</a:t>
            </a:r>
            <a:endParaRPr lang="zh-TW" altLang="en-US" dirty="0" smtClean="0"/>
          </a:p>
          <a:p>
            <a:pPr marL="720725" marR="0" lvl="2" indent="-274638" algn="l" defTabSz="914400" rtl="0" eaLnBrk="0" fontAlgn="base" latinLnBrk="0" hangingPunct="0">
              <a:lnSpc>
                <a:spcPct val="100000"/>
              </a:lnSpc>
              <a:spcBef>
                <a:spcPct val="0"/>
              </a:spcBef>
              <a:spcAft>
                <a:spcPct val="40000"/>
              </a:spcAft>
              <a:buClrTx/>
              <a:buSzTx/>
              <a:buFontTx/>
              <a:buChar char="•"/>
              <a:tabLst/>
              <a:defRPr/>
            </a:pPr>
            <a:r>
              <a:rPr lang="en-US" altLang="zh-TW" dirty="0" smtClean="0"/>
              <a:t>The third layer</a:t>
            </a:r>
            <a:endParaRPr lang="zh-TW" altLang="en-US" dirty="0" smtClean="0"/>
          </a:p>
        </p:txBody>
      </p:sp>
    </p:spTree>
    <p:extLst>
      <p:ext uri="{BB962C8B-B14F-4D97-AF65-F5344CB8AC3E}">
        <p14:creationId xmlns:p14="http://schemas.microsoft.com/office/powerpoint/2010/main" val="214835962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感謝頁板式">
    <p:bg>
      <p:bgPr>
        <a:blipFill dpi="0" rotWithShape="0">
          <a:blip r:embed="rId2" cstate="screen">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bwMode="auto">
          <a:xfrm>
            <a:off x="0" y="0"/>
            <a:ext cx="9144000" cy="4467225"/>
          </a:xfrm>
          <a:prstGeom prst="rect">
            <a:avLst/>
          </a:prstGeom>
          <a:solidFill>
            <a:schemeClr val="bg1"/>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endParaRPr lang="zh-TW" altLang="en-US" smtClean="0">
              <a:solidFill>
                <a:srgbClr val="000000"/>
              </a:solidFill>
            </a:endParaRPr>
          </a:p>
        </p:txBody>
      </p:sp>
      <p:sp>
        <p:nvSpPr>
          <p:cNvPr id="5" name="Rectangle 7"/>
          <p:cNvSpPr>
            <a:spLocks noGrp="1" noChangeArrowheads="1"/>
          </p:cNvSpPr>
          <p:nvPr>
            <p:ph type="ctrTitle" hasCustomPrompt="1"/>
          </p:nvPr>
        </p:nvSpPr>
        <p:spPr>
          <a:xfrm>
            <a:off x="1085851" y="2152650"/>
            <a:ext cx="7417128" cy="581025"/>
          </a:xfrm>
        </p:spPr>
        <p:txBody>
          <a:bodyPr anchor="b"/>
          <a:lstStyle>
            <a:lvl1pPr algn="r">
              <a:lnSpc>
                <a:spcPct val="110000"/>
              </a:lnSpc>
              <a:defRPr sz="3000">
                <a:solidFill>
                  <a:schemeClr val="tx1"/>
                </a:solidFill>
              </a:defRPr>
            </a:lvl1pPr>
          </a:lstStyle>
          <a:p>
            <a:r>
              <a:rPr lang="en-US" altLang="zh-TW" dirty="0" smtClean="0"/>
              <a:t>Click to edit master title style</a:t>
            </a:r>
            <a:endParaRPr lang="de-DE" dirty="0"/>
          </a:p>
        </p:txBody>
      </p:sp>
    </p:spTree>
    <p:extLst>
      <p:ext uri="{BB962C8B-B14F-4D97-AF65-F5344CB8AC3E}">
        <p14:creationId xmlns:p14="http://schemas.microsoft.com/office/powerpoint/2010/main" val="6117690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標題投影片">
    <p:spTree>
      <p:nvGrpSpPr>
        <p:cNvPr id="1" name=""/>
        <p:cNvGrpSpPr/>
        <p:nvPr/>
      </p:nvGrpSpPr>
      <p:grpSpPr>
        <a:xfrm>
          <a:off x="0" y="0"/>
          <a:ext cx="0" cy="0"/>
          <a:chOff x="0" y="0"/>
          <a:chExt cx="0" cy="0"/>
        </a:xfrm>
      </p:grpSpPr>
      <p:sp>
        <p:nvSpPr>
          <p:cNvPr id="15" name="圓角矩形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endParaRPr>
          </a:p>
        </p:txBody>
      </p:sp>
      <p:sp>
        <p:nvSpPr>
          <p:cNvPr id="10" name="圓角矩形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endParaRPr>
          </a:p>
        </p:txBody>
      </p:sp>
      <p:sp>
        <p:nvSpPr>
          <p:cNvPr id="5" name="標題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zh-TW" altLang="en-US" smtClean="0"/>
              <a:t>按一下以編輯母片標題樣式</a:t>
            </a:r>
            <a:endParaRPr kumimoji="0" lang="en-US"/>
          </a:p>
        </p:txBody>
      </p:sp>
      <p:sp>
        <p:nvSpPr>
          <p:cNvPr id="20" name="副標題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TW" altLang="en-US" smtClean="0"/>
              <a:t>按一下以編輯母片副標題樣式</a:t>
            </a:r>
            <a:endParaRPr kumimoji="0" lang="en-US"/>
          </a:p>
        </p:txBody>
      </p:sp>
      <p:sp>
        <p:nvSpPr>
          <p:cNvPr id="19" name="日期版面配置區 18"/>
          <p:cNvSpPr>
            <a:spLocks noGrp="1"/>
          </p:cNvSpPr>
          <p:nvPr>
            <p:ph type="dt" sz="half" idx="10"/>
          </p:nvPr>
        </p:nvSpPr>
        <p:spPr>
          <a:xfrm>
            <a:off x="3776328" y="6111875"/>
            <a:ext cx="2286000" cy="365125"/>
          </a:xfrm>
          <a:prstGeom prst="rect">
            <a:avLst/>
          </a:prstGeom>
        </p:spPr>
        <p:txBody>
          <a:bodyPr/>
          <a:lstStyle/>
          <a:p>
            <a:fld id="{2FE36621-84EC-41E9-91AB-B5520565F192}" type="datetimeFigureOut">
              <a:rPr lang="zh-TW" altLang="en-US" smtClean="0">
                <a:solidFill>
                  <a:srgbClr val="000000"/>
                </a:solidFill>
              </a:rPr>
              <a:pPr/>
              <a:t>2023/7/5</a:t>
            </a:fld>
            <a:endParaRPr lang="zh-TW" altLang="en-US">
              <a:solidFill>
                <a:srgbClr val="000000"/>
              </a:solidFill>
            </a:endParaRPr>
          </a:p>
        </p:txBody>
      </p:sp>
      <p:sp>
        <p:nvSpPr>
          <p:cNvPr id="8" name="頁尾版面配置區 7"/>
          <p:cNvSpPr>
            <a:spLocks noGrp="1"/>
          </p:cNvSpPr>
          <p:nvPr>
            <p:ph type="ftr" sz="quarter" idx="11"/>
          </p:nvPr>
        </p:nvSpPr>
        <p:spPr>
          <a:xfrm>
            <a:off x="6062328" y="6111875"/>
            <a:ext cx="2286000" cy="365125"/>
          </a:xfrm>
          <a:prstGeom prst="rect">
            <a:avLst/>
          </a:prstGeom>
        </p:spPr>
        <p:txBody>
          <a:bodyPr/>
          <a:lstStyle/>
          <a:p>
            <a:endParaRPr lang="zh-TW" altLang="en-US">
              <a:solidFill>
                <a:srgbClr val="000000"/>
              </a:solidFill>
            </a:endParaRPr>
          </a:p>
        </p:txBody>
      </p:sp>
      <p:sp>
        <p:nvSpPr>
          <p:cNvPr id="11" name="投影片編號版面配置區 10"/>
          <p:cNvSpPr>
            <a:spLocks noGrp="1"/>
          </p:cNvSpPr>
          <p:nvPr>
            <p:ph type="sldNum" sz="quarter" idx="12"/>
          </p:nvPr>
        </p:nvSpPr>
        <p:spPr>
          <a:xfrm>
            <a:off x="8348328" y="6111875"/>
            <a:ext cx="457200" cy="365125"/>
          </a:xfrm>
          <a:prstGeom prst="rect">
            <a:avLst/>
          </a:prstGeom>
        </p:spPr>
        <p:txBody>
          <a:bodyPr/>
          <a:lstStyle/>
          <a:p>
            <a:fld id="{C08683C8-2038-4DDD-8F8F-EF0A637F5FEB}" type="slidenum">
              <a:rPr lang="zh-TW" altLang="en-US" smtClean="0">
                <a:solidFill>
                  <a:srgbClr val="000000"/>
                </a:solidFill>
              </a:rPr>
              <a:pPr/>
              <a:t>‹#›</a:t>
            </a:fld>
            <a:endParaRPr lang="zh-TW" altLang="en-US">
              <a:solidFill>
                <a:srgbClr val="000000"/>
              </a:solidFill>
            </a:endParaRPr>
          </a:p>
        </p:txBody>
      </p:sp>
    </p:spTree>
    <p:extLst>
      <p:ext uri="{BB962C8B-B14F-4D97-AF65-F5344CB8AC3E}">
        <p14:creationId xmlns:p14="http://schemas.microsoft.com/office/powerpoint/2010/main" val="63667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段落頁版式">
    <p:bg>
      <p:bgPr>
        <a:solidFill>
          <a:schemeClr val="bg1"/>
        </a:solidFill>
        <a:effectLst/>
      </p:bgPr>
    </p:bg>
    <p:spTree>
      <p:nvGrpSpPr>
        <p:cNvPr id="1" name=""/>
        <p:cNvGrpSpPr/>
        <p:nvPr/>
      </p:nvGrpSpPr>
      <p:grpSpPr>
        <a:xfrm>
          <a:off x="0" y="0"/>
          <a:ext cx="0" cy="0"/>
          <a:chOff x="0" y="0"/>
          <a:chExt cx="0" cy="0"/>
        </a:xfrm>
      </p:grpSpPr>
      <p:sp>
        <p:nvSpPr>
          <p:cNvPr id="8" name="文字版面配置區 7"/>
          <p:cNvSpPr>
            <a:spLocks noGrp="1"/>
          </p:cNvSpPr>
          <p:nvPr>
            <p:ph type="body" sz="quarter" idx="10" hasCustomPrompt="1"/>
          </p:nvPr>
        </p:nvSpPr>
        <p:spPr>
          <a:xfrm>
            <a:off x="882000" y="2985022"/>
            <a:ext cx="7380000" cy="3324097"/>
          </a:xfrm>
        </p:spPr>
        <p:txBody>
          <a:bodyPr numCol="1" spcCol="0"/>
          <a:lstStyle>
            <a:lvl1pPr marL="265106" marR="0" indent="-265106" algn="l" defTabSz="914378" rtl="0" eaLnBrk="0" fontAlgn="base" latinLnBrk="0" hangingPunct="0">
              <a:lnSpc>
                <a:spcPct val="100000"/>
              </a:lnSpc>
              <a:spcBef>
                <a:spcPct val="0"/>
              </a:spcBef>
              <a:spcAft>
                <a:spcPts val="600"/>
              </a:spcAft>
              <a:buClrTx/>
              <a:buSzPct val="100000"/>
              <a:buFont typeface="Arial" panose="020B0604020202020204" pitchFamily="34" charset="0"/>
              <a:buChar char="■"/>
              <a:tabLst/>
              <a:defRPr/>
            </a:lvl1pPr>
            <a:lvl2pPr marL="535781" indent="-260747">
              <a:spcAft>
                <a:spcPts val="600"/>
              </a:spcAft>
              <a:buFont typeface="Arial" panose="020B0604020202020204" pitchFamily="34" charset="0"/>
              <a:buChar char="‒"/>
              <a:defRPr>
                <a:solidFill>
                  <a:schemeClr val="tx1"/>
                </a:solidFill>
              </a:defRPr>
            </a:lvl2pPr>
            <a:lvl3pPr marL="1346200" marR="0" indent="-900113" algn="l" defTabSz="914378" rtl="0" eaLnBrk="0" fontAlgn="base" latinLnBrk="0" hangingPunct="0">
              <a:lnSpc>
                <a:spcPct val="100000"/>
              </a:lnSpc>
              <a:spcBef>
                <a:spcPct val="0"/>
              </a:spcBef>
              <a:spcAft>
                <a:spcPts val="600"/>
              </a:spcAft>
              <a:buClrTx/>
              <a:buSzTx/>
              <a:buFont typeface="Arial" panose="020B0604020202020204" pitchFamily="34" charset="0"/>
              <a:buChar char="•"/>
              <a:tabLst/>
              <a:defRPr>
                <a:solidFill>
                  <a:schemeClr val="tx1"/>
                </a:solidFill>
              </a:defRPr>
            </a:lvl3pPr>
          </a:lstStyle>
          <a:p>
            <a:pPr lvl="0"/>
            <a:r>
              <a:rPr lang="en-US" altLang="zh-TW" dirty="0" smtClean="0"/>
              <a:t>Click to edit master word style</a:t>
            </a:r>
          </a:p>
          <a:p>
            <a:pPr lvl="1"/>
            <a:r>
              <a:rPr lang="en-US" altLang="zh-TW" dirty="0" smtClean="0"/>
              <a:t>The second layer</a:t>
            </a:r>
            <a:endParaRPr lang="zh-TW" altLang="en-US" dirty="0" smtClean="0"/>
          </a:p>
          <a:p>
            <a:pPr marL="720707" marR="0" lvl="2" indent="-274631" algn="l" defTabSz="914378" rtl="0" eaLnBrk="0" fontAlgn="base" latinLnBrk="0" hangingPunct="0">
              <a:lnSpc>
                <a:spcPct val="100000"/>
              </a:lnSpc>
              <a:spcBef>
                <a:spcPct val="0"/>
              </a:spcBef>
              <a:spcAft>
                <a:spcPct val="40000"/>
              </a:spcAft>
              <a:buClrTx/>
              <a:buSzTx/>
              <a:buFontTx/>
              <a:buChar char="•"/>
              <a:tabLst/>
              <a:defRPr/>
            </a:pPr>
            <a:r>
              <a:rPr lang="en-US" altLang="zh-TW" dirty="0" smtClean="0"/>
              <a:t>The third layer</a:t>
            </a:r>
            <a:endParaRPr lang="zh-TW" altLang="en-US" dirty="0" smtClean="0"/>
          </a:p>
        </p:txBody>
      </p:sp>
      <p:sp>
        <p:nvSpPr>
          <p:cNvPr id="9" name="Titel 1"/>
          <p:cNvSpPr>
            <a:spLocks noGrp="1"/>
          </p:cNvSpPr>
          <p:nvPr>
            <p:ph type="title" hasCustomPrompt="1"/>
          </p:nvPr>
        </p:nvSpPr>
        <p:spPr>
          <a:xfrm>
            <a:off x="612000" y="2191699"/>
            <a:ext cx="7920000" cy="649499"/>
          </a:xfrm>
        </p:spPr>
        <p:txBody>
          <a:bodyPr anchor="t" anchorCtr="0"/>
          <a:lstStyle>
            <a:lvl1pPr>
              <a:defRPr sz="3200" b="1">
                <a:solidFill>
                  <a:schemeClr val="tx1">
                    <a:lumMod val="75000"/>
                    <a:lumOff val="25000"/>
                  </a:schemeClr>
                </a:solidFill>
              </a:defRPr>
            </a:lvl1pPr>
          </a:lstStyle>
          <a:p>
            <a:r>
              <a:rPr lang="en-US" altLang="zh-TW" dirty="0" smtClean="0"/>
              <a:t>Click to edit master title style</a:t>
            </a:r>
            <a:endParaRPr lang="de-DE" dirty="0"/>
          </a:p>
        </p:txBody>
      </p:sp>
      <p:pic>
        <p:nvPicPr>
          <p:cNvPr id="3" name="圖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2047875"/>
          </a:xfrm>
          <a:prstGeom prst="rect">
            <a:avLst/>
          </a:prstGeom>
        </p:spPr>
      </p:pic>
    </p:spTree>
    <p:extLst>
      <p:ext uri="{BB962C8B-B14F-4D97-AF65-F5344CB8AC3E}">
        <p14:creationId xmlns:p14="http://schemas.microsoft.com/office/powerpoint/2010/main" val="37149681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內文版式一">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altLang="zh-TW" dirty="0" smtClean="0"/>
              <a:t>Click to edit master title style</a:t>
            </a:r>
            <a:endParaRPr lang="de-DE" dirty="0"/>
          </a:p>
        </p:txBody>
      </p:sp>
      <p:sp>
        <p:nvSpPr>
          <p:cNvPr id="3" name="Inhaltsplatzhalter 2"/>
          <p:cNvSpPr>
            <a:spLocks noGrp="1"/>
          </p:cNvSpPr>
          <p:nvPr>
            <p:ph idx="1" hasCustomPrompt="1"/>
          </p:nvPr>
        </p:nvSpPr>
        <p:spPr>
          <a:xfrm>
            <a:off x="468000" y="868201"/>
            <a:ext cx="8208000" cy="5472000"/>
          </a:xfrm>
        </p:spPr>
        <p:txBody>
          <a:bodyPr/>
          <a:lstStyle>
            <a:lvl1pPr marL="271463" indent="-271463">
              <a:spcAft>
                <a:spcPts val="600"/>
              </a:spcAft>
              <a:buSzPct val="100000"/>
              <a:buFont typeface="Wingdings" pitchFamily="2" charset="2"/>
              <a:buChar char="n"/>
              <a:defRPr/>
            </a:lvl1pPr>
            <a:lvl2pPr marL="541338" indent="-269875">
              <a:spcAft>
                <a:spcPts val="600"/>
              </a:spcAft>
              <a:buFont typeface="Arial" panose="020B0604020202020204" pitchFamily="34" charset="0"/>
              <a:buChar char="‒"/>
              <a:defRPr/>
            </a:lvl2pPr>
            <a:lvl3pPr marL="719138" indent="-177800">
              <a:spcAft>
                <a:spcPts val="600"/>
              </a:spcAft>
              <a:tabLst/>
              <a:defRPr sz="1600"/>
            </a:lvl3pPr>
            <a:lvl4pPr marL="896938" indent="-177800">
              <a:spcAft>
                <a:spcPts val="600"/>
              </a:spcAft>
              <a:defRPr/>
            </a:lvl4pPr>
            <a:lvl5pPr marL="1074738" indent="-177800">
              <a:spcAft>
                <a:spcPts val="600"/>
              </a:spcAft>
              <a:defRPr/>
            </a:lvl5pPr>
          </a:lstStyle>
          <a:p>
            <a:pPr lvl="0"/>
            <a:r>
              <a:rPr lang="en-US" altLang="zh-TW" dirty="0" smtClean="0"/>
              <a:t>Click to edit master word style</a:t>
            </a:r>
            <a:endParaRPr lang="de-DE" dirty="0" smtClean="0"/>
          </a:p>
          <a:p>
            <a:pPr lvl="1"/>
            <a:r>
              <a:rPr lang="en-US" altLang="zh-TW" dirty="0" smtClean="0"/>
              <a:t>The second layer</a:t>
            </a:r>
            <a:endParaRPr lang="de-DE" dirty="0" smtClean="0"/>
          </a:p>
          <a:p>
            <a:pPr lvl="2"/>
            <a:r>
              <a:rPr lang="en-US" altLang="zh-TW" dirty="0" smtClean="0"/>
              <a:t>The third layer</a:t>
            </a:r>
            <a:endParaRPr lang="de-DE" dirty="0" smtClean="0"/>
          </a:p>
          <a:p>
            <a:pPr lvl="3"/>
            <a:r>
              <a:rPr lang="en-US" altLang="zh-TW" dirty="0" smtClean="0"/>
              <a:t>The fourth layer</a:t>
            </a:r>
            <a:endParaRPr lang="de-DE" dirty="0" smtClean="0"/>
          </a:p>
          <a:p>
            <a:pPr lvl="4"/>
            <a:r>
              <a:rPr lang="en-US" altLang="zh-TW" dirty="0" smtClean="0"/>
              <a:t>The fifth layer</a:t>
            </a:r>
            <a:endParaRPr lang="de-DE" dirty="0"/>
          </a:p>
        </p:txBody>
      </p:sp>
    </p:spTree>
    <p:extLst>
      <p:ext uri="{BB962C8B-B14F-4D97-AF65-F5344CB8AC3E}">
        <p14:creationId xmlns:p14="http://schemas.microsoft.com/office/powerpoint/2010/main" val="43320599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欄版面配置">
    <p:spTree>
      <p:nvGrpSpPr>
        <p:cNvPr id="1" name=""/>
        <p:cNvGrpSpPr/>
        <p:nvPr/>
      </p:nvGrpSpPr>
      <p:grpSpPr>
        <a:xfrm>
          <a:off x="0" y="0"/>
          <a:ext cx="0" cy="0"/>
          <a:chOff x="0" y="0"/>
          <a:chExt cx="0" cy="0"/>
        </a:xfrm>
      </p:grpSpPr>
      <p:sp>
        <p:nvSpPr>
          <p:cNvPr id="2" name="標題 1"/>
          <p:cNvSpPr>
            <a:spLocks noGrp="1"/>
          </p:cNvSpPr>
          <p:nvPr>
            <p:ph type="title"/>
          </p:nvPr>
        </p:nvSpPr>
        <p:spPr>
          <a:xfrm>
            <a:off x="468000" y="179986"/>
            <a:ext cx="8208000" cy="433629"/>
          </a:xfrm>
        </p:spPr>
        <p:txBody>
          <a:bodyPr/>
          <a:lstStyle/>
          <a:p>
            <a:r>
              <a:rPr lang="zh-TW" altLang="en-US" smtClean="0"/>
              <a:t>按一下以編輯母片標題樣式</a:t>
            </a:r>
            <a:endParaRPr lang="zh-TW" altLang="en-US"/>
          </a:p>
        </p:txBody>
      </p:sp>
      <p:sp>
        <p:nvSpPr>
          <p:cNvPr id="4" name="內容版面配置區 3"/>
          <p:cNvSpPr>
            <a:spLocks noGrp="1"/>
          </p:cNvSpPr>
          <p:nvPr>
            <p:ph sz="quarter" idx="10"/>
          </p:nvPr>
        </p:nvSpPr>
        <p:spPr>
          <a:xfrm>
            <a:off x="468000" y="868200"/>
            <a:ext cx="3942000" cy="5472000"/>
          </a:xfrm>
        </p:spPr>
        <p:txBody>
          <a:bodyPr/>
          <a:lstStyle>
            <a:lvl1pPr marL="271463" indent="-271463">
              <a:spcAft>
                <a:spcPts val="600"/>
              </a:spcAft>
              <a:buSzPct val="100000"/>
              <a:buFont typeface="Wingdings" panose="05000000000000000000" pitchFamily="2" charset="2"/>
              <a:buChar char="n"/>
              <a:defRPr/>
            </a:lvl1pPr>
            <a:lvl2pPr marL="627063" indent="-282575">
              <a:spcAft>
                <a:spcPts val="600"/>
              </a:spcAft>
              <a:defRPr/>
            </a:lvl2pPr>
            <a:lvl3pPr marL="804863" indent="-177800">
              <a:spcAft>
                <a:spcPts val="600"/>
              </a:spcAft>
              <a:defRPr/>
            </a:lvl3pPr>
            <a:lvl4pPr marL="982663" indent="-177800">
              <a:spcAft>
                <a:spcPts val="600"/>
              </a:spcAft>
              <a:defRPr/>
            </a:lvl4pPr>
            <a:lvl5pPr marL="1168400" indent="-131763">
              <a:spcAft>
                <a:spcPts val="600"/>
              </a:spcAft>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7" name="內容版面配置區 6"/>
          <p:cNvSpPr>
            <a:spLocks noGrp="1"/>
          </p:cNvSpPr>
          <p:nvPr>
            <p:ph sz="quarter" idx="11"/>
          </p:nvPr>
        </p:nvSpPr>
        <p:spPr>
          <a:xfrm>
            <a:off x="4734000" y="868200"/>
            <a:ext cx="3942000" cy="5472112"/>
          </a:xfrm>
        </p:spPr>
        <p:txBody>
          <a:bodyPr/>
          <a:lstStyle>
            <a:lvl1pPr marL="271463" indent="-271463">
              <a:spcAft>
                <a:spcPts val="600"/>
              </a:spcAft>
              <a:buSzPct val="100000"/>
              <a:defRPr/>
            </a:lvl1pPr>
            <a:lvl2pPr marL="627063" indent="-282575">
              <a:spcAft>
                <a:spcPts val="600"/>
              </a:spcAft>
              <a:defRPr/>
            </a:lvl2pPr>
            <a:lvl3pPr marL="804863" indent="-177800">
              <a:spcAft>
                <a:spcPts val="600"/>
              </a:spcAft>
              <a:defRPr/>
            </a:lvl3pPr>
            <a:lvl4pPr marL="982663" indent="-177800">
              <a:spcAft>
                <a:spcPts val="600"/>
              </a:spcAft>
              <a:defRPr/>
            </a:lvl4pPr>
            <a:lvl5pPr marL="1168400" indent="-131763">
              <a:spcAft>
                <a:spcPts val="600"/>
              </a:spcAft>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Tree>
    <p:extLst>
      <p:ext uri="{BB962C8B-B14F-4D97-AF65-F5344CB8AC3E}">
        <p14:creationId xmlns:p14="http://schemas.microsoft.com/office/powerpoint/2010/main" val="46829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內文版式二">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altLang="zh-TW" dirty="0" smtClean="0"/>
              <a:t>Click to edit master title style</a:t>
            </a:r>
            <a:endParaRPr lang="de-DE" dirty="0"/>
          </a:p>
        </p:txBody>
      </p:sp>
    </p:spTree>
    <p:extLst>
      <p:ext uri="{BB962C8B-B14F-4D97-AF65-F5344CB8AC3E}">
        <p14:creationId xmlns:p14="http://schemas.microsoft.com/office/powerpoint/2010/main" val="28932544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感謝頁板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2739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42189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內文版式一">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altLang="zh-TW" dirty="0" smtClean="0"/>
              <a:t>Click to edit master title style</a:t>
            </a:r>
            <a:endParaRPr lang="de-DE" dirty="0"/>
          </a:p>
        </p:txBody>
      </p:sp>
      <p:sp>
        <p:nvSpPr>
          <p:cNvPr id="3" name="Inhaltsplatzhalter 2"/>
          <p:cNvSpPr>
            <a:spLocks noGrp="1"/>
          </p:cNvSpPr>
          <p:nvPr>
            <p:ph idx="1" hasCustomPrompt="1"/>
          </p:nvPr>
        </p:nvSpPr>
        <p:spPr/>
        <p:txBody>
          <a:bodyPr/>
          <a:lstStyle>
            <a:lvl3pPr marL="806450" indent="-274638">
              <a:defRPr/>
            </a:lvl3pPr>
            <a:lvl4pPr marL="1071563" indent="-265113">
              <a:defRPr/>
            </a:lvl4pPr>
            <a:lvl5pPr marL="1339850" indent="-265113">
              <a:defRPr/>
            </a:lvl5pPr>
          </a:lstStyle>
          <a:p>
            <a:pPr lvl="0"/>
            <a:r>
              <a:rPr lang="en-US" altLang="zh-TW" dirty="0" smtClean="0"/>
              <a:t>Click to edit master word style</a:t>
            </a:r>
            <a:endParaRPr lang="de-DE" dirty="0" smtClean="0"/>
          </a:p>
          <a:p>
            <a:pPr lvl="1"/>
            <a:r>
              <a:rPr lang="en-US" altLang="zh-TW" dirty="0" smtClean="0"/>
              <a:t>The second layer</a:t>
            </a:r>
            <a:endParaRPr lang="de-DE" dirty="0" smtClean="0"/>
          </a:p>
          <a:p>
            <a:pPr lvl="2"/>
            <a:r>
              <a:rPr lang="en-US" altLang="zh-TW" dirty="0" smtClean="0"/>
              <a:t>The third layer</a:t>
            </a:r>
            <a:endParaRPr lang="de-DE" dirty="0" smtClean="0"/>
          </a:p>
          <a:p>
            <a:pPr lvl="3"/>
            <a:r>
              <a:rPr lang="en-US" altLang="zh-TW" dirty="0" smtClean="0"/>
              <a:t>The fourth layer</a:t>
            </a:r>
            <a:endParaRPr lang="de-DE" dirty="0" smtClean="0"/>
          </a:p>
          <a:p>
            <a:pPr lvl="4"/>
            <a:r>
              <a:rPr lang="en-US" altLang="zh-TW" dirty="0" smtClean="0"/>
              <a:t>The fifth layer</a:t>
            </a:r>
            <a:endParaRPr lang="de-DE" dirty="0"/>
          </a:p>
        </p:txBody>
      </p:sp>
    </p:spTree>
    <p:extLst>
      <p:ext uri="{BB962C8B-B14F-4D97-AF65-F5344CB8AC3E}">
        <p14:creationId xmlns:p14="http://schemas.microsoft.com/office/powerpoint/2010/main" val="847521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內文版式二">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altLang="zh-TW" dirty="0" smtClean="0"/>
              <a:t>Click to edit master title style</a:t>
            </a:r>
            <a:endParaRPr lang="de-DE" dirty="0"/>
          </a:p>
        </p:txBody>
      </p:sp>
    </p:spTree>
    <p:extLst>
      <p:ext uri="{BB962C8B-B14F-4D97-AF65-F5344CB8AC3E}">
        <p14:creationId xmlns:p14="http://schemas.microsoft.com/office/powerpoint/2010/main" val="3362892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直角三角形 10"/>
          <p:cNvSpPr/>
          <p:nvPr userDrawn="1"/>
        </p:nvSpPr>
        <p:spPr>
          <a:xfrm flipV="1">
            <a:off x="-1" y="-1"/>
            <a:ext cx="1296000" cy="407257"/>
          </a:xfrm>
          <a:prstGeom prst="rtTriangle">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Arial" panose="020B0604020202020204"/>
              <a:ea typeface="微軟正黑體" panose="020B0604030504040204" pitchFamily="34" charset="-120"/>
              <a:cs typeface="+mn-cs"/>
            </a:endParaRPr>
          </a:p>
        </p:txBody>
      </p:sp>
      <p:sp>
        <p:nvSpPr>
          <p:cNvPr id="14" name="直角三角形 13"/>
          <p:cNvSpPr/>
          <p:nvPr userDrawn="1"/>
        </p:nvSpPr>
        <p:spPr>
          <a:xfrm flipV="1">
            <a:off x="0" y="-1"/>
            <a:ext cx="576000" cy="689204"/>
          </a:xfrm>
          <a:prstGeom prst="rtTriangle">
            <a:avLst/>
          </a:prstGeom>
          <a:solidFill>
            <a:srgbClr val="006EB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Arial" panose="020B0604020202020204"/>
              <a:ea typeface="微軟正黑體" panose="020B0604030504040204" pitchFamily="34" charset="-120"/>
              <a:cs typeface="+mn-cs"/>
            </a:endParaRPr>
          </a:p>
        </p:txBody>
      </p:sp>
      <p:sp>
        <p:nvSpPr>
          <p:cNvPr id="1026" name="Rectangle 3"/>
          <p:cNvSpPr>
            <a:spLocks noGrp="1" noChangeArrowheads="1"/>
          </p:cNvSpPr>
          <p:nvPr>
            <p:ph type="body" idx="1"/>
          </p:nvPr>
        </p:nvSpPr>
        <p:spPr bwMode="auto">
          <a:xfrm>
            <a:off x="468000" y="868201"/>
            <a:ext cx="8208000" cy="5472000"/>
          </a:xfrm>
          <a:prstGeom prst="rect">
            <a:avLst/>
          </a:prstGeom>
          <a:noFill/>
          <a:ln w="9525">
            <a:noFill/>
            <a:miter lim="800000"/>
            <a:headEnd/>
            <a:tailEnd/>
          </a:ln>
        </p:spPr>
        <p:txBody>
          <a:bodyPr vert="horz" wrap="square" lIns="90000" tIns="46800" rIns="90000" bIns="46800" numCol="1" anchor="t" anchorCtr="0" compatLnSpc="1">
            <a:prstTxWarp prst="textNoShape">
              <a:avLst/>
            </a:prstTxWarp>
          </a:bodyPr>
          <a:lstStyle/>
          <a:p>
            <a:pPr marL="180971" marR="0" lvl="0" indent="-180971" algn="l" defTabSz="914378" rtl="0" eaLnBrk="0" fontAlgn="base" latinLnBrk="0" hangingPunct="0">
              <a:lnSpc>
                <a:spcPct val="100000"/>
              </a:lnSpc>
              <a:spcBef>
                <a:spcPct val="0"/>
              </a:spcBef>
              <a:spcAft>
                <a:spcPct val="40000"/>
              </a:spcAft>
              <a:buClrTx/>
              <a:buSzTx/>
              <a:buFont typeface="Wingdings" pitchFamily="2" charset="2"/>
              <a:buChar char="§"/>
              <a:tabLst/>
              <a:defRPr/>
            </a:pPr>
            <a:r>
              <a:rPr lang="en-US" altLang="zh-TW" dirty="0" smtClean="0"/>
              <a:t>Click to edit master word style</a:t>
            </a:r>
            <a:endParaRPr lang="de-DE" dirty="0" smtClean="0"/>
          </a:p>
          <a:p>
            <a:pPr marL="444489" marR="0" lvl="1" indent="-261932" algn="l" defTabSz="914378" rtl="0" eaLnBrk="0" fontAlgn="base" latinLnBrk="0" hangingPunct="0">
              <a:lnSpc>
                <a:spcPct val="100000"/>
              </a:lnSpc>
              <a:spcBef>
                <a:spcPct val="0"/>
              </a:spcBef>
              <a:spcAft>
                <a:spcPct val="40000"/>
              </a:spcAft>
              <a:buClrTx/>
              <a:buSzTx/>
              <a:buFontTx/>
              <a:buChar char="–"/>
              <a:tabLst/>
              <a:defRPr/>
            </a:pPr>
            <a:r>
              <a:rPr lang="en-US" altLang="zh-TW" dirty="0" smtClean="0"/>
              <a:t>The second layer</a:t>
            </a:r>
            <a:endParaRPr lang="de-DE" dirty="0" smtClean="0"/>
          </a:p>
          <a:p>
            <a:pPr lvl="2"/>
            <a:r>
              <a:rPr lang="en-US" altLang="zh-TW" dirty="0" smtClean="0"/>
              <a:t>The third layer</a:t>
            </a:r>
            <a:endParaRPr lang="de-DE" dirty="0" smtClean="0"/>
          </a:p>
          <a:p>
            <a:pPr lvl="3"/>
            <a:r>
              <a:rPr lang="en-US" altLang="zh-TW" dirty="0" smtClean="0"/>
              <a:t>The fourth layer</a:t>
            </a:r>
            <a:endParaRPr lang="de-DE" dirty="0" smtClean="0"/>
          </a:p>
          <a:p>
            <a:pPr lvl="4"/>
            <a:r>
              <a:rPr lang="en-US" altLang="zh-TW" dirty="0" smtClean="0"/>
              <a:t>The fifth layer</a:t>
            </a:r>
            <a:endParaRPr lang="de-DE" dirty="0" smtClean="0"/>
          </a:p>
        </p:txBody>
      </p:sp>
      <p:sp>
        <p:nvSpPr>
          <p:cNvPr id="1028" name="Rectangle 7"/>
          <p:cNvSpPr>
            <a:spLocks noGrp="1" noChangeArrowheads="1"/>
          </p:cNvSpPr>
          <p:nvPr>
            <p:ph type="title"/>
          </p:nvPr>
        </p:nvSpPr>
        <p:spPr bwMode="gray">
          <a:xfrm>
            <a:off x="468000" y="179986"/>
            <a:ext cx="8208000" cy="433629"/>
          </a:xfrm>
          <a:prstGeom prst="rect">
            <a:avLst/>
          </a:prstGeom>
          <a:noFill/>
          <a:ln w="9525">
            <a:noFill/>
            <a:miter lim="800000"/>
            <a:headEnd/>
            <a:tailEnd/>
          </a:ln>
        </p:spPr>
        <p:txBody>
          <a:bodyPr vert="horz" wrap="square" lIns="90000" tIns="45720" rIns="90000" bIns="45720" numCol="1" anchor="t" anchorCtr="0" compatLnSpc="1">
            <a:prstTxWarp prst="textNoShape">
              <a:avLst/>
            </a:prstTxWarp>
          </a:bodyPr>
          <a:lstStyle/>
          <a:p>
            <a:pPr lvl="0"/>
            <a:r>
              <a:rPr lang="zh-TW" altLang="en-US" dirty="0" smtClean="0"/>
              <a:t>按一下以編輯母片標題樣式</a:t>
            </a:r>
            <a:endParaRPr lang="de-DE" dirty="0" smtClean="0"/>
          </a:p>
        </p:txBody>
      </p:sp>
      <p:sp>
        <p:nvSpPr>
          <p:cNvPr id="110597" name="Rectangle 5"/>
          <p:cNvSpPr>
            <a:spLocks noChangeArrowheads="1"/>
          </p:cNvSpPr>
          <p:nvPr/>
        </p:nvSpPr>
        <p:spPr bwMode="gray">
          <a:xfrm>
            <a:off x="4167000" y="6572182"/>
            <a:ext cx="810000" cy="216000"/>
          </a:xfrm>
          <a:prstGeom prst="rect">
            <a:avLst/>
          </a:prstGeom>
          <a:noFill/>
          <a:ln w="9525">
            <a:noFill/>
            <a:miter lim="800000"/>
            <a:headEnd/>
            <a:tailEnd/>
          </a:ln>
        </p:spPr>
        <p:txBody>
          <a:bodyPr tIns="0" bIns="0"/>
          <a:lstStyle/>
          <a:p>
            <a:pPr algn="ctr"/>
            <a:fld id="{2EAC9835-B16D-4A96-9073-4D78F1DB1D36}" type="slidenum">
              <a:rPr lang="de-DE" sz="1100" smtClean="0">
                <a:solidFill>
                  <a:schemeClr val="tx1"/>
                </a:solidFill>
              </a:rPr>
              <a:pPr algn="ctr"/>
              <a:t>‹#›</a:t>
            </a:fld>
            <a:r>
              <a:rPr lang="de-DE" sz="1100" dirty="0" smtClean="0">
                <a:solidFill>
                  <a:schemeClr val="tx1"/>
                </a:solidFill>
              </a:rPr>
              <a:t> </a:t>
            </a:r>
            <a:endParaRPr lang="de-DE" sz="1100" dirty="0">
              <a:solidFill>
                <a:schemeClr val="tx1"/>
              </a:solidFill>
            </a:endParaRPr>
          </a:p>
        </p:txBody>
      </p:sp>
      <p:sp>
        <p:nvSpPr>
          <p:cNvPr id="9" name="文字方塊 8"/>
          <p:cNvSpPr txBox="1"/>
          <p:nvPr userDrawn="1"/>
        </p:nvSpPr>
        <p:spPr>
          <a:xfrm>
            <a:off x="46158" y="6546782"/>
            <a:ext cx="4120841" cy="230832"/>
          </a:xfrm>
          <a:prstGeom prst="rect">
            <a:avLst/>
          </a:prstGeom>
          <a:noFill/>
        </p:spPr>
        <p:txBody>
          <a:bodyPr wrap="square" rtlCol="0">
            <a:spAutoFit/>
          </a:bodyPr>
          <a:lstStyle/>
          <a:p>
            <a:pPr marL="0" marR="0" indent="0" algn="l" defTabSz="914378" rtl="0" eaLnBrk="1" fontAlgn="base" latinLnBrk="0" hangingPunct="1">
              <a:lnSpc>
                <a:spcPct val="100000"/>
              </a:lnSpc>
              <a:spcBef>
                <a:spcPct val="0"/>
              </a:spcBef>
              <a:spcAft>
                <a:spcPct val="0"/>
              </a:spcAft>
              <a:buClrTx/>
              <a:buSzTx/>
              <a:buFontTx/>
              <a:buNone/>
              <a:tabLst/>
              <a:defRPr/>
            </a:pPr>
            <a:r>
              <a:rPr lang="en-US" altLang="zh-TW" sz="900" kern="1200" dirty="0" smtClean="0">
                <a:solidFill>
                  <a:schemeClr val="tx1">
                    <a:lumMod val="50000"/>
                    <a:lumOff val="50000"/>
                  </a:schemeClr>
                </a:solidFill>
                <a:latin typeface="+mn-lt"/>
                <a:ea typeface="新細明體" pitchFamily="18" charset="-120"/>
                <a:cs typeface="Arial" charset="0"/>
              </a:rPr>
              <a:t>□</a:t>
            </a:r>
            <a:r>
              <a:rPr lang="en-US" altLang="zh-TW" sz="900" kern="1200" dirty="0" smtClean="0">
                <a:solidFill>
                  <a:schemeClr val="tx1">
                    <a:lumMod val="50000"/>
                    <a:lumOff val="50000"/>
                  </a:schemeClr>
                </a:solidFill>
                <a:latin typeface="+mn-lt"/>
                <a:ea typeface="+mn-ea"/>
                <a:cs typeface="Arial" charset="0"/>
              </a:rPr>
              <a:t> Normal     </a:t>
            </a:r>
            <a:r>
              <a:rPr lang="en-US" altLang="zh-TW" sz="900" kern="1200" dirty="0" smtClean="0">
                <a:solidFill>
                  <a:schemeClr val="tx1">
                    <a:lumMod val="50000"/>
                    <a:lumOff val="50000"/>
                  </a:schemeClr>
                </a:solidFill>
                <a:latin typeface="+mn-lt"/>
                <a:ea typeface="新細明體" pitchFamily="18" charset="-120"/>
                <a:cs typeface="Arial" charset="0"/>
              </a:rPr>
              <a:t>□</a:t>
            </a:r>
            <a:r>
              <a:rPr lang="en-US" altLang="zh-TW" sz="900" kern="1200" dirty="0" smtClean="0">
                <a:solidFill>
                  <a:schemeClr val="tx1">
                    <a:lumMod val="50000"/>
                    <a:lumOff val="50000"/>
                  </a:schemeClr>
                </a:solidFill>
                <a:latin typeface="+mn-lt"/>
                <a:ea typeface="+mn-ea"/>
                <a:cs typeface="Arial" charset="0"/>
              </a:rPr>
              <a:t> Internal Use     </a:t>
            </a:r>
            <a:r>
              <a:rPr lang="en-US" altLang="zh-TW" sz="900" kern="1200" dirty="0" smtClean="0">
                <a:solidFill>
                  <a:schemeClr val="tx1">
                    <a:lumMod val="50000"/>
                    <a:lumOff val="50000"/>
                  </a:schemeClr>
                </a:solidFill>
                <a:latin typeface="+mn-lt"/>
                <a:ea typeface="新細明體" pitchFamily="18" charset="-120"/>
                <a:cs typeface="Arial" charset="0"/>
              </a:rPr>
              <a:t>■</a:t>
            </a:r>
            <a:r>
              <a:rPr lang="en-US" altLang="zh-TW" sz="900" kern="1200" dirty="0" smtClean="0">
                <a:solidFill>
                  <a:schemeClr val="tx1">
                    <a:lumMod val="50000"/>
                    <a:lumOff val="50000"/>
                  </a:schemeClr>
                </a:solidFill>
                <a:latin typeface="+mn-lt"/>
                <a:ea typeface="+mn-ea"/>
                <a:cs typeface="Arial" charset="0"/>
              </a:rPr>
              <a:t> Confidential     </a:t>
            </a:r>
            <a:r>
              <a:rPr lang="en-US" altLang="zh-TW" sz="900" kern="1200" dirty="0" smtClean="0">
                <a:solidFill>
                  <a:schemeClr val="tx1">
                    <a:lumMod val="50000"/>
                    <a:lumOff val="50000"/>
                  </a:schemeClr>
                </a:solidFill>
                <a:latin typeface="+mn-lt"/>
                <a:ea typeface="新細明體" pitchFamily="18" charset="-120"/>
                <a:cs typeface="Arial" charset="0"/>
              </a:rPr>
              <a:t>□</a:t>
            </a:r>
            <a:r>
              <a:rPr lang="en-US" altLang="zh-TW" sz="900" kern="1200" dirty="0" smtClean="0">
                <a:solidFill>
                  <a:schemeClr val="tx1">
                    <a:lumMod val="50000"/>
                    <a:lumOff val="50000"/>
                  </a:schemeClr>
                </a:solidFill>
                <a:latin typeface="+mn-lt"/>
                <a:ea typeface="+mn-ea"/>
                <a:cs typeface="Arial" charset="0"/>
              </a:rPr>
              <a:t> Restricted Confidential</a:t>
            </a:r>
            <a:endParaRPr lang="zh-TW" altLang="en-US" sz="900" dirty="0">
              <a:solidFill>
                <a:schemeClr val="tx1">
                  <a:lumMod val="50000"/>
                  <a:lumOff val="50000"/>
                </a:schemeClr>
              </a:solidFill>
              <a:latin typeface="+mn-lt"/>
            </a:endParaRPr>
          </a:p>
        </p:txBody>
      </p:sp>
      <p:sp>
        <p:nvSpPr>
          <p:cNvPr id="15" name="直角三角形 14"/>
          <p:cNvSpPr/>
          <p:nvPr userDrawn="1"/>
        </p:nvSpPr>
        <p:spPr>
          <a:xfrm rot="10800000" flipV="1">
            <a:off x="6265066" y="6333067"/>
            <a:ext cx="2878934" cy="524932"/>
          </a:xfrm>
          <a:prstGeom prst="rtTriangle">
            <a:avLst/>
          </a:prstGeom>
          <a:solidFill>
            <a:srgbClr val="02579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Arial" panose="020B0604020202020204"/>
              <a:ea typeface="微軟正黑體" panose="020B0604030504040204" pitchFamily="34" charset="-120"/>
              <a:cs typeface="+mn-cs"/>
            </a:endParaRPr>
          </a:p>
        </p:txBody>
      </p:sp>
      <p:sp>
        <p:nvSpPr>
          <p:cNvPr id="19" name="直角三角形 18"/>
          <p:cNvSpPr/>
          <p:nvPr userDrawn="1"/>
        </p:nvSpPr>
        <p:spPr>
          <a:xfrm rot="10800000" flipV="1">
            <a:off x="8568000" y="6065999"/>
            <a:ext cx="576000" cy="792000"/>
          </a:xfrm>
          <a:prstGeom prst="rtTriangle">
            <a:avLst/>
          </a:prstGeom>
          <a:solidFill>
            <a:srgbClr val="006EB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latin typeface="Arial" panose="020B0604020202020204"/>
              <a:ea typeface="微軟正黑體" panose="020B0604030504040204" pitchFamily="34" charset="-120"/>
              <a:cs typeface="+mn-cs"/>
            </a:endParaRPr>
          </a:p>
        </p:txBody>
      </p:sp>
      <p:pic>
        <p:nvPicPr>
          <p:cNvPr id="20" name="圖片 19"/>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309664" y="6519199"/>
            <a:ext cx="798123" cy="287999"/>
          </a:xfrm>
          <a:prstGeom prst="rect">
            <a:avLst/>
          </a:prstGeom>
        </p:spPr>
      </p:pic>
    </p:spTree>
    <p:extLst>
      <p:ext uri="{BB962C8B-B14F-4D97-AF65-F5344CB8AC3E}">
        <p14:creationId xmlns:p14="http://schemas.microsoft.com/office/powerpoint/2010/main" val="226464424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5" r:id="rId4"/>
    <p:sldLayoutId id="2147483660" r:id="rId5"/>
    <p:sldLayoutId id="2147483663" r:id="rId6"/>
    <p:sldLayoutId id="2147483675" r:id="rId7"/>
  </p:sldLayoutIdLst>
  <p:timing>
    <p:tnLst>
      <p:par>
        <p:cTn id="1" dur="indefinite" restart="never" nodeType="tmRoot"/>
      </p:par>
    </p:tnLst>
  </p:timing>
  <p:txStyles>
    <p:titleStyle>
      <a:lvl1pPr algn="l" rtl="0" eaLnBrk="1" fontAlgn="base" hangingPunct="1">
        <a:lnSpc>
          <a:spcPct val="90000"/>
        </a:lnSpc>
        <a:spcBef>
          <a:spcPct val="0"/>
        </a:spcBef>
        <a:spcAft>
          <a:spcPct val="0"/>
        </a:spcAft>
        <a:defRPr sz="2800" b="1" baseline="0">
          <a:solidFill>
            <a:schemeClr val="tx1">
              <a:lumMod val="75000"/>
              <a:lumOff val="25000"/>
            </a:schemeClr>
          </a:solidFill>
          <a:latin typeface="+mj-lt"/>
          <a:ea typeface="微軟正黑體" pitchFamily="34" charset="-120"/>
          <a:cs typeface="+mj-cs"/>
        </a:defRPr>
      </a:lvl1pPr>
      <a:lvl2pPr algn="l" rtl="0" eaLnBrk="1" fontAlgn="base" hangingPunct="1">
        <a:lnSpc>
          <a:spcPct val="90000"/>
        </a:lnSpc>
        <a:spcBef>
          <a:spcPct val="0"/>
        </a:spcBef>
        <a:spcAft>
          <a:spcPct val="0"/>
        </a:spcAft>
        <a:defRPr sz="2600" b="1">
          <a:solidFill>
            <a:schemeClr val="tx1"/>
          </a:solidFill>
          <a:latin typeface="Arial" charset="0"/>
          <a:cs typeface="Arial" charset="0"/>
        </a:defRPr>
      </a:lvl2pPr>
      <a:lvl3pPr algn="l" rtl="0" eaLnBrk="1" fontAlgn="base" hangingPunct="1">
        <a:lnSpc>
          <a:spcPct val="90000"/>
        </a:lnSpc>
        <a:spcBef>
          <a:spcPct val="0"/>
        </a:spcBef>
        <a:spcAft>
          <a:spcPct val="0"/>
        </a:spcAft>
        <a:defRPr sz="2600" b="1">
          <a:solidFill>
            <a:schemeClr val="tx1"/>
          </a:solidFill>
          <a:latin typeface="Arial" charset="0"/>
          <a:cs typeface="Arial" charset="0"/>
        </a:defRPr>
      </a:lvl3pPr>
      <a:lvl4pPr algn="l" rtl="0" eaLnBrk="1" fontAlgn="base" hangingPunct="1">
        <a:lnSpc>
          <a:spcPct val="90000"/>
        </a:lnSpc>
        <a:spcBef>
          <a:spcPct val="0"/>
        </a:spcBef>
        <a:spcAft>
          <a:spcPct val="0"/>
        </a:spcAft>
        <a:defRPr sz="2600" b="1">
          <a:solidFill>
            <a:schemeClr val="tx1"/>
          </a:solidFill>
          <a:latin typeface="Arial" charset="0"/>
          <a:cs typeface="Arial" charset="0"/>
        </a:defRPr>
      </a:lvl4pPr>
      <a:lvl5pPr algn="l" rtl="0" eaLnBrk="1" fontAlgn="base" hangingPunct="1">
        <a:lnSpc>
          <a:spcPct val="90000"/>
        </a:lnSpc>
        <a:spcBef>
          <a:spcPct val="0"/>
        </a:spcBef>
        <a:spcAft>
          <a:spcPct val="0"/>
        </a:spcAft>
        <a:defRPr sz="2600" b="1">
          <a:solidFill>
            <a:schemeClr val="tx1"/>
          </a:solidFill>
          <a:latin typeface="Arial" charset="0"/>
          <a:cs typeface="Arial" charset="0"/>
        </a:defRPr>
      </a:lvl5pPr>
      <a:lvl6pPr marL="457189" algn="l" rtl="0" eaLnBrk="1" fontAlgn="base" hangingPunct="1">
        <a:lnSpc>
          <a:spcPct val="90000"/>
        </a:lnSpc>
        <a:spcBef>
          <a:spcPct val="0"/>
        </a:spcBef>
        <a:spcAft>
          <a:spcPct val="0"/>
        </a:spcAft>
        <a:defRPr sz="2600" b="1">
          <a:solidFill>
            <a:schemeClr val="tx1"/>
          </a:solidFill>
          <a:latin typeface="Arial" charset="0"/>
          <a:cs typeface="Arial" charset="0"/>
        </a:defRPr>
      </a:lvl6pPr>
      <a:lvl7pPr marL="914378" algn="l" rtl="0" eaLnBrk="1" fontAlgn="base" hangingPunct="1">
        <a:lnSpc>
          <a:spcPct val="90000"/>
        </a:lnSpc>
        <a:spcBef>
          <a:spcPct val="0"/>
        </a:spcBef>
        <a:spcAft>
          <a:spcPct val="0"/>
        </a:spcAft>
        <a:defRPr sz="2600" b="1">
          <a:solidFill>
            <a:schemeClr val="tx1"/>
          </a:solidFill>
          <a:latin typeface="Arial" charset="0"/>
          <a:cs typeface="Arial" charset="0"/>
        </a:defRPr>
      </a:lvl7pPr>
      <a:lvl8pPr marL="1371566" algn="l" rtl="0" eaLnBrk="1" fontAlgn="base" hangingPunct="1">
        <a:lnSpc>
          <a:spcPct val="90000"/>
        </a:lnSpc>
        <a:spcBef>
          <a:spcPct val="0"/>
        </a:spcBef>
        <a:spcAft>
          <a:spcPct val="0"/>
        </a:spcAft>
        <a:defRPr sz="2600" b="1">
          <a:solidFill>
            <a:schemeClr val="tx1"/>
          </a:solidFill>
          <a:latin typeface="Arial" charset="0"/>
          <a:cs typeface="Arial" charset="0"/>
        </a:defRPr>
      </a:lvl8pPr>
      <a:lvl9pPr marL="1828754" algn="l" rtl="0" eaLnBrk="1" fontAlgn="base" hangingPunct="1">
        <a:lnSpc>
          <a:spcPct val="90000"/>
        </a:lnSpc>
        <a:spcBef>
          <a:spcPct val="0"/>
        </a:spcBef>
        <a:spcAft>
          <a:spcPct val="0"/>
        </a:spcAft>
        <a:defRPr sz="2600" b="1">
          <a:solidFill>
            <a:schemeClr val="tx1"/>
          </a:solidFill>
          <a:latin typeface="Arial" charset="0"/>
          <a:cs typeface="Arial" charset="0"/>
        </a:defRPr>
      </a:lvl9pPr>
    </p:titleStyle>
    <p:bodyStyle>
      <a:lvl1pPr marL="271457" marR="0" indent="-271457" algn="l" defTabSz="914378" rtl="0" eaLnBrk="1" fontAlgn="base" latinLnBrk="0" hangingPunct="1">
        <a:lnSpc>
          <a:spcPct val="100000"/>
        </a:lnSpc>
        <a:spcBef>
          <a:spcPct val="0"/>
        </a:spcBef>
        <a:spcAft>
          <a:spcPts val="600"/>
        </a:spcAft>
        <a:buClrTx/>
        <a:buSzPct val="70000"/>
        <a:buFont typeface="Wingdings" panose="05000000000000000000" pitchFamily="2" charset="2"/>
        <a:buChar char="n"/>
        <a:tabLst/>
        <a:defRPr sz="2000">
          <a:solidFill>
            <a:schemeClr val="tx1"/>
          </a:solidFill>
          <a:latin typeface="+mn-lt"/>
          <a:ea typeface="+mn-ea"/>
          <a:cs typeface="+mn-cs"/>
        </a:defRPr>
      </a:lvl1pPr>
      <a:lvl2pPr marL="535781" marR="0" indent="-260747" algn="l" defTabSz="914378" rtl="0" eaLnBrk="1" fontAlgn="base" latinLnBrk="0" hangingPunct="1">
        <a:lnSpc>
          <a:spcPct val="100000"/>
        </a:lnSpc>
        <a:spcBef>
          <a:spcPct val="0"/>
        </a:spcBef>
        <a:spcAft>
          <a:spcPts val="600"/>
        </a:spcAft>
        <a:buClrTx/>
        <a:buSzTx/>
        <a:buFontTx/>
        <a:buChar char="–"/>
        <a:tabLst/>
        <a:defRPr sz="1800">
          <a:solidFill>
            <a:schemeClr val="tx1"/>
          </a:solidFill>
          <a:latin typeface="+mn-lt"/>
          <a:cs typeface="+mn-cs"/>
        </a:defRPr>
      </a:lvl2pPr>
      <a:lvl3pPr marL="607219" indent="-160735" algn="l" rtl="0" eaLnBrk="1" fontAlgn="base" hangingPunct="1">
        <a:spcBef>
          <a:spcPct val="0"/>
        </a:spcBef>
        <a:spcAft>
          <a:spcPts val="600"/>
        </a:spcAft>
        <a:buChar char="•"/>
        <a:defRPr sz="1600">
          <a:solidFill>
            <a:schemeClr val="tx1"/>
          </a:solidFill>
          <a:latin typeface="+mn-lt"/>
          <a:cs typeface="+mn-cs"/>
        </a:defRPr>
      </a:lvl3pPr>
      <a:lvl4pPr marL="871538" indent="-148829" algn="l" rtl="0" eaLnBrk="1" fontAlgn="base" hangingPunct="1">
        <a:spcBef>
          <a:spcPct val="0"/>
        </a:spcBef>
        <a:spcAft>
          <a:spcPts val="600"/>
        </a:spcAft>
        <a:buFont typeface="Arial" panose="020B0604020202020204" pitchFamily="34" charset="0"/>
        <a:buChar char="•"/>
        <a:defRPr sz="1400">
          <a:solidFill>
            <a:schemeClr val="tx1"/>
          </a:solidFill>
          <a:latin typeface="+mn-lt"/>
          <a:cs typeface="+mn-cs"/>
        </a:defRPr>
      </a:lvl4pPr>
      <a:lvl5pPr marL="1143000" indent="-153591" algn="l" rtl="0" eaLnBrk="1" fontAlgn="base" hangingPunct="1">
        <a:spcBef>
          <a:spcPct val="0"/>
        </a:spcBef>
        <a:spcAft>
          <a:spcPts val="600"/>
        </a:spcAft>
        <a:buFont typeface="Arial" panose="020B0604020202020204" pitchFamily="34" charset="0"/>
        <a:buChar char="•"/>
        <a:defRPr sz="1400">
          <a:solidFill>
            <a:schemeClr val="tx1"/>
          </a:solidFill>
          <a:latin typeface="+mn-lt"/>
          <a:cs typeface="+mn-cs"/>
        </a:defRPr>
      </a:lvl5pPr>
      <a:lvl6pPr marL="1711283" indent="-265106" algn="l" rtl="0" eaLnBrk="1" fontAlgn="base" hangingPunct="1">
        <a:spcBef>
          <a:spcPct val="0"/>
        </a:spcBef>
        <a:spcAft>
          <a:spcPct val="40000"/>
        </a:spcAft>
        <a:buChar char="»"/>
        <a:defRPr>
          <a:solidFill>
            <a:schemeClr val="tx1"/>
          </a:solidFill>
          <a:latin typeface="+mn-lt"/>
          <a:cs typeface="+mn-cs"/>
        </a:defRPr>
      </a:lvl6pPr>
      <a:lvl7pPr marL="2168471" indent="-265106" algn="l" rtl="0" eaLnBrk="1" fontAlgn="base" hangingPunct="1">
        <a:spcBef>
          <a:spcPct val="0"/>
        </a:spcBef>
        <a:spcAft>
          <a:spcPct val="40000"/>
        </a:spcAft>
        <a:buChar char="»"/>
        <a:defRPr>
          <a:solidFill>
            <a:schemeClr val="tx1"/>
          </a:solidFill>
          <a:latin typeface="+mn-lt"/>
          <a:cs typeface="+mn-cs"/>
        </a:defRPr>
      </a:lvl7pPr>
      <a:lvl8pPr marL="2625659" indent="-265106" algn="l" rtl="0" eaLnBrk="1" fontAlgn="base" hangingPunct="1">
        <a:spcBef>
          <a:spcPct val="0"/>
        </a:spcBef>
        <a:spcAft>
          <a:spcPct val="40000"/>
        </a:spcAft>
        <a:buChar char="»"/>
        <a:defRPr>
          <a:solidFill>
            <a:schemeClr val="tx1"/>
          </a:solidFill>
          <a:latin typeface="+mn-lt"/>
          <a:cs typeface="+mn-cs"/>
        </a:defRPr>
      </a:lvl8pPr>
      <a:lvl9pPr marL="3082848" indent="-265106" algn="l" rtl="0" eaLnBrk="1" fontAlgn="base" hangingPunct="1">
        <a:spcBef>
          <a:spcPct val="0"/>
        </a:spcBef>
        <a:spcAft>
          <a:spcPct val="40000"/>
        </a:spcAft>
        <a:buChar char="»"/>
        <a:defRPr>
          <a:solidFill>
            <a:schemeClr val="tx1"/>
          </a:solidFill>
          <a:latin typeface="+mn-lt"/>
          <a:cs typeface="+mn-cs"/>
        </a:defRPr>
      </a:lvl9pPr>
    </p:bodyStyle>
    <p:otherStyle>
      <a:defPPr>
        <a:defRPr lang="de-DE"/>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cstate="screen">
            <a:lum/>
          </a:blip>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95275" y="763571"/>
            <a:ext cx="8524875" cy="52224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180975" marR="0" lvl="0" indent="-180975" algn="l" defTabSz="914400" rtl="0" eaLnBrk="0" fontAlgn="base" latinLnBrk="0" hangingPunct="0">
              <a:lnSpc>
                <a:spcPct val="100000"/>
              </a:lnSpc>
              <a:spcBef>
                <a:spcPct val="0"/>
              </a:spcBef>
              <a:spcAft>
                <a:spcPct val="40000"/>
              </a:spcAft>
              <a:buClrTx/>
              <a:buSzTx/>
              <a:buFont typeface="Wingdings" pitchFamily="2" charset="2"/>
              <a:buChar char="§"/>
              <a:tabLst/>
              <a:defRPr/>
            </a:pPr>
            <a:r>
              <a:rPr lang="en-US" altLang="zh-TW" dirty="0" smtClean="0"/>
              <a:t>Click to edit master word style</a:t>
            </a:r>
            <a:endParaRPr lang="de-DE" dirty="0" smtClean="0"/>
          </a:p>
          <a:p>
            <a:pPr marL="444500" marR="0" lvl="1" indent="-261938" algn="l" defTabSz="914400" rtl="0" eaLnBrk="0" fontAlgn="base" latinLnBrk="0" hangingPunct="0">
              <a:lnSpc>
                <a:spcPct val="100000"/>
              </a:lnSpc>
              <a:spcBef>
                <a:spcPct val="0"/>
              </a:spcBef>
              <a:spcAft>
                <a:spcPct val="40000"/>
              </a:spcAft>
              <a:buClrTx/>
              <a:buSzTx/>
              <a:buFontTx/>
              <a:buChar char="–"/>
              <a:tabLst/>
              <a:defRPr/>
            </a:pPr>
            <a:r>
              <a:rPr lang="en-US" altLang="zh-TW" dirty="0" smtClean="0"/>
              <a:t>The second layer</a:t>
            </a:r>
            <a:endParaRPr lang="de-DE" dirty="0" smtClean="0"/>
          </a:p>
          <a:p>
            <a:pPr lvl="2"/>
            <a:r>
              <a:rPr lang="en-US" altLang="zh-TW" dirty="0" smtClean="0"/>
              <a:t>The third layer</a:t>
            </a:r>
            <a:endParaRPr lang="de-DE" dirty="0" smtClean="0"/>
          </a:p>
          <a:p>
            <a:pPr lvl="3"/>
            <a:r>
              <a:rPr lang="en-US" altLang="zh-TW" dirty="0" smtClean="0"/>
              <a:t>The fourth layer</a:t>
            </a:r>
            <a:endParaRPr lang="de-DE" dirty="0" smtClean="0"/>
          </a:p>
          <a:p>
            <a:pPr lvl="4"/>
            <a:r>
              <a:rPr lang="en-US" altLang="zh-TW" dirty="0" smtClean="0"/>
              <a:t>The fifth layer</a:t>
            </a:r>
            <a:endParaRPr lang="de-DE" dirty="0" smtClean="0"/>
          </a:p>
        </p:txBody>
      </p:sp>
      <p:sp>
        <p:nvSpPr>
          <p:cNvPr id="1028" name="Rectangle 7"/>
          <p:cNvSpPr>
            <a:spLocks noGrp="1" noChangeArrowheads="1"/>
          </p:cNvSpPr>
          <p:nvPr>
            <p:ph type="title"/>
          </p:nvPr>
        </p:nvSpPr>
        <p:spPr bwMode="gray">
          <a:xfrm>
            <a:off x="254180" y="169686"/>
            <a:ext cx="8608291" cy="433629"/>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lvl="0"/>
            <a:r>
              <a:rPr lang="en-US" altLang="zh-TW" dirty="0" smtClean="0"/>
              <a:t>Click to edit master title style</a:t>
            </a:r>
            <a:endParaRPr lang="de-DE" dirty="0" smtClean="0"/>
          </a:p>
        </p:txBody>
      </p:sp>
      <p:sp>
        <p:nvSpPr>
          <p:cNvPr id="110597" name="Rectangle 5"/>
          <p:cNvSpPr>
            <a:spLocks noChangeArrowheads="1"/>
          </p:cNvSpPr>
          <p:nvPr/>
        </p:nvSpPr>
        <p:spPr bwMode="gray">
          <a:xfrm>
            <a:off x="3900488" y="6582069"/>
            <a:ext cx="1343025" cy="247650"/>
          </a:xfrm>
          <a:prstGeom prst="rect">
            <a:avLst/>
          </a:prstGeom>
          <a:noFill/>
          <a:ln w="9525">
            <a:noFill/>
            <a:miter lim="800000"/>
            <a:headEnd/>
            <a:tailEnd/>
          </a:ln>
        </p:spPr>
        <p:txBody>
          <a:bodyPr/>
          <a:lstStyle/>
          <a:p>
            <a:pPr algn="ctr"/>
            <a:fld id="{2EAC9835-B16D-4A96-9073-4D78F1DB1D36}" type="slidenum">
              <a:rPr lang="de-DE" sz="1000" smtClean="0">
                <a:solidFill>
                  <a:srgbClr val="000000"/>
                </a:solidFill>
              </a:rPr>
              <a:pPr algn="ctr"/>
              <a:t>‹#›</a:t>
            </a:fld>
            <a:r>
              <a:rPr lang="de-DE" sz="1000" dirty="0" smtClean="0">
                <a:solidFill>
                  <a:srgbClr val="000000"/>
                </a:solidFill>
              </a:rPr>
              <a:t> </a:t>
            </a:r>
            <a:endParaRPr lang="de-DE" sz="1000" dirty="0">
              <a:solidFill>
                <a:srgbClr val="000000"/>
              </a:solidFill>
            </a:endParaRPr>
          </a:p>
        </p:txBody>
      </p:sp>
      <p:sp>
        <p:nvSpPr>
          <p:cNvPr id="7" name="矩形 6"/>
          <p:cNvSpPr/>
          <p:nvPr/>
        </p:nvSpPr>
        <p:spPr bwMode="auto">
          <a:xfrm>
            <a:off x="0" y="0"/>
            <a:ext cx="45719" cy="504825"/>
          </a:xfrm>
          <a:prstGeom prst="rect">
            <a:avLst/>
          </a:prstGeom>
          <a:solidFill>
            <a:srgbClr val="2390E8"/>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endParaRPr lang="zh-TW" altLang="en-US" smtClean="0">
              <a:solidFill>
                <a:srgbClr val="000000"/>
              </a:solidFill>
            </a:endParaRPr>
          </a:p>
        </p:txBody>
      </p:sp>
      <p:sp>
        <p:nvSpPr>
          <p:cNvPr id="8" name="文字方塊 7"/>
          <p:cNvSpPr txBox="1"/>
          <p:nvPr/>
        </p:nvSpPr>
        <p:spPr>
          <a:xfrm>
            <a:off x="9525" y="6541443"/>
            <a:ext cx="2098651" cy="215444"/>
          </a:xfrm>
          <a:prstGeom prst="rect">
            <a:avLst/>
          </a:prstGeom>
          <a:noFill/>
        </p:spPr>
        <p:txBody>
          <a:bodyPr wrap="none" rtlCol="0">
            <a:spAutoFit/>
          </a:bodyPr>
          <a:lstStyle/>
          <a:p>
            <a:pPr>
              <a:defRPr/>
            </a:pPr>
            <a:r>
              <a:rPr lang="en-US" altLang="zh-TW" sz="800" dirty="0" smtClean="0">
                <a:solidFill>
                  <a:srgbClr val="FFFFFF"/>
                </a:solidFill>
              </a:rPr>
              <a:t>Confidential Material for Internal Use Only</a:t>
            </a:r>
          </a:p>
        </p:txBody>
      </p:sp>
    </p:spTree>
    <p:extLst>
      <p:ext uri="{BB962C8B-B14F-4D97-AF65-F5344CB8AC3E}">
        <p14:creationId xmlns:p14="http://schemas.microsoft.com/office/powerpoint/2010/main" val="1532873783"/>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Lst>
  <p:txStyles>
    <p:titleStyle>
      <a:lvl1pPr algn="l" rtl="0" eaLnBrk="0" fontAlgn="base" hangingPunct="0">
        <a:lnSpc>
          <a:spcPct val="90000"/>
        </a:lnSpc>
        <a:spcBef>
          <a:spcPct val="0"/>
        </a:spcBef>
        <a:spcAft>
          <a:spcPct val="0"/>
        </a:spcAft>
        <a:defRPr sz="2600" b="1">
          <a:solidFill>
            <a:srgbClr val="0070C0"/>
          </a:solidFill>
          <a:latin typeface="+mj-lt"/>
          <a:ea typeface="+mj-ea"/>
          <a:cs typeface="+mj-cs"/>
        </a:defRPr>
      </a:lvl1pPr>
      <a:lvl2pPr algn="l" rtl="0" eaLnBrk="0" fontAlgn="base" hangingPunct="0">
        <a:lnSpc>
          <a:spcPct val="90000"/>
        </a:lnSpc>
        <a:spcBef>
          <a:spcPct val="0"/>
        </a:spcBef>
        <a:spcAft>
          <a:spcPct val="0"/>
        </a:spcAft>
        <a:defRPr sz="2600" b="1">
          <a:solidFill>
            <a:schemeClr val="tx1"/>
          </a:solidFill>
          <a:latin typeface="Arial" charset="0"/>
          <a:cs typeface="Arial" charset="0"/>
        </a:defRPr>
      </a:lvl2pPr>
      <a:lvl3pPr algn="l" rtl="0" eaLnBrk="0" fontAlgn="base" hangingPunct="0">
        <a:lnSpc>
          <a:spcPct val="90000"/>
        </a:lnSpc>
        <a:spcBef>
          <a:spcPct val="0"/>
        </a:spcBef>
        <a:spcAft>
          <a:spcPct val="0"/>
        </a:spcAft>
        <a:defRPr sz="2600" b="1">
          <a:solidFill>
            <a:schemeClr val="tx1"/>
          </a:solidFill>
          <a:latin typeface="Arial" charset="0"/>
          <a:cs typeface="Arial" charset="0"/>
        </a:defRPr>
      </a:lvl3pPr>
      <a:lvl4pPr algn="l" rtl="0" eaLnBrk="0" fontAlgn="base" hangingPunct="0">
        <a:lnSpc>
          <a:spcPct val="90000"/>
        </a:lnSpc>
        <a:spcBef>
          <a:spcPct val="0"/>
        </a:spcBef>
        <a:spcAft>
          <a:spcPct val="0"/>
        </a:spcAft>
        <a:defRPr sz="2600" b="1">
          <a:solidFill>
            <a:schemeClr val="tx1"/>
          </a:solidFill>
          <a:latin typeface="Arial" charset="0"/>
          <a:cs typeface="Arial" charset="0"/>
        </a:defRPr>
      </a:lvl4pPr>
      <a:lvl5pPr algn="l" rtl="0" eaLnBrk="0" fontAlgn="base" hangingPunct="0">
        <a:lnSpc>
          <a:spcPct val="90000"/>
        </a:lnSpc>
        <a:spcBef>
          <a:spcPct val="0"/>
        </a:spcBef>
        <a:spcAft>
          <a:spcPct val="0"/>
        </a:spcAft>
        <a:defRPr sz="2600" b="1">
          <a:solidFill>
            <a:schemeClr val="tx1"/>
          </a:solidFill>
          <a:latin typeface="Arial" charset="0"/>
          <a:cs typeface="Arial" charset="0"/>
        </a:defRPr>
      </a:lvl5pPr>
      <a:lvl6pPr marL="457200" algn="l" rtl="0" fontAlgn="base">
        <a:lnSpc>
          <a:spcPct val="90000"/>
        </a:lnSpc>
        <a:spcBef>
          <a:spcPct val="0"/>
        </a:spcBef>
        <a:spcAft>
          <a:spcPct val="0"/>
        </a:spcAft>
        <a:defRPr sz="2600" b="1">
          <a:solidFill>
            <a:schemeClr val="tx1"/>
          </a:solidFill>
          <a:latin typeface="Arial" charset="0"/>
          <a:cs typeface="Arial" charset="0"/>
        </a:defRPr>
      </a:lvl6pPr>
      <a:lvl7pPr marL="914400" algn="l" rtl="0" fontAlgn="base">
        <a:lnSpc>
          <a:spcPct val="90000"/>
        </a:lnSpc>
        <a:spcBef>
          <a:spcPct val="0"/>
        </a:spcBef>
        <a:spcAft>
          <a:spcPct val="0"/>
        </a:spcAft>
        <a:defRPr sz="2600" b="1">
          <a:solidFill>
            <a:schemeClr val="tx1"/>
          </a:solidFill>
          <a:latin typeface="Arial" charset="0"/>
          <a:cs typeface="Arial" charset="0"/>
        </a:defRPr>
      </a:lvl7pPr>
      <a:lvl8pPr marL="1371600" algn="l" rtl="0" fontAlgn="base">
        <a:lnSpc>
          <a:spcPct val="90000"/>
        </a:lnSpc>
        <a:spcBef>
          <a:spcPct val="0"/>
        </a:spcBef>
        <a:spcAft>
          <a:spcPct val="0"/>
        </a:spcAft>
        <a:defRPr sz="2600" b="1">
          <a:solidFill>
            <a:schemeClr val="tx1"/>
          </a:solidFill>
          <a:latin typeface="Arial" charset="0"/>
          <a:cs typeface="Arial" charset="0"/>
        </a:defRPr>
      </a:lvl8pPr>
      <a:lvl9pPr marL="1828800" algn="l" rtl="0" fontAlgn="base">
        <a:lnSpc>
          <a:spcPct val="90000"/>
        </a:lnSpc>
        <a:spcBef>
          <a:spcPct val="0"/>
        </a:spcBef>
        <a:spcAft>
          <a:spcPct val="0"/>
        </a:spcAft>
        <a:defRPr sz="2600" b="1">
          <a:solidFill>
            <a:schemeClr val="tx1"/>
          </a:solidFill>
          <a:latin typeface="Arial" charset="0"/>
          <a:cs typeface="Arial" charset="0"/>
        </a:defRPr>
      </a:lvl9pPr>
    </p:titleStyle>
    <p:bodyStyle>
      <a:lvl1pPr marL="265113" marR="0" indent="-265113" algn="l" defTabSz="914400" rtl="0" eaLnBrk="0" fontAlgn="base" latinLnBrk="0" hangingPunct="0">
        <a:lnSpc>
          <a:spcPct val="100000"/>
        </a:lnSpc>
        <a:spcBef>
          <a:spcPct val="0"/>
        </a:spcBef>
        <a:spcAft>
          <a:spcPct val="40000"/>
        </a:spcAft>
        <a:buClrTx/>
        <a:buSzTx/>
        <a:buFont typeface="Wingdings" pitchFamily="2" charset="2"/>
        <a:buChar char="§"/>
        <a:tabLst/>
        <a:defRPr sz="2400">
          <a:solidFill>
            <a:schemeClr val="tx1"/>
          </a:solidFill>
          <a:latin typeface="+mn-lt"/>
          <a:ea typeface="+mn-ea"/>
          <a:cs typeface="+mn-cs"/>
        </a:defRPr>
      </a:lvl1pPr>
      <a:lvl2pPr marL="541338" marR="0" indent="-261938" algn="l" defTabSz="914400" rtl="0" eaLnBrk="0" fontAlgn="base" latinLnBrk="0" hangingPunct="0">
        <a:lnSpc>
          <a:spcPct val="100000"/>
        </a:lnSpc>
        <a:spcBef>
          <a:spcPct val="0"/>
        </a:spcBef>
        <a:spcAft>
          <a:spcPct val="40000"/>
        </a:spcAft>
        <a:buClrTx/>
        <a:buSzTx/>
        <a:buFontTx/>
        <a:buChar char="–"/>
        <a:tabLst/>
        <a:defRPr sz="2000">
          <a:solidFill>
            <a:schemeClr val="tx1"/>
          </a:solidFill>
          <a:latin typeface="+mn-lt"/>
          <a:cs typeface="+mn-cs"/>
        </a:defRPr>
      </a:lvl2pPr>
      <a:lvl3pPr marL="720725" indent="-274638" algn="l" rtl="0" eaLnBrk="0" fontAlgn="base" hangingPunct="0">
        <a:spcBef>
          <a:spcPct val="0"/>
        </a:spcBef>
        <a:spcAft>
          <a:spcPct val="40000"/>
        </a:spcAft>
        <a:buChar char="•"/>
        <a:defRPr sz="1800">
          <a:solidFill>
            <a:schemeClr val="tx1"/>
          </a:solidFill>
          <a:latin typeface="+mn-lt"/>
          <a:cs typeface="+mn-cs"/>
        </a:defRPr>
      </a:lvl3pPr>
      <a:lvl4pPr marL="987425" indent="-265113" algn="l" rtl="0" eaLnBrk="0" fontAlgn="base" hangingPunct="0">
        <a:spcBef>
          <a:spcPct val="0"/>
        </a:spcBef>
        <a:spcAft>
          <a:spcPct val="40000"/>
        </a:spcAft>
        <a:buChar char="–"/>
        <a:defRPr sz="1800">
          <a:solidFill>
            <a:schemeClr val="tx1"/>
          </a:solidFill>
          <a:latin typeface="+mn-lt"/>
          <a:cs typeface="+mn-cs"/>
        </a:defRPr>
      </a:lvl4pPr>
      <a:lvl5pPr marL="1254125" indent="-265113" algn="l" rtl="0" eaLnBrk="0" fontAlgn="base" hangingPunct="0">
        <a:spcBef>
          <a:spcPct val="0"/>
        </a:spcBef>
        <a:spcAft>
          <a:spcPct val="40000"/>
        </a:spcAft>
        <a:buChar char="»"/>
        <a:defRPr sz="1800">
          <a:solidFill>
            <a:schemeClr val="tx1"/>
          </a:solidFill>
          <a:latin typeface="+mn-lt"/>
          <a:cs typeface="+mn-cs"/>
        </a:defRPr>
      </a:lvl5pPr>
      <a:lvl6pPr marL="1711325" indent="-265113" algn="l" rtl="0" fontAlgn="base">
        <a:spcBef>
          <a:spcPct val="0"/>
        </a:spcBef>
        <a:spcAft>
          <a:spcPct val="40000"/>
        </a:spcAft>
        <a:buChar char="»"/>
        <a:defRPr>
          <a:solidFill>
            <a:schemeClr val="tx1"/>
          </a:solidFill>
          <a:latin typeface="+mn-lt"/>
          <a:cs typeface="+mn-cs"/>
        </a:defRPr>
      </a:lvl6pPr>
      <a:lvl7pPr marL="2168525" indent="-265113" algn="l" rtl="0" fontAlgn="base">
        <a:spcBef>
          <a:spcPct val="0"/>
        </a:spcBef>
        <a:spcAft>
          <a:spcPct val="40000"/>
        </a:spcAft>
        <a:buChar char="»"/>
        <a:defRPr>
          <a:solidFill>
            <a:schemeClr val="tx1"/>
          </a:solidFill>
          <a:latin typeface="+mn-lt"/>
          <a:cs typeface="+mn-cs"/>
        </a:defRPr>
      </a:lvl7pPr>
      <a:lvl8pPr marL="2625725" indent="-265113" algn="l" rtl="0" fontAlgn="base">
        <a:spcBef>
          <a:spcPct val="0"/>
        </a:spcBef>
        <a:spcAft>
          <a:spcPct val="40000"/>
        </a:spcAft>
        <a:buChar char="»"/>
        <a:defRPr>
          <a:solidFill>
            <a:schemeClr val="tx1"/>
          </a:solidFill>
          <a:latin typeface="+mn-lt"/>
          <a:cs typeface="+mn-cs"/>
        </a:defRPr>
      </a:lvl8pPr>
      <a:lvl9pPr marL="3082925" indent="-265113" algn="l" rtl="0" fontAlgn="base">
        <a:spcBef>
          <a:spcPct val="0"/>
        </a:spcBef>
        <a:spcAft>
          <a:spcPct val="40000"/>
        </a:spcAft>
        <a:buChar char="»"/>
        <a:defRPr>
          <a:solidFill>
            <a:schemeClr val="tx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hrprt/Reports/report/Attendance%20Management%20(User)/%E5%87%BA%E5%8B%A4Reports/%E5%87%BA%E5%8B%A4%E6%98%8E%E7%B4%B0%E8%A1%A8"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portal.wnc.cpm.tw/" TargetMode="External"/><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hyperlink" Target="http://portal.wnc.cpm.tw/" TargetMode="External"/><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ebank.taipeifubon.com.tw/B2C/common/Index.faces"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lms.wneweb.com.tw/eHRD/SingleSignOnLogin.aspx"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8.png"/><Relationship Id="rId4"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hr2.wnc.com.tw/service/welfare/_layouts/15/WopiFrame.aspx?sourcedoc=%7bc576ad05-b023-4c76-9a9d-1431c0774f8e%7d&amp;action=default"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portal.wnc.com.tw/Lists/ServiceList/S1.aspx"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hyperlink" Target="https://reurl.cc/QXnrLq" TargetMode="External"/><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jpeg"/></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61.png"/><Relationship Id="rId4" Type="http://schemas.openxmlformats.org/officeDocument/2006/relationships/image" Target="../media/image60.jpeg"/><Relationship Id="rId1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mailto:ShihYun.Chen@wnc.com.tw"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64.jpeg"/></Relationships>
</file>

<file path=ppt/slides/_rels/slide53.xml.rels><?xml version="1.0" encoding="UTF-8" standalone="yes"?>
<Relationships xmlns="http://schemas.openxmlformats.org/package/2006/relationships"><Relationship Id="rId3" Type="http://schemas.openxmlformats.org/officeDocument/2006/relationships/hyperlink" Target="mailto:ShihYun.Chen@wnc.com.tw"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66.jpeg"/><Relationship Id="rId4" Type="http://schemas.openxmlformats.org/officeDocument/2006/relationships/image" Target="../media/image65.jpe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hrprt/Reports/report/Attendance%20Management%20(User)/%E5%87%BA%E5%8B%A4Reports/%E5%87%BA%E5%8B%A4%E6%98%8E%E7%B4%B0%E8%A1%A8"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ctrTitle"/>
          </p:nvPr>
        </p:nvSpPr>
        <p:spPr>
          <a:xfrm>
            <a:off x="-1846174" y="-148677"/>
            <a:ext cx="10821208" cy="3530576"/>
          </a:xfrm>
        </p:spPr>
        <p:txBody>
          <a:bodyPr/>
          <a:lstStyle/>
          <a:p>
            <a:r>
              <a:rPr lang="en-US" altLang="zh-TW" sz="3600" dirty="0" smtClean="0"/>
              <a:t>2023</a:t>
            </a:r>
            <a:r>
              <a:rPr lang="zh-TW" altLang="en-US" sz="3600" dirty="0" smtClean="0"/>
              <a:t> </a:t>
            </a:r>
            <a:r>
              <a:rPr lang="en-US" altLang="zh-TW" sz="3600" dirty="0" smtClean="0"/>
              <a:t>Summer</a:t>
            </a:r>
            <a:r>
              <a:rPr lang="zh-TW" altLang="en-US" sz="3600" dirty="0" smtClean="0"/>
              <a:t> </a:t>
            </a:r>
            <a:r>
              <a:rPr lang="en-US" altLang="zh-TW" sz="3600" dirty="0" smtClean="0"/>
              <a:t>Internship Program</a:t>
            </a:r>
            <a:br>
              <a:rPr lang="en-US" altLang="zh-TW" sz="3600" dirty="0" smtClean="0"/>
            </a:br>
            <a:r>
              <a:rPr lang="en-US" altLang="zh-TW" sz="3600" dirty="0" smtClean="0"/>
              <a:t>Orientation</a:t>
            </a:r>
            <a:endParaRPr lang="zh-TW" altLang="en-US" sz="3600" dirty="0"/>
          </a:p>
        </p:txBody>
      </p:sp>
      <p:sp>
        <p:nvSpPr>
          <p:cNvPr id="5" name="副標題 4"/>
          <p:cNvSpPr>
            <a:spLocks noGrp="1"/>
          </p:cNvSpPr>
          <p:nvPr>
            <p:ph type="subTitle" idx="1"/>
          </p:nvPr>
        </p:nvSpPr>
        <p:spPr>
          <a:xfrm>
            <a:off x="6804024" y="3381899"/>
            <a:ext cx="1855019" cy="408069"/>
          </a:xfrm>
        </p:spPr>
        <p:txBody>
          <a:bodyPr/>
          <a:lstStyle/>
          <a:p>
            <a:r>
              <a:rPr lang="en-US" altLang="zh-TW" sz="1800" dirty="0" smtClean="0"/>
              <a:t>HR-ShihYun</a:t>
            </a:r>
            <a:endParaRPr lang="en-US" altLang="zh-TW" sz="1800" dirty="0"/>
          </a:p>
        </p:txBody>
      </p:sp>
    </p:spTree>
    <p:extLst>
      <p:ext uri="{BB962C8B-B14F-4D97-AF65-F5344CB8AC3E}">
        <p14:creationId xmlns:p14="http://schemas.microsoft.com/office/powerpoint/2010/main" val="20287573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5" name="文字方塊 25"/>
          <p:cNvSpPr txBox="1">
            <a:spLocks noChangeArrowheads="1"/>
          </p:cNvSpPr>
          <p:nvPr/>
        </p:nvSpPr>
        <p:spPr bwMode="auto">
          <a:xfrm>
            <a:off x="1038391" y="2018312"/>
            <a:ext cx="7579135" cy="461665"/>
          </a:xfrm>
          <a:prstGeom prst="rect">
            <a:avLst/>
          </a:prstGeom>
          <a:noFill/>
          <a:ln w="9525">
            <a:noFill/>
            <a:miter lim="800000"/>
            <a:headEnd/>
            <a:tailEnd/>
          </a:ln>
        </p:spPr>
        <p:txBody>
          <a:bodyPr wrap="square">
            <a:spAutoFit/>
          </a:bodyPr>
          <a:lstStyle/>
          <a:p>
            <a:pPr>
              <a:spcBef>
                <a:spcPts val="0"/>
              </a:spcBef>
              <a:spcAft>
                <a:spcPts val="0"/>
              </a:spcAft>
            </a:pPr>
            <a:r>
              <a:rPr lang="en-US" altLang="zh-TW" sz="2400" dirty="0" smtClean="0">
                <a:latin typeface="Calibri" panose="020F0502020204030204" pitchFamily="34" charset="0"/>
                <a:ea typeface="微軟正黑體" pitchFamily="34" charset="-120"/>
                <a:cs typeface="Calibri" panose="020F0502020204030204" pitchFamily="34" charset="0"/>
              </a:rPr>
              <a:t>Go to the mail room register for a </a:t>
            </a:r>
            <a:r>
              <a:rPr lang="en-US" altLang="zh-TW" sz="2400" dirty="0">
                <a:latin typeface="Calibri" panose="020F0502020204030204" pitchFamily="34" charset="0"/>
                <a:cs typeface="Calibri" panose="020F0502020204030204" pitchFamily="34" charset="0"/>
              </a:rPr>
              <a:t>t</a:t>
            </a:r>
            <a:r>
              <a:rPr lang="en-US" altLang="zh-TW" sz="2400" dirty="0" smtClean="0">
                <a:latin typeface="Calibri" panose="020F0502020204030204" pitchFamily="34" charset="0"/>
                <a:cs typeface="Calibri" panose="020F0502020204030204" pitchFamily="34" charset="0"/>
              </a:rPr>
              <a:t>emporary </a:t>
            </a:r>
            <a:r>
              <a:rPr lang="en-US" altLang="zh-TW" sz="2400" dirty="0">
                <a:latin typeface="Calibri" panose="020F0502020204030204" pitchFamily="34" charset="0"/>
                <a:cs typeface="Calibri" panose="020F0502020204030204" pitchFamily="34" charset="0"/>
              </a:rPr>
              <a:t>access </a:t>
            </a:r>
            <a:r>
              <a:rPr lang="en-US" altLang="zh-TW" sz="2400" dirty="0" smtClean="0">
                <a:latin typeface="Calibri" panose="020F0502020204030204" pitchFamily="34" charset="0"/>
                <a:cs typeface="Calibri" panose="020F0502020204030204" pitchFamily="34" charset="0"/>
              </a:rPr>
              <a:t>card</a:t>
            </a:r>
            <a:endParaRPr lang="en-US" altLang="zh-TW" sz="2400" dirty="0">
              <a:latin typeface="Calibri" panose="020F0502020204030204" pitchFamily="34" charset="0"/>
              <a:ea typeface="微軟正黑體" pitchFamily="34" charset="-120"/>
              <a:cs typeface="Calibri" panose="020F0502020204030204" pitchFamily="34" charset="0"/>
            </a:endParaRPr>
          </a:p>
        </p:txBody>
      </p:sp>
      <p:sp>
        <p:nvSpPr>
          <p:cNvPr id="27" name="標題 26"/>
          <p:cNvSpPr>
            <a:spLocks noGrp="1"/>
          </p:cNvSpPr>
          <p:nvPr>
            <p:ph type="title"/>
          </p:nvPr>
        </p:nvSpPr>
        <p:spPr>
          <a:xfrm>
            <a:off x="312580" y="356666"/>
            <a:ext cx="8608291" cy="433629"/>
          </a:xfrm>
        </p:spPr>
        <p:txBody>
          <a:bodyPr/>
          <a:lstStyle/>
          <a:p>
            <a:pPr lvl="0"/>
            <a:r>
              <a:rPr lang="zh-TW" altLang="en-US" sz="2250" dirty="0" smtClean="0"/>
              <a:t>Ｗ</a:t>
            </a:r>
            <a:r>
              <a:rPr lang="en-US" altLang="zh-TW" sz="2250" dirty="0" smtClean="0"/>
              <a:t>oops ! I Forgot to bring My Badge and Access Card?"</a:t>
            </a:r>
            <a:endParaRPr lang="zh-TW" altLang="en-US" sz="2250" dirty="0"/>
          </a:p>
        </p:txBody>
      </p:sp>
      <p:cxnSp>
        <p:nvCxnSpPr>
          <p:cNvPr id="36" name="直線接點 35"/>
          <p:cNvCxnSpPr/>
          <p:nvPr/>
        </p:nvCxnSpPr>
        <p:spPr bwMode="auto">
          <a:xfrm>
            <a:off x="1085849" y="2847976"/>
            <a:ext cx="6772275" cy="0"/>
          </a:xfrm>
          <a:prstGeom prst="line">
            <a:avLst/>
          </a:prstGeom>
          <a:solidFill>
            <a:schemeClr val="accent1"/>
          </a:solidFill>
          <a:ln w="57150" cap="flat" cmpd="sng" algn="ctr">
            <a:solidFill>
              <a:schemeClr val="bg1">
                <a:lumMod val="65000"/>
              </a:schemeClr>
            </a:solidFill>
            <a:prstDash val="solid"/>
            <a:round/>
            <a:headEnd type="none" w="med" len="med"/>
            <a:tailEnd type="none" w="med" len="med"/>
          </a:ln>
          <a:effectLst/>
        </p:spPr>
      </p:cxnSp>
      <p:cxnSp>
        <p:nvCxnSpPr>
          <p:cNvPr id="45" name="直線接點 44"/>
          <p:cNvCxnSpPr/>
          <p:nvPr/>
        </p:nvCxnSpPr>
        <p:spPr bwMode="auto">
          <a:xfrm flipV="1">
            <a:off x="1105063" y="2505076"/>
            <a:ext cx="0" cy="276225"/>
          </a:xfrm>
          <a:prstGeom prst="line">
            <a:avLst/>
          </a:prstGeom>
          <a:solidFill>
            <a:schemeClr val="accent1"/>
          </a:solidFill>
          <a:ln w="9525" cap="flat" cmpd="sng" algn="ctr">
            <a:solidFill>
              <a:schemeClr val="accent2"/>
            </a:solidFill>
            <a:prstDash val="solid"/>
            <a:round/>
            <a:headEnd type="none" w="med" len="med"/>
            <a:tailEnd type="none" w="med" len="med"/>
          </a:ln>
          <a:effectLst/>
        </p:spPr>
      </p:cxnSp>
      <p:cxnSp>
        <p:nvCxnSpPr>
          <p:cNvPr id="46" name="直線接點 45"/>
          <p:cNvCxnSpPr/>
          <p:nvPr/>
        </p:nvCxnSpPr>
        <p:spPr bwMode="auto">
          <a:xfrm flipV="1">
            <a:off x="7858288" y="2505076"/>
            <a:ext cx="0" cy="276225"/>
          </a:xfrm>
          <a:prstGeom prst="line">
            <a:avLst/>
          </a:prstGeom>
          <a:solidFill>
            <a:schemeClr val="accent1"/>
          </a:solidFill>
          <a:ln w="9525" cap="flat" cmpd="sng" algn="ctr">
            <a:solidFill>
              <a:schemeClr val="accent2"/>
            </a:solidFill>
            <a:prstDash val="solid"/>
            <a:round/>
            <a:headEnd type="none" w="med" len="med"/>
            <a:tailEnd type="none" w="med" len="med"/>
          </a:ln>
          <a:effectLst/>
        </p:spPr>
      </p:cxnSp>
      <p:sp>
        <p:nvSpPr>
          <p:cNvPr id="39" name="橢圓 38"/>
          <p:cNvSpPr/>
          <p:nvPr/>
        </p:nvSpPr>
        <p:spPr bwMode="auto">
          <a:xfrm>
            <a:off x="947901" y="2686051"/>
            <a:ext cx="314325" cy="314325"/>
          </a:xfrm>
          <a:prstGeom prst="ellipse">
            <a:avLst/>
          </a:prstGeom>
          <a:solidFill>
            <a:schemeClr val="accent2">
              <a:lumMod val="40000"/>
              <a:lumOff val="60000"/>
            </a:schemeClr>
          </a:solidFill>
          <a:ln w="9525" cap="flat" cmpd="sng" algn="ctr">
            <a:solidFill>
              <a:schemeClr val="accent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a:ln>
                <a:noFill/>
              </a:ln>
              <a:solidFill>
                <a:schemeClr val="tx1"/>
              </a:solidFill>
              <a:effectLst/>
              <a:latin typeface="Arial" charset="0"/>
            </a:endParaRPr>
          </a:p>
        </p:txBody>
      </p:sp>
      <p:sp>
        <p:nvSpPr>
          <p:cNvPr id="41" name="橢圓 40"/>
          <p:cNvSpPr/>
          <p:nvPr/>
        </p:nvSpPr>
        <p:spPr bwMode="auto">
          <a:xfrm>
            <a:off x="7701126" y="2686051"/>
            <a:ext cx="314325" cy="314325"/>
          </a:xfrm>
          <a:prstGeom prst="ellipse">
            <a:avLst/>
          </a:prstGeom>
          <a:solidFill>
            <a:schemeClr val="accent2">
              <a:lumMod val="40000"/>
              <a:lumOff val="60000"/>
            </a:schemeClr>
          </a:solidFill>
          <a:ln w="9525" cap="flat" cmpd="sng" algn="ctr">
            <a:solidFill>
              <a:schemeClr val="accent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a:ln>
                <a:noFill/>
              </a:ln>
              <a:solidFill>
                <a:schemeClr val="tx1"/>
              </a:solidFill>
              <a:effectLst/>
              <a:latin typeface="Arial" charset="0"/>
            </a:endParaRPr>
          </a:p>
        </p:txBody>
      </p:sp>
      <p:cxnSp>
        <p:nvCxnSpPr>
          <p:cNvPr id="51" name="直線接點 50"/>
          <p:cNvCxnSpPr/>
          <p:nvPr/>
        </p:nvCxnSpPr>
        <p:spPr bwMode="auto">
          <a:xfrm>
            <a:off x="1119187" y="2505076"/>
            <a:ext cx="6454430" cy="7042"/>
          </a:xfrm>
          <a:prstGeom prst="line">
            <a:avLst/>
          </a:prstGeom>
          <a:solidFill>
            <a:schemeClr val="accent1"/>
          </a:solidFill>
          <a:ln w="9525" cap="flat" cmpd="sng" algn="ctr">
            <a:solidFill>
              <a:schemeClr val="accent2"/>
            </a:solidFill>
            <a:prstDash val="solid"/>
            <a:round/>
            <a:headEnd type="none" w="med" len="med"/>
            <a:tailEnd type="none" w="med" len="med"/>
          </a:ln>
          <a:effectLst/>
        </p:spPr>
      </p:cxnSp>
      <p:cxnSp>
        <p:nvCxnSpPr>
          <p:cNvPr id="53" name="直線接點 52"/>
          <p:cNvCxnSpPr/>
          <p:nvPr/>
        </p:nvCxnSpPr>
        <p:spPr bwMode="auto">
          <a:xfrm>
            <a:off x="6124574" y="2512118"/>
            <a:ext cx="1733550" cy="0"/>
          </a:xfrm>
          <a:prstGeom prst="line">
            <a:avLst/>
          </a:prstGeom>
          <a:solidFill>
            <a:schemeClr val="accent1"/>
          </a:solidFill>
          <a:ln w="9525" cap="flat" cmpd="sng" algn="ctr">
            <a:solidFill>
              <a:schemeClr val="accent2"/>
            </a:solidFill>
            <a:prstDash val="solid"/>
            <a:round/>
            <a:headEnd type="none" w="med" len="med"/>
            <a:tailEnd type="none" w="med" len="med"/>
          </a:ln>
          <a:effectLst/>
        </p:spPr>
      </p:cxnSp>
      <p:sp>
        <p:nvSpPr>
          <p:cNvPr id="36873" name="AutoShape 22"/>
          <p:cNvSpPr>
            <a:spLocks noChangeArrowheads="1"/>
          </p:cNvSpPr>
          <p:nvPr/>
        </p:nvSpPr>
        <p:spPr bwMode="auto">
          <a:xfrm>
            <a:off x="3577775" y="3365434"/>
            <a:ext cx="1863946" cy="522685"/>
          </a:xfrm>
          <a:prstGeom prst="rect">
            <a:avLst/>
          </a:prstGeom>
          <a:noFill/>
          <a:ln w="38100">
            <a:noFill/>
            <a:prstDash val="lgDashDot"/>
            <a:round/>
            <a:headEnd/>
            <a:tailEnd/>
          </a:ln>
        </p:spPr>
        <p:txBody>
          <a:bodyPr wrap="none" anchor="ctr">
            <a:noAutofit/>
          </a:bodyPr>
          <a:lstStyle/>
          <a:p>
            <a:endParaRPr kumimoji="0" lang="en-US" altLang="zh-TW" sz="1400" b="1" dirty="0">
              <a:solidFill>
                <a:schemeClr val="accent3"/>
              </a:solidFill>
              <a:latin typeface="微軟正黑體" pitchFamily="34" charset="-120"/>
              <a:ea typeface="微軟正黑體" pitchFamily="34" charset="-120"/>
            </a:endParaRPr>
          </a:p>
        </p:txBody>
      </p:sp>
      <p:sp>
        <p:nvSpPr>
          <p:cNvPr id="2" name="矩形 1"/>
          <p:cNvSpPr/>
          <p:nvPr/>
        </p:nvSpPr>
        <p:spPr>
          <a:xfrm>
            <a:off x="0" y="5588826"/>
            <a:ext cx="9233452" cy="923330"/>
          </a:xfrm>
          <a:prstGeom prst="rect">
            <a:avLst/>
          </a:prstGeom>
        </p:spPr>
        <p:txBody>
          <a:bodyPr wrap="square">
            <a:spAutoFit/>
          </a:bodyPr>
          <a:lstStyle/>
          <a:p>
            <a:r>
              <a:rPr lang="en-US" altLang="zh-TW" dirty="0">
                <a:solidFill>
                  <a:srgbClr val="0033CC"/>
                </a:solidFill>
              </a:rPr>
              <a:t>※</a:t>
            </a:r>
            <a:r>
              <a:rPr lang="zh-TW" altLang="en-US" dirty="0">
                <a:solidFill>
                  <a:srgbClr val="0033CC"/>
                </a:solidFill>
              </a:rPr>
              <a:t> </a:t>
            </a:r>
            <a:r>
              <a:rPr lang="en-US" altLang="zh-TW" dirty="0" smtClean="0">
                <a:solidFill>
                  <a:srgbClr val="0033CC"/>
                </a:solidFill>
              </a:rPr>
              <a:t>Check ours Daily working hour :Portal&gt; Regulations &gt;HR</a:t>
            </a:r>
            <a:r>
              <a:rPr lang="zh-TW" altLang="en-US" dirty="0" smtClean="0">
                <a:solidFill>
                  <a:srgbClr val="0033CC"/>
                </a:solidFill>
              </a:rPr>
              <a:t> </a:t>
            </a:r>
            <a:r>
              <a:rPr lang="en-US" altLang="zh-TW" dirty="0">
                <a:solidFill>
                  <a:srgbClr val="0033CC"/>
                </a:solidFill>
              </a:rPr>
              <a:t>FAQ&gt; </a:t>
            </a:r>
            <a:r>
              <a:rPr lang="en-US" altLang="zh-TW" sz="1600" dirty="0" smtClean="0">
                <a:solidFill>
                  <a:srgbClr val="0033CC"/>
                </a:solidFill>
                <a:hlinkClick r:id="rId3"/>
              </a:rPr>
              <a:t>Daily working time report</a:t>
            </a:r>
            <a:endParaRPr lang="en-US" altLang="zh-TW" sz="1600" dirty="0">
              <a:solidFill>
                <a:srgbClr val="0033CC"/>
              </a:solidFill>
            </a:endParaRPr>
          </a:p>
          <a:p>
            <a:endParaRPr lang="en-US" altLang="zh-TW" dirty="0">
              <a:solidFill>
                <a:srgbClr val="0033CC"/>
              </a:solidFill>
            </a:endParaRPr>
          </a:p>
          <a:p>
            <a:endParaRPr lang="zh-TW" altLang="en-US" dirty="0">
              <a:solidFill>
                <a:srgbClr val="0033CC"/>
              </a:solidFill>
            </a:endParaRPr>
          </a:p>
        </p:txBody>
      </p:sp>
      <p:sp>
        <p:nvSpPr>
          <p:cNvPr id="22" name="AutoShape 19"/>
          <p:cNvSpPr>
            <a:spLocks noChangeArrowheads="1"/>
          </p:cNvSpPr>
          <p:nvPr/>
        </p:nvSpPr>
        <p:spPr bwMode="auto">
          <a:xfrm>
            <a:off x="430600" y="3088188"/>
            <a:ext cx="1900074" cy="457200"/>
          </a:xfrm>
          <a:prstGeom prst="roundRect">
            <a:avLst>
              <a:gd name="adj" fmla="val 16667"/>
            </a:avLst>
          </a:prstGeom>
          <a:noFill/>
          <a:ln w="25400">
            <a:noFill/>
            <a:prstDash val="lgDashDot"/>
            <a:round/>
            <a:headEnd/>
            <a:tailEnd/>
          </a:ln>
          <a:effectLst/>
        </p:spPr>
        <p:txBody>
          <a:bodyPr anchor="ctr"/>
          <a:lstStyle/>
          <a:p>
            <a:pPr algn="ctr">
              <a:defRPr/>
            </a:pPr>
            <a:r>
              <a:rPr lang="en-US" altLang="zh-TW" sz="2000" b="1" dirty="0" smtClean="0">
                <a:latin typeface="微軟正黑體" pitchFamily="34" charset="-120"/>
                <a:ea typeface="微軟正黑體" pitchFamily="34" charset="-120"/>
              </a:rPr>
              <a:t>Register </a:t>
            </a:r>
          </a:p>
          <a:p>
            <a:pPr algn="ctr">
              <a:defRPr/>
            </a:pPr>
            <a:r>
              <a:rPr lang="en-US" altLang="zh-TW" sz="1400" b="1" dirty="0" smtClean="0">
                <a:latin typeface="微軟正黑體" pitchFamily="34" charset="-120"/>
                <a:ea typeface="微軟正黑體" pitchFamily="34" charset="-120"/>
              </a:rPr>
              <a:t>Mail Room </a:t>
            </a:r>
            <a:endParaRPr lang="en-US" altLang="zh-TW" sz="1400" b="1" dirty="0">
              <a:latin typeface="微軟正黑體" pitchFamily="34" charset="-120"/>
              <a:ea typeface="微軟正黑體" pitchFamily="34" charset="-120"/>
            </a:endParaRPr>
          </a:p>
        </p:txBody>
      </p:sp>
      <p:sp>
        <p:nvSpPr>
          <p:cNvPr id="26" name="AutoShape 19"/>
          <p:cNvSpPr>
            <a:spLocks noChangeArrowheads="1"/>
          </p:cNvSpPr>
          <p:nvPr/>
        </p:nvSpPr>
        <p:spPr bwMode="auto">
          <a:xfrm>
            <a:off x="3405248" y="3286814"/>
            <a:ext cx="2422954" cy="457200"/>
          </a:xfrm>
          <a:prstGeom prst="roundRect">
            <a:avLst>
              <a:gd name="adj" fmla="val 16667"/>
            </a:avLst>
          </a:prstGeom>
          <a:noFill/>
          <a:ln w="25400">
            <a:noFill/>
            <a:prstDash val="lgDashDot"/>
            <a:round/>
            <a:headEnd/>
            <a:tailEnd/>
          </a:ln>
          <a:effectLst/>
        </p:spPr>
        <p:txBody>
          <a:bodyPr anchor="ctr"/>
          <a:lstStyle/>
          <a:p>
            <a:pPr algn="ctr">
              <a:defRPr/>
            </a:pPr>
            <a:endParaRPr lang="en-US" altLang="zh-TW" sz="2000" b="1" dirty="0">
              <a:latin typeface="微軟正黑體" pitchFamily="34" charset="-120"/>
              <a:ea typeface="微軟正黑體" pitchFamily="34" charset="-120"/>
            </a:endParaRPr>
          </a:p>
        </p:txBody>
      </p:sp>
      <p:sp>
        <p:nvSpPr>
          <p:cNvPr id="28" name="AutoShape 19"/>
          <p:cNvSpPr>
            <a:spLocks noChangeArrowheads="1"/>
          </p:cNvSpPr>
          <p:nvPr/>
        </p:nvSpPr>
        <p:spPr bwMode="auto">
          <a:xfrm>
            <a:off x="175185" y="5931557"/>
            <a:ext cx="4171217" cy="457200"/>
          </a:xfrm>
          <a:prstGeom prst="roundRect">
            <a:avLst>
              <a:gd name="adj" fmla="val 16667"/>
            </a:avLst>
          </a:prstGeom>
          <a:noFill/>
          <a:ln w="25400">
            <a:noFill/>
            <a:prstDash val="lgDashDot"/>
            <a:round/>
            <a:headEnd/>
            <a:tailEnd/>
          </a:ln>
          <a:effectLst/>
        </p:spPr>
        <p:txBody>
          <a:bodyPr anchor="ctr"/>
          <a:lstStyle/>
          <a:p>
            <a:pPr algn="ctr">
              <a:defRPr/>
            </a:pPr>
            <a:endParaRPr lang="en-US" altLang="zh-TW" sz="2000" b="1" dirty="0">
              <a:latin typeface="微軟正黑體" pitchFamily="34" charset="-120"/>
              <a:ea typeface="微軟正黑體" pitchFamily="34" charset="-120"/>
            </a:endParaRPr>
          </a:p>
        </p:txBody>
      </p:sp>
      <p:sp>
        <p:nvSpPr>
          <p:cNvPr id="29" name="AutoShape 19"/>
          <p:cNvSpPr>
            <a:spLocks noChangeArrowheads="1"/>
          </p:cNvSpPr>
          <p:nvPr/>
        </p:nvSpPr>
        <p:spPr bwMode="auto">
          <a:xfrm>
            <a:off x="6489649" y="3430919"/>
            <a:ext cx="2422954" cy="457200"/>
          </a:xfrm>
          <a:prstGeom prst="roundRect">
            <a:avLst>
              <a:gd name="adj" fmla="val 16667"/>
            </a:avLst>
          </a:prstGeom>
          <a:noFill/>
          <a:ln w="25400">
            <a:noFill/>
            <a:prstDash val="lgDashDot"/>
            <a:round/>
            <a:headEnd/>
            <a:tailEnd/>
          </a:ln>
          <a:effectLst/>
        </p:spPr>
        <p:txBody>
          <a:bodyPr anchor="ctr"/>
          <a:lstStyle/>
          <a:p>
            <a:pPr algn="ctr">
              <a:defRPr/>
            </a:pPr>
            <a:r>
              <a:rPr lang="en-US" altLang="zh-TW" sz="2000" b="1" dirty="0" smtClean="0">
                <a:latin typeface="微軟正黑體" pitchFamily="34" charset="-120"/>
                <a:ea typeface="微軟正黑體" pitchFamily="34" charset="-120"/>
              </a:rPr>
              <a:t>Return</a:t>
            </a:r>
          </a:p>
          <a:p>
            <a:pPr algn="ctr">
              <a:defRPr/>
            </a:pPr>
            <a:r>
              <a:rPr lang="en-US" altLang="zh-TW" sz="1400" dirty="0"/>
              <a:t>Temporary access </a:t>
            </a:r>
            <a:r>
              <a:rPr lang="en-US" altLang="zh-TW" sz="1400" dirty="0" smtClean="0"/>
              <a:t>card</a:t>
            </a:r>
            <a:endParaRPr lang="en-US" altLang="zh-TW" sz="1400" dirty="0">
              <a:latin typeface="微軟正黑體" pitchFamily="34" charset="-120"/>
              <a:cs typeface="Arial" pitchFamily="34" charset="0"/>
            </a:endParaRPr>
          </a:p>
          <a:p>
            <a:pPr algn="ctr">
              <a:defRPr/>
            </a:pPr>
            <a:r>
              <a:rPr lang="en-US" altLang="zh-TW" sz="2000" b="1" dirty="0" smtClean="0">
                <a:latin typeface="微軟正黑體" pitchFamily="34" charset="-120"/>
                <a:ea typeface="微軟正黑體" pitchFamily="34" charset="-120"/>
              </a:rPr>
              <a:t> </a:t>
            </a:r>
          </a:p>
          <a:p>
            <a:pPr algn="ctr">
              <a:defRPr/>
            </a:pPr>
            <a:r>
              <a:rPr lang="en-US" altLang="zh-TW" sz="2000" b="1" dirty="0" smtClean="0">
                <a:latin typeface="微軟正黑體" pitchFamily="34" charset="-120"/>
                <a:ea typeface="微軟正黑體" pitchFamily="34" charset="-120"/>
              </a:rPr>
              <a:t> </a:t>
            </a:r>
            <a:endParaRPr lang="en-US" altLang="zh-TW" sz="2000" b="1" dirty="0">
              <a:latin typeface="微軟正黑體" pitchFamily="34" charset="-120"/>
              <a:ea typeface="微軟正黑體" pitchFamily="34" charset="-120"/>
            </a:endParaRPr>
          </a:p>
        </p:txBody>
      </p:sp>
    </p:spTree>
    <p:extLst>
      <p:ext uri="{BB962C8B-B14F-4D97-AF65-F5344CB8AC3E}">
        <p14:creationId xmlns:p14="http://schemas.microsoft.com/office/powerpoint/2010/main" val="31369762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6875"/>
                                        </p:tgtEl>
                                        <p:attrNameLst>
                                          <p:attrName>style.visibility</p:attrName>
                                        </p:attrNameLst>
                                      </p:cBhvr>
                                      <p:to>
                                        <p:strVal val="visible"/>
                                      </p:to>
                                    </p:set>
                                    <p:animEffect transition="in" filter="box(in)">
                                      <p:cBhvr>
                                        <p:cTn id="7" dur="500"/>
                                        <p:tgtEl>
                                          <p:spTgt spid="36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54" y="1408454"/>
            <a:ext cx="8836892" cy="4377393"/>
          </a:xfrm>
          <a:prstGeom prst="rect">
            <a:avLst/>
          </a:prstGeom>
        </p:spPr>
      </p:pic>
      <p:sp>
        <p:nvSpPr>
          <p:cNvPr id="18" name="矩形圖說文字 17"/>
          <p:cNvSpPr/>
          <p:nvPr/>
        </p:nvSpPr>
        <p:spPr bwMode="auto">
          <a:xfrm>
            <a:off x="6012552" y="1700371"/>
            <a:ext cx="2849920" cy="709684"/>
          </a:xfrm>
          <a:prstGeom prst="wedgeRectCallout">
            <a:avLst>
              <a:gd name="adj1" fmla="val -31554"/>
              <a:gd name="adj2" fmla="val 104151"/>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85725"/>
            <a:r>
              <a:rPr lang="en-US" altLang="zh-TW" sz="1600" b="1" dirty="0" smtClean="0">
                <a:solidFill>
                  <a:schemeClr val="accent2">
                    <a:lumMod val="75000"/>
                  </a:schemeClr>
                </a:solidFill>
                <a:latin typeface="Arial" charset="0"/>
                <a:cs typeface="Arial" charset="0"/>
              </a:rPr>
              <a:t>Get Connected</a:t>
            </a:r>
          </a:p>
          <a:p>
            <a:pPr marL="85725"/>
            <a:r>
              <a:rPr lang="en-US" altLang="zh-TW" sz="1600" b="1" dirty="0" smtClean="0">
                <a:solidFill>
                  <a:schemeClr val="accent2">
                    <a:lumMod val="75000"/>
                  </a:schemeClr>
                </a:solidFill>
                <a:latin typeface="Arial" charset="0"/>
                <a:cs typeface="Arial" charset="0"/>
              </a:rPr>
              <a:t>Latest Extension Numbers</a:t>
            </a:r>
            <a:endParaRPr lang="en-US" altLang="zh-TW" sz="1600" b="1" dirty="0">
              <a:solidFill>
                <a:schemeClr val="accent2">
                  <a:lumMod val="75000"/>
                </a:schemeClr>
              </a:solidFill>
              <a:latin typeface="Arial" charset="0"/>
              <a:cs typeface="Arial" charset="0"/>
            </a:endParaRPr>
          </a:p>
          <a:p>
            <a:pPr marL="85725"/>
            <a:r>
              <a:rPr lang="en-US" altLang="zh-TW" sz="1600" b="1" dirty="0" smtClean="0">
                <a:solidFill>
                  <a:schemeClr val="accent2">
                    <a:lumMod val="75000"/>
                  </a:schemeClr>
                </a:solidFill>
                <a:latin typeface="Arial" charset="0"/>
                <a:cs typeface="Arial" charset="0"/>
              </a:rPr>
              <a:t>Calendar</a:t>
            </a:r>
          </a:p>
        </p:txBody>
      </p:sp>
      <p:sp>
        <p:nvSpPr>
          <p:cNvPr id="8" name="矩形圖說文字 7"/>
          <p:cNvSpPr/>
          <p:nvPr/>
        </p:nvSpPr>
        <p:spPr bwMode="auto">
          <a:xfrm>
            <a:off x="894521" y="3671632"/>
            <a:ext cx="1451114" cy="443168"/>
          </a:xfrm>
          <a:prstGeom prst="wedgeRectCallout">
            <a:avLst>
              <a:gd name="adj1" fmla="val -17255"/>
              <a:gd name="adj2" fmla="val 111153"/>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85725"/>
            <a:r>
              <a:rPr lang="en-US" altLang="zh-TW" sz="1600" b="1" dirty="0" smtClean="0">
                <a:solidFill>
                  <a:schemeClr val="accent2">
                    <a:lumMod val="75000"/>
                  </a:schemeClr>
                </a:solidFill>
                <a:latin typeface="Arial" charset="0"/>
                <a:cs typeface="Arial" charset="0"/>
              </a:rPr>
              <a:t>Quick link  </a:t>
            </a:r>
          </a:p>
          <a:p>
            <a:pPr marL="85725"/>
            <a:endParaRPr lang="en-US" altLang="zh-TW" sz="1600" b="1" dirty="0" smtClean="0">
              <a:solidFill>
                <a:schemeClr val="accent2">
                  <a:lumMod val="75000"/>
                </a:schemeClr>
              </a:solidFill>
              <a:latin typeface="Arial" charset="0"/>
              <a:cs typeface="Arial" charset="0"/>
            </a:endParaRPr>
          </a:p>
        </p:txBody>
      </p:sp>
      <p:sp>
        <p:nvSpPr>
          <p:cNvPr id="4" name="標題 3"/>
          <p:cNvSpPr>
            <a:spLocks noGrp="1"/>
          </p:cNvSpPr>
          <p:nvPr>
            <p:ph type="title"/>
          </p:nvPr>
        </p:nvSpPr>
        <p:spPr>
          <a:xfrm>
            <a:off x="468000" y="280790"/>
            <a:ext cx="8208000" cy="433629"/>
          </a:xfrm>
        </p:spPr>
        <p:txBody>
          <a:bodyPr/>
          <a:lstStyle/>
          <a:p>
            <a:r>
              <a:rPr lang="en-US" altLang="zh-TW" sz="2250" dirty="0"/>
              <a:t>Start a Day in </a:t>
            </a:r>
            <a:r>
              <a:rPr lang="en-US" altLang="zh-TW" sz="2250" dirty="0" smtClean="0"/>
              <a:t>WNC</a:t>
            </a:r>
            <a:endParaRPr lang="zh-TW" altLang="en-US" sz="2250" dirty="0"/>
          </a:p>
        </p:txBody>
      </p:sp>
      <p:sp>
        <p:nvSpPr>
          <p:cNvPr id="5" name="矩形 4"/>
          <p:cNvSpPr/>
          <p:nvPr/>
        </p:nvSpPr>
        <p:spPr>
          <a:xfrm>
            <a:off x="468000" y="714419"/>
            <a:ext cx="4572000" cy="646331"/>
          </a:xfrm>
          <a:prstGeom prst="rect">
            <a:avLst/>
          </a:prstGeom>
        </p:spPr>
        <p:txBody>
          <a:bodyPr>
            <a:spAutoFit/>
          </a:bodyPr>
          <a:lstStyle/>
          <a:p>
            <a:r>
              <a:rPr lang="en-US" altLang="zh-TW" dirty="0">
                <a:solidFill>
                  <a:srgbClr val="000066"/>
                </a:solidFill>
              </a:rPr>
              <a:t>(Daily News / Service /</a:t>
            </a:r>
            <a:r>
              <a:rPr lang="en-US" altLang="zh-TW" dirty="0" smtClean="0">
                <a:solidFill>
                  <a:srgbClr val="000066"/>
                </a:solidFill>
              </a:rPr>
              <a:t>Regulations</a:t>
            </a:r>
            <a:r>
              <a:rPr lang="zh-TW" altLang="en-US" dirty="0" smtClean="0">
                <a:solidFill>
                  <a:srgbClr val="000066"/>
                </a:solidFill>
              </a:rPr>
              <a:t>）   </a:t>
            </a:r>
            <a:r>
              <a:rPr lang="en-US" altLang="zh-TW" dirty="0">
                <a:solidFill>
                  <a:srgbClr val="000066"/>
                </a:solidFill>
              </a:rPr>
              <a:t/>
            </a:r>
            <a:br>
              <a:rPr lang="en-US" altLang="zh-TW" dirty="0">
                <a:solidFill>
                  <a:srgbClr val="000066"/>
                </a:solidFill>
              </a:rPr>
            </a:br>
            <a:endParaRPr lang="zh-TW" altLang="en-US" dirty="0"/>
          </a:p>
        </p:txBody>
      </p:sp>
      <p:sp>
        <p:nvSpPr>
          <p:cNvPr id="11" name="矩形圖說文字 10"/>
          <p:cNvSpPr/>
          <p:nvPr/>
        </p:nvSpPr>
        <p:spPr bwMode="auto">
          <a:xfrm>
            <a:off x="5555082" y="5431005"/>
            <a:ext cx="1882430" cy="709684"/>
          </a:xfrm>
          <a:prstGeom prst="wedgeRectCallout">
            <a:avLst>
              <a:gd name="adj1" fmla="val 40296"/>
              <a:gd name="adj2" fmla="val -103124"/>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85725"/>
            <a:r>
              <a:rPr lang="en-US" altLang="zh-TW" sz="1600" b="1" dirty="0" smtClean="0">
                <a:solidFill>
                  <a:schemeClr val="accent2">
                    <a:lumMod val="75000"/>
                  </a:schemeClr>
                </a:solidFill>
                <a:latin typeface="Arial" charset="0"/>
                <a:cs typeface="Arial" charset="0"/>
              </a:rPr>
              <a:t> </a:t>
            </a:r>
          </a:p>
          <a:p>
            <a:pPr marL="85725"/>
            <a:r>
              <a:rPr lang="en-US" altLang="zh-TW" sz="1600" b="1" dirty="0" smtClean="0">
                <a:solidFill>
                  <a:schemeClr val="accent2">
                    <a:lumMod val="75000"/>
                  </a:schemeClr>
                </a:solidFill>
                <a:latin typeface="Arial" charset="0"/>
                <a:cs typeface="Arial" charset="0"/>
              </a:rPr>
              <a:t>Meet up with </a:t>
            </a:r>
          </a:p>
          <a:p>
            <a:pPr marL="85725"/>
            <a:r>
              <a:rPr lang="en-US" altLang="zh-TW" sz="1600" b="1" dirty="0" smtClean="0">
                <a:solidFill>
                  <a:schemeClr val="accent2">
                    <a:lumMod val="75000"/>
                  </a:schemeClr>
                </a:solidFill>
                <a:latin typeface="Arial" charset="0"/>
                <a:cs typeface="Arial" charset="0"/>
              </a:rPr>
              <a:t>New Comer </a:t>
            </a:r>
          </a:p>
        </p:txBody>
      </p:sp>
      <p:sp>
        <p:nvSpPr>
          <p:cNvPr id="9" name="Text Box 6"/>
          <p:cNvSpPr txBox="1">
            <a:spLocks noChangeArrowheads="1"/>
          </p:cNvSpPr>
          <p:nvPr/>
        </p:nvSpPr>
        <p:spPr bwMode="auto">
          <a:xfrm>
            <a:off x="6012552" y="294802"/>
            <a:ext cx="2821980" cy="758810"/>
          </a:xfrm>
          <a:prstGeom prst="rect">
            <a:avLst/>
          </a:prstGeom>
          <a:noFill/>
          <a:ln w="25400">
            <a:noFill/>
            <a:miter lim="800000"/>
            <a:headEnd/>
            <a:tailEnd/>
          </a:ln>
        </p:spPr>
        <p:txBody>
          <a:bodyPr wrap="square" lIns="0" rIns="0">
            <a:spAutoFit/>
          </a:bodyPr>
          <a:lstStyle/>
          <a:p>
            <a:pPr>
              <a:spcBef>
                <a:spcPct val="50000"/>
              </a:spcBef>
            </a:pPr>
            <a:r>
              <a:rPr lang="en-US" altLang="zh-TW" sz="1800" b="1" dirty="0">
                <a:latin typeface="微軟正黑體" pitchFamily="34" charset="-120"/>
                <a:ea typeface="微軟正黑體" pitchFamily="34" charset="-120"/>
              </a:rPr>
              <a:t>Step 1 </a:t>
            </a:r>
            <a:r>
              <a:rPr lang="en-US" altLang="zh-TW" sz="1800" b="1" dirty="0" smtClean="0">
                <a:latin typeface="微軟正黑體" pitchFamily="34" charset="-120"/>
                <a:ea typeface="微軟正黑體" pitchFamily="34" charset="-120"/>
              </a:rPr>
              <a:t>:</a:t>
            </a:r>
            <a:r>
              <a:rPr lang="zh-TW" altLang="en-US" sz="1800" dirty="0" smtClean="0">
                <a:latin typeface="微軟正黑體" pitchFamily="34" charset="-120"/>
                <a:ea typeface="微軟正黑體" pitchFamily="34" charset="-120"/>
              </a:rPr>
              <a:t>連結 </a:t>
            </a:r>
            <a:r>
              <a:rPr lang="en-US" altLang="zh-TW" sz="1800" dirty="0" smtClean="0">
                <a:latin typeface="微軟正黑體" pitchFamily="34" charset="-120"/>
                <a:ea typeface="微軟正黑體" pitchFamily="34" charset="-120"/>
                <a:hlinkClick r:id="rId3"/>
              </a:rPr>
              <a:t>http</a:t>
            </a:r>
            <a:r>
              <a:rPr lang="en-US" altLang="zh-TW" sz="1800" dirty="0">
                <a:latin typeface="微軟正黑體" pitchFamily="34" charset="-120"/>
                <a:ea typeface="微軟正黑體" pitchFamily="34" charset="-120"/>
                <a:hlinkClick r:id="rId3"/>
              </a:rPr>
              <a:t>://portal.wnc.cpm.tw/</a:t>
            </a:r>
            <a:endParaRPr lang="en-US" altLang="zh-TW" sz="1800" dirty="0">
              <a:latin typeface="微軟正黑體" pitchFamily="34" charset="-120"/>
              <a:ea typeface="微軟正黑體" pitchFamily="34" charset="-120"/>
            </a:endParaRPr>
          </a:p>
          <a:p>
            <a:pPr>
              <a:spcBef>
                <a:spcPct val="50000"/>
              </a:spcBef>
            </a:pPr>
            <a:endParaRPr lang="en-US" altLang="zh-TW" sz="1800" dirty="0">
              <a:latin typeface="微軟正黑體" pitchFamily="34" charset="-120"/>
              <a:ea typeface="微軟正黑體" pitchFamily="34" charset="-120"/>
            </a:endParaRPr>
          </a:p>
          <a:p>
            <a:pPr>
              <a:spcBef>
                <a:spcPct val="50000"/>
              </a:spcBef>
            </a:pPr>
            <a:endParaRPr lang="en-US" altLang="zh-TW" sz="1800" dirty="0">
              <a:latin typeface="微軟正黑體" pitchFamily="34" charset="-120"/>
              <a:ea typeface="微軟正黑體" pitchFamily="34" charset="-120"/>
            </a:endParaRPr>
          </a:p>
          <a:p>
            <a:pPr>
              <a:spcBef>
                <a:spcPct val="50000"/>
              </a:spcBef>
            </a:pPr>
            <a:endParaRPr lang="en-US" altLang="zh-TW" sz="1800" dirty="0">
              <a:latin typeface="微軟正黑體" pitchFamily="34" charset="-120"/>
              <a:ea typeface="微軟正黑體" pitchFamily="34" charset="-120"/>
            </a:endParaRPr>
          </a:p>
        </p:txBody>
      </p:sp>
    </p:spTree>
    <p:extLst>
      <p:ext uri="{BB962C8B-B14F-4D97-AF65-F5344CB8AC3E}">
        <p14:creationId xmlns:p14="http://schemas.microsoft.com/office/powerpoint/2010/main" val="18148222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a:xfrm>
            <a:off x="468000" y="358891"/>
            <a:ext cx="8208000" cy="433629"/>
          </a:xfrm>
        </p:spPr>
        <p:txBody>
          <a:bodyPr/>
          <a:lstStyle/>
          <a:p>
            <a:r>
              <a:rPr lang="en-US" altLang="zh-TW" dirty="0" smtClean="0"/>
              <a:t>Portal</a:t>
            </a:r>
            <a:r>
              <a:rPr lang="zh-TW" altLang="en-US" dirty="0" smtClean="0"/>
              <a:t> </a:t>
            </a:r>
            <a:r>
              <a:rPr lang="en-US" altLang="zh-TW" dirty="0" smtClean="0"/>
              <a:t>Regulations</a:t>
            </a:r>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5609"/>
            <a:ext cx="9144000" cy="4397350"/>
          </a:xfrm>
          <a:prstGeom prst="rect">
            <a:avLst/>
          </a:prstGeom>
        </p:spPr>
      </p:pic>
      <p:sp>
        <p:nvSpPr>
          <p:cNvPr id="13" name="矩形圖說文字 12"/>
          <p:cNvSpPr/>
          <p:nvPr/>
        </p:nvSpPr>
        <p:spPr bwMode="auto">
          <a:xfrm>
            <a:off x="5063796" y="3847513"/>
            <a:ext cx="2564784" cy="713238"/>
          </a:xfrm>
          <a:prstGeom prst="wedgeRectCallout">
            <a:avLst>
              <a:gd name="adj1" fmla="val -39720"/>
              <a:gd name="adj2" fmla="val 120279"/>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85725"/>
            <a:r>
              <a:rPr lang="zh-TW" altLang="en-US" sz="1400" b="1" dirty="0">
                <a:solidFill>
                  <a:schemeClr val="accent2">
                    <a:lumMod val="75000"/>
                  </a:schemeClr>
                </a:solidFill>
              </a:rPr>
              <a:t>常見問題解答區</a:t>
            </a:r>
            <a:endParaRPr lang="en-US" altLang="zh-TW" sz="1400" b="1" dirty="0">
              <a:solidFill>
                <a:schemeClr val="accent2">
                  <a:lumMod val="75000"/>
                </a:schemeClr>
              </a:solidFill>
            </a:endParaRPr>
          </a:p>
          <a:p>
            <a:pPr marL="85725"/>
            <a:r>
              <a:rPr lang="zh-TW" altLang="en-US" sz="1400" b="1" dirty="0">
                <a:solidFill>
                  <a:schemeClr val="accent2">
                    <a:lumMod val="75000"/>
                  </a:schemeClr>
                </a:solidFill>
              </a:rPr>
              <a:t>勞健保</a:t>
            </a:r>
            <a:r>
              <a:rPr lang="en-US" altLang="zh-TW" sz="1400" b="1" dirty="0">
                <a:solidFill>
                  <a:schemeClr val="accent2">
                    <a:lumMod val="75000"/>
                  </a:schemeClr>
                </a:solidFill>
              </a:rPr>
              <a:t>/</a:t>
            </a:r>
            <a:r>
              <a:rPr lang="zh-TW" altLang="en-US" sz="1400" b="1" dirty="0">
                <a:solidFill>
                  <a:schemeClr val="accent2">
                    <a:lumMod val="75000"/>
                  </a:schemeClr>
                </a:solidFill>
              </a:rPr>
              <a:t>團險</a:t>
            </a:r>
            <a:r>
              <a:rPr lang="en-US" altLang="zh-TW" sz="1400" b="1" dirty="0">
                <a:solidFill>
                  <a:schemeClr val="accent2">
                    <a:lumMod val="75000"/>
                  </a:schemeClr>
                </a:solidFill>
              </a:rPr>
              <a:t>/</a:t>
            </a:r>
            <a:r>
              <a:rPr lang="zh-TW" altLang="en-US" sz="1400" b="1" dirty="0">
                <a:solidFill>
                  <a:schemeClr val="accent2">
                    <a:lumMod val="75000"/>
                  </a:schemeClr>
                </a:solidFill>
              </a:rPr>
              <a:t>申請證明</a:t>
            </a:r>
            <a:r>
              <a:rPr lang="en-US" altLang="zh-TW" sz="1400" b="1" dirty="0">
                <a:solidFill>
                  <a:schemeClr val="accent2">
                    <a:lumMod val="75000"/>
                  </a:schemeClr>
                </a:solidFill>
              </a:rPr>
              <a:t>…</a:t>
            </a:r>
            <a:r>
              <a:rPr lang="zh-TW" altLang="en-US" sz="1400" b="1" dirty="0">
                <a:solidFill>
                  <a:schemeClr val="accent2">
                    <a:lumMod val="75000"/>
                  </a:schemeClr>
                </a:solidFill>
              </a:rPr>
              <a:t>等</a:t>
            </a:r>
          </a:p>
        </p:txBody>
      </p:sp>
    </p:spTree>
    <p:extLst>
      <p:ext uri="{BB962C8B-B14F-4D97-AF65-F5344CB8AC3E}">
        <p14:creationId xmlns:p14="http://schemas.microsoft.com/office/powerpoint/2010/main" val="18211466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098" y="1213119"/>
            <a:ext cx="7452360" cy="4203708"/>
          </a:xfrm>
          <a:prstGeom prst="rect">
            <a:avLst/>
          </a:prstGeom>
        </p:spPr>
      </p:pic>
      <p:sp>
        <p:nvSpPr>
          <p:cNvPr id="5" name="Rectangle 3"/>
          <p:cNvSpPr>
            <a:spLocks noGrp="1" noChangeArrowheads="1"/>
          </p:cNvSpPr>
          <p:nvPr>
            <p:ph type="title"/>
          </p:nvPr>
        </p:nvSpPr>
        <p:spPr>
          <a:xfrm>
            <a:off x="537574" y="508756"/>
            <a:ext cx="8208000" cy="433629"/>
          </a:xfrm>
        </p:spPr>
        <p:txBody>
          <a:bodyPr anchor="ctr"/>
          <a:lstStyle/>
          <a:p>
            <a:pPr eaLnBrk="1" hangingPunct="1"/>
            <a:r>
              <a:rPr lang="en-US" altLang="zh-TW" dirty="0" smtClean="0">
                <a:latin typeface="+mn-lt"/>
                <a:ea typeface="+mn-ea"/>
              </a:rPr>
              <a:t>Portal</a:t>
            </a:r>
            <a:r>
              <a:rPr lang="zh-TW" altLang="en-US" dirty="0" smtClean="0">
                <a:latin typeface="+mn-lt"/>
                <a:ea typeface="+mn-ea"/>
              </a:rPr>
              <a:t> </a:t>
            </a:r>
            <a:r>
              <a:rPr lang="en-US" altLang="zh-TW" dirty="0" smtClean="0">
                <a:latin typeface="+mn-lt"/>
                <a:ea typeface="+mn-ea"/>
              </a:rPr>
              <a:t>Work </a:t>
            </a:r>
            <a:r>
              <a:rPr lang="en-US" altLang="zh-TW" dirty="0">
                <a:latin typeface="+mn-lt"/>
                <a:ea typeface="+mn-ea"/>
              </a:rPr>
              <a:t>R</a:t>
            </a:r>
            <a:r>
              <a:rPr lang="en-US" altLang="zh-TW" dirty="0" smtClean="0">
                <a:latin typeface="+mn-lt"/>
                <a:ea typeface="+mn-ea"/>
              </a:rPr>
              <a:t>esources </a:t>
            </a:r>
            <a:endParaRPr lang="zh-TW" altLang="en-US" dirty="0" smtClean="0">
              <a:latin typeface="+mn-lt"/>
              <a:ea typeface="+mn-ea"/>
            </a:endParaRPr>
          </a:p>
        </p:txBody>
      </p:sp>
      <p:sp>
        <p:nvSpPr>
          <p:cNvPr id="14" name="Rectangle 11"/>
          <p:cNvSpPr>
            <a:spLocks noChangeArrowheads="1"/>
          </p:cNvSpPr>
          <p:nvPr/>
        </p:nvSpPr>
        <p:spPr bwMode="auto">
          <a:xfrm>
            <a:off x="3823455" y="2188216"/>
            <a:ext cx="1469740" cy="381000"/>
          </a:xfrm>
          <a:prstGeom prst="wedgeRectCallout">
            <a:avLst>
              <a:gd name="adj1" fmla="val -56788"/>
              <a:gd name="adj2" fmla="val -142349"/>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85725"/>
            <a:r>
              <a:rPr lang="en-US" altLang="zh-TW" sz="1400" b="1" dirty="0" smtClean="0">
                <a:solidFill>
                  <a:schemeClr val="accent2">
                    <a:lumMod val="75000"/>
                  </a:schemeClr>
                </a:solidFill>
              </a:rPr>
              <a:t>System &amp;</a:t>
            </a:r>
            <a:r>
              <a:rPr lang="zh-TW" altLang="en-US" sz="1400" b="1" dirty="0" smtClean="0">
                <a:solidFill>
                  <a:schemeClr val="accent2">
                    <a:lumMod val="75000"/>
                  </a:schemeClr>
                </a:solidFill>
              </a:rPr>
              <a:t> </a:t>
            </a:r>
            <a:r>
              <a:rPr lang="en-US" altLang="zh-TW" sz="1400" b="1" dirty="0" smtClean="0">
                <a:solidFill>
                  <a:schemeClr val="accent2">
                    <a:lumMod val="75000"/>
                  </a:schemeClr>
                </a:solidFill>
              </a:rPr>
              <a:t>form</a:t>
            </a:r>
            <a:endParaRPr lang="zh-TW" altLang="en-US" sz="1400" b="1" dirty="0" smtClean="0">
              <a:solidFill>
                <a:schemeClr val="accent2">
                  <a:lumMod val="75000"/>
                </a:schemeClr>
              </a:solidFill>
            </a:endParaRPr>
          </a:p>
        </p:txBody>
      </p:sp>
    </p:spTree>
    <p:extLst>
      <p:ext uri="{BB962C8B-B14F-4D97-AF65-F5344CB8AC3E}">
        <p14:creationId xmlns:p14="http://schemas.microsoft.com/office/powerpoint/2010/main" val="28592686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title"/>
          </p:nvPr>
        </p:nvSpPr>
        <p:spPr>
          <a:xfrm>
            <a:off x="468000" y="473344"/>
            <a:ext cx="8208000" cy="433629"/>
          </a:xfrm>
        </p:spPr>
        <p:txBody>
          <a:bodyPr/>
          <a:lstStyle/>
          <a:p>
            <a:r>
              <a:rPr lang="en-US" altLang="zh-TW" sz="2250" dirty="0">
                <a:ea typeface="+mn-ea"/>
              </a:rPr>
              <a:t>Portal</a:t>
            </a:r>
            <a:r>
              <a:rPr lang="zh-TW" altLang="en-US" sz="2250" dirty="0">
                <a:ea typeface="+mn-ea"/>
              </a:rPr>
              <a:t> </a:t>
            </a:r>
            <a:r>
              <a:rPr lang="en-US" altLang="zh-TW" sz="2250" dirty="0">
                <a:ea typeface="+mn-ea"/>
              </a:rPr>
              <a:t>IT Service</a:t>
            </a:r>
            <a:endParaRPr lang="zh-TW" altLang="en-US" sz="2250" dirty="0">
              <a:ea typeface="+mn-ea"/>
            </a:endParaRPr>
          </a:p>
        </p:txBody>
      </p:sp>
      <p:grpSp>
        <p:nvGrpSpPr>
          <p:cNvPr id="3" name="群組 2"/>
          <p:cNvGrpSpPr/>
          <p:nvPr/>
        </p:nvGrpSpPr>
        <p:grpSpPr>
          <a:xfrm>
            <a:off x="9237" y="1623060"/>
            <a:ext cx="9125526" cy="3611880"/>
            <a:chOff x="9237" y="1623060"/>
            <a:chExt cx="9125526" cy="3611880"/>
          </a:xfrm>
        </p:grpSpPr>
        <p:pic>
          <p:nvPicPr>
            <p:cNvPr id="2" name="圖片 1"/>
            <p:cNvPicPr>
              <a:picLocks noChangeAspect="1"/>
            </p:cNvPicPr>
            <p:nvPr/>
          </p:nvPicPr>
          <p:blipFill rotWithShape="1">
            <a:blip r:embed="rId2"/>
            <a:srcRect l="19000" t="21022" r="19100" b="35422"/>
            <a:stretch/>
          </p:blipFill>
          <p:spPr>
            <a:xfrm>
              <a:off x="9237" y="1623060"/>
              <a:ext cx="9125526" cy="3611880"/>
            </a:xfrm>
            <a:prstGeom prst="rect">
              <a:avLst/>
            </a:prstGeom>
          </p:spPr>
        </p:pic>
        <p:sp>
          <p:nvSpPr>
            <p:cNvPr id="10" name="Rectangle 11"/>
            <p:cNvSpPr>
              <a:spLocks noChangeArrowheads="1"/>
            </p:cNvSpPr>
            <p:nvPr/>
          </p:nvSpPr>
          <p:spPr bwMode="auto">
            <a:xfrm>
              <a:off x="234301" y="3701782"/>
              <a:ext cx="1698338" cy="395003"/>
            </a:xfrm>
            <a:prstGeom prst="wedgeRectCallout">
              <a:avLst>
                <a:gd name="adj1" fmla="val -26656"/>
                <a:gd name="adj2" fmla="val -194803"/>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85725"/>
              <a:r>
                <a:rPr lang="en-US" altLang="zh-TW" sz="1400" b="1" dirty="0">
                  <a:solidFill>
                    <a:schemeClr val="accent2">
                      <a:lumMod val="75000"/>
                    </a:schemeClr>
                  </a:solidFill>
                </a:rPr>
                <a:t>Various System </a:t>
              </a:r>
              <a:endParaRPr lang="en-US" altLang="zh-TW" sz="1400" b="1" dirty="0" smtClean="0">
                <a:solidFill>
                  <a:schemeClr val="accent2">
                    <a:lumMod val="75000"/>
                  </a:schemeClr>
                </a:solidFill>
              </a:endParaRPr>
            </a:p>
            <a:p>
              <a:pPr marL="85725"/>
              <a:r>
                <a:rPr lang="en-US" altLang="zh-TW" sz="1400" b="1" dirty="0" smtClean="0">
                  <a:solidFill>
                    <a:schemeClr val="accent2">
                      <a:lumMod val="75000"/>
                    </a:schemeClr>
                  </a:solidFill>
                </a:rPr>
                <a:t>Service </a:t>
              </a:r>
              <a:r>
                <a:rPr lang="en-US" altLang="zh-TW" sz="1400" b="1" dirty="0">
                  <a:solidFill>
                    <a:schemeClr val="accent2">
                      <a:lumMod val="75000"/>
                    </a:schemeClr>
                  </a:solidFill>
                </a:rPr>
                <a:t>Windows</a:t>
              </a:r>
              <a:endParaRPr lang="zh-TW" altLang="en-US" sz="1400" b="1" dirty="0">
                <a:solidFill>
                  <a:schemeClr val="accent2">
                    <a:lumMod val="75000"/>
                  </a:schemeClr>
                </a:solidFill>
              </a:endParaRPr>
            </a:p>
          </p:txBody>
        </p:sp>
        <p:sp>
          <p:nvSpPr>
            <p:cNvPr id="11" name="Rectangle 11"/>
            <p:cNvSpPr>
              <a:spLocks noChangeArrowheads="1"/>
            </p:cNvSpPr>
            <p:nvPr/>
          </p:nvSpPr>
          <p:spPr bwMode="auto">
            <a:xfrm>
              <a:off x="825867" y="1989553"/>
              <a:ext cx="3527138" cy="574074"/>
            </a:xfrm>
            <a:prstGeom prst="wedgeRectCallout">
              <a:avLst>
                <a:gd name="adj1" fmla="val -48638"/>
                <a:gd name="adj2" fmla="val 93678"/>
              </a:avLst>
            </a:prstGeom>
            <a:solidFill>
              <a:schemeClr val="bg1">
                <a:lumMod val="85000"/>
              </a:schemeClr>
            </a:solidFill>
            <a:ln w="19050" cap="flat" cmpd="sng" algn="ctr">
              <a:solidFill>
                <a:schemeClr val="bg1"/>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85725"/>
              <a:r>
                <a:rPr lang="en-US" altLang="zh-TW" sz="1400" b="1" dirty="0" smtClean="0">
                  <a:solidFill>
                    <a:schemeClr val="accent2">
                      <a:lumMod val="75000"/>
                    </a:schemeClr>
                  </a:solidFill>
                </a:rPr>
                <a:t>Helpdesk: WTQ- 1110&amp;1119 ; S1- 1117</a:t>
              </a:r>
            </a:p>
          </p:txBody>
        </p:sp>
        <p:sp>
          <p:nvSpPr>
            <p:cNvPr id="8" name="圓角矩形 7"/>
            <p:cNvSpPr/>
            <p:nvPr/>
          </p:nvSpPr>
          <p:spPr bwMode="auto">
            <a:xfrm>
              <a:off x="4977128" y="2163148"/>
              <a:ext cx="643397" cy="226885"/>
            </a:xfrm>
            <a:prstGeom prst="roundRect">
              <a:avLst/>
            </a:prstGeom>
            <a:noFill/>
            <a:ln w="38100" cap="flat" cmpd="sng" algn="ctr">
              <a:solidFill>
                <a:schemeClr val="tx2">
                  <a:lumMod val="60000"/>
                  <a:lumOff val="4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35170734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657704" y="220245"/>
            <a:ext cx="8208000" cy="433629"/>
          </a:xfrm>
        </p:spPr>
        <p:txBody>
          <a:bodyPr/>
          <a:lstStyle/>
          <a:p>
            <a:r>
              <a:rPr lang="en-US" altLang="zh-TW" sz="2250" dirty="0" smtClean="0"/>
              <a:t>How do I apply for leave</a:t>
            </a:r>
          </a:p>
        </p:txBody>
      </p:sp>
      <p:graphicFrame>
        <p:nvGraphicFramePr>
          <p:cNvPr id="102403" name="Group 3"/>
          <p:cNvGraphicFramePr>
            <a:graphicFrameLocks noGrp="1"/>
          </p:cNvGraphicFramePr>
          <p:nvPr>
            <p:extLst/>
          </p:nvPr>
        </p:nvGraphicFramePr>
        <p:xfrm>
          <a:off x="254180" y="2420003"/>
          <a:ext cx="8788400" cy="4213505"/>
        </p:xfrm>
        <a:graphic>
          <a:graphicData uri="http://schemas.openxmlformats.org/drawingml/2006/table">
            <a:tbl>
              <a:tblPr/>
              <a:tblGrid>
                <a:gridCol w="1679395">
                  <a:extLst>
                    <a:ext uri="{9D8B030D-6E8A-4147-A177-3AD203B41FA5}">
                      <a16:colId xmlns:a16="http://schemas.microsoft.com/office/drawing/2014/main" val="20000"/>
                    </a:ext>
                  </a:extLst>
                </a:gridCol>
                <a:gridCol w="3189853">
                  <a:extLst>
                    <a:ext uri="{9D8B030D-6E8A-4147-A177-3AD203B41FA5}">
                      <a16:colId xmlns:a16="http://schemas.microsoft.com/office/drawing/2014/main" val="20001"/>
                    </a:ext>
                  </a:extLst>
                </a:gridCol>
                <a:gridCol w="1959576">
                  <a:extLst>
                    <a:ext uri="{9D8B030D-6E8A-4147-A177-3AD203B41FA5}">
                      <a16:colId xmlns:a16="http://schemas.microsoft.com/office/drawing/2014/main" val="20002"/>
                    </a:ext>
                  </a:extLst>
                </a:gridCol>
                <a:gridCol w="1959576">
                  <a:extLst>
                    <a:ext uri="{9D8B030D-6E8A-4147-A177-3AD203B41FA5}">
                      <a16:colId xmlns:a16="http://schemas.microsoft.com/office/drawing/2014/main" val="20003"/>
                    </a:ext>
                  </a:extLst>
                </a:gridCol>
              </a:tblGrid>
              <a:tr h="612315">
                <a:tc>
                  <a:txBody>
                    <a:bodyPr/>
                    <a:lstStyle/>
                    <a:p>
                      <a:pPr marL="0" marR="0" lvl="0" indent="0" algn="ctr" defTabSz="914400" rtl="0" eaLnBrk="1" fontAlgn="base" latinLnBrk="0" hangingPunct="1">
                        <a:lnSpc>
                          <a:spcPct val="100000"/>
                        </a:lnSpc>
                        <a:spcBef>
                          <a:spcPct val="20000"/>
                        </a:spcBef>
                        <a:spcAft>
                          <a:spcPct val="0"/>
                        </a:spcAft>
                        <a:buClrTx/>
                        <a:buSzPct val="50000"/>
                        <a:buFontTx/>
                        <a:buNone/>
                        <a:tabLst/>
                      </a:pPr>
                      <a:r>
                        <a:rPr lang="en-US" altLang="zh-TW" sz="1800" kern="1200" dirty="0" smtClean="0">
                          <a:solidFill>
                            <a:schemeClr val="bg1"/>
                          </a:solidFill>
                          <a:effectLst/>
                          <a:latin typeface="+mn-lt"/>
                          <a:ea typeface="+mn-ea"/>
                          <a:cs typeface="+mn-cs"/>
                        </a:rPr>
                        <a:t>Type of leave</a:t>
                      </a:r>
                      <a:endParaRPr kumimoji="1" lang="zh-TW" altLang="en-US" sz="2200" b="1" i="0" u="none" strike="noStrike" cap="none" normalizeH="0" baseline="0" dirty="0" smtClean="0">
                        <a:ln>
                          <a:noFill/>
                        </a:ln>
                        <a:solidFill>
                          <a:schemeClr val="bg1"/>
                        </a:solidFill>
                        <a:effectLst/>
                        <a:latin typeface="微軟正黑體" pitchFamily="34" charset="-120"/>
                        <a:ea typeface="微軟正黑體" pitchFamily="34" charset="-120"/>
                      </a:endParaRPr>
                    </a:p>
                  </a:txBody>
                  <a:tcPr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Pct val="50000"/>
                        <a:buFontTx/>
                        <a:buNone/>
                        <a:tabLst/>
                      </a:pPr>
                      <a:r>
                        <a:rPr lang="en-US" altLang="zh-TW" sz="1800" kern="1200" dirty="0" smtClean="0">
                          <a:solidFill>
                            <a:schemeClr val="bg1"/>
                          </a:solidFill>
                          <a:effectLst/>
                          <a:latin typeface="+mn-lt"/>
                          <a:ea typeface="+mn-ea"/>
                          <a:cs typeface="+mn-cs"/>
                        </a:rPr>
                        <a:t>Leave period</a:t>
                      </a:r>
                      <a:endParaRPr kumimoji="1" lang="zh-TW" altLang="en-US" sz="2200" b="1" i="0" u="none" strike="noStrike" cap="none" normalizeH="0" baseline="0" dirty="0" smtClean="0">
                        <a:ln>
                          <a:noFill/>
                        </a:ln>
                        <a:solidFill>
                          <a:schemeClr val="bg1"/>
                        </a:solidFill>
                        <a:effectLst/>
                        <a:latin typeface="微軟正黑體" pitchFamily="34" charset="-120"/>
                        <a:ea typeface="微軟正黑體" pitchFamily="34" charset="-12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Pct val="50000"/>
                        <a:buFontTx/>
                        <a:buNone/>
                        <a:tabLst/>
                      </a:pPr>
                      <a:r>
                        <a:rPr lang="en-US" altLang="zh-TW" sz="1800" kern="1200" dirty="0" smtClean="0">
                          <a:solidFill>
                            <a:schemeClr val="bg1"/>
                          </a:solidFill>
                          <a:effectLst/>
                          <a:latin typeface="+mn-lt"/>
                          <a:ea typeface="+mn-ea"/>
                          <a:cs typeface="+mn-cs"/>
                        </a:rPr>
                        <a:t>Salary</a:t>
                      </a:r>
                      <a:endParaRPr lang="zh-TW" altLang="en-US" sz="1800" kern="1200" dirty="0" smtClean="0">
                        <a:solidFill>
                          <a:schemeClr val="bg1"/>
                        </a:solidFill>
                        <a:effectLst/>
                        <a:latin typeface="+mn-lt"/>
                        <a:ea typeface="+mn-ea"/>
                        <a:cs typeface="+mn-cs"/>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Pct val="50000"/>
                        <a:buFontTx/>
                        <a:buNone/>
                        <a:tabLst/>
                      </a:pPr>
                      <a:endParaRPr kumimoji="1" lang="zh-TW" altLang="en-US" sz="2200" b="1" i="0" u="none" strike="noStrike" cap="none" normalizeH="0" baseline="0" dirty="0" smtClean="0">
                        <a:ln>
                          <a:noFill/>
                        </a:ln>
                        <a:solidFill>
                          <a:schemeClr val="bg1"/>
                        </a:solidFill>
                        <a:effectLst/>
                        <a:latin typeface="微軟正黑體" pitchFamily="34" charset="-120"/>
                        <a:ea typeface="微軟正黑體" pitchFamily="34" charset="-12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943334">
                <a:tc>
                  <a:txBody>
                    <a:bodyPr/>
                    <a:lstStyle/>
                    <a:p>
                      <a:pPr marL="0" marR="0" lvl="0" indent="0" algn="ctr" defTabSz="914400" rtl="0" eaLnBrk="1" fontAlgn="base" latinLnBrk="0" hangingPunct="1">
                        <a:lnSpc>
                          <a:spcPct val="100000"/>
                        </a:lnSpc>
                        <a:spcBef>
                          <a:spcPct val="20000"/>
                        </a:spcBef>
                        <a:spcAft>
                          <a:spcPct val="0"/>
                        </a:spcAft>
                        <a:buClrTx/>
                        <a:buSzPct val="50000"/>
                        <a:buFontTx/>
                        <a:buNone/>
                        <a:tabLst/>
                      </a:pPr>
                      <a:r>
                        <a:rPr lang="en-US" altLang="zh-TW" sz="1800" b="0" i="0" kern="1200" dirty="0" smtClean="0">
                          <a:solidFill>
                            <a:schemeClr val="tx1"/>
                          </a:solidFill>
                          <a:effectLst/>
                          <a:latin typeface="+mn-lt"/>
                          <a:ea typeface="+mn-ea"/>
                          <a:cs typeface="+mn-cs"/>
                        </a:rPr>
                        <a:t>Personal leave</a:t>
                      </a:r>
                      <a:endParaRPr kumimoji="1" lang="zh-TW" altLang="en-US" sz="2000" b="1" i="0" u="none" strike="noStrike" cap="none" normalizeH="0" baseline="0" dirty="0" smtClean="0">
                        <a:ln>
                          <a:noFill/>
                        </a:ln>
                        <a:solidFill>
                          <a:schemeClr val="tx1"/>
                        </a:solidFill>
                        <a:effectLst/>
                        <a:latin typeface="微軟正黑體" pitchFamily="34" charset="-120"/>
                        <a:ea typeface="微軟正黑體" pitchFamily="34" charset="-120"/>
                      </a:endParaRPr>
                    </a:p>
                  </a:txBody>
                  <a:tcPr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lumMod val="85000"/>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Pct val="50000"/>
                        <a:buFontTx/>
                        <a:buNone/>
                        <a:tabLst/>
                      </a:pPr>
                      <a:r>
                        <a:rPr kumimoji="1" lang="en-US" altLang="zh-TW" sz="1800" b="0" i="0" u="none" strike="noStrike" cap="none" normalizeH="0" baseline="0" dirty="0" smtClean="0">
                          <a:ln>
                            <a:noFill/>
                          </a:ln>
                          <a:solidFill>
                            <a:schemeClr val="tx1"/>
                          </a:solidFill>
                          <a:effectLst/>
                          <a:latin typeface="+mn-lt"/>
                          <a:ea typeface="微軟正黑體" pitchFamily="34" charset="-120"/>
                        </a:rPr>
                        <a:t>Less than </a:t>
                      </a:r>
                      <a:r>
                        <a:rPr kumimoji="1" lang="en-US" altLang="zh-TW" sz="1800" b="1" i="0" u="none" strike="noStrike" cap="none" normalizeH="0" baseline="0" dirty="0" smtClean="0">
                          <a:ln>
                            <a:noFill/>
                          </a:ln>
                          <a:solidFill>
                            <a:schemeClr val="tx1"/>
                          </a:solidFill>
                          <a:effectLst/>
                          <a:latin typeface="+mn-lt"/>
                          <a:ea typeface="微軟正黑體" pitchFamily="34" charset="-120"/>
                        </a:rPr>
                        <a:t>14</a:t>
                      </a:r>
                      <a:r>
                        <a:rPr kumimoji="1" lang="zh-TW" altLang="en-US" sz="1800" b="1" i="0" u="none" strike="noStrike" cap="none" normalizeH="0" baseline="0" dirty="0" smtClean="0">
                          <a:ln>
                            <a:noFill/>
                          </a:ln>
                          <a:solidFill>
                            <a:schemeClr val="tx1"/>
                          </a:solidFill>
                          <a:effectLst/>
                          <a:latin typeface="+mn-lt"/>
                          <a:ea typeface="微軟正黑體" pitchFamily="34" charset="-120"/>
                        </a:rPr>
                        <a:t> </a:t>
                      </a:r>
                      <a:r>
                        <a:rPr kumimoji="1" lang="en-US" altLang="zh-TW" sz="1800" b="1" i="0" u="none" strike="noStrike" cap="none" normalizeH="0" baseline="0" dirty="0" smtClean="0">
                          <a:ln>
                            <a:noFill/>
                          </a:ln>
                          <a:solidFill>
                            <a:schemeClr val="tx1"/>
                          </a:solidFill>
                          <a:effectLst/>
                          <a:latin typeface="+mn-lt"/>
                          <a:ea typeface="微軟正黑體" pitchFamily="34" charset="-120"/>
                        </a:rPr>
                        <a:t>days /per year </a:t>
                      </a:r>
                      <a:endParaRPr kumimoji="1" lang="zh-TW" altLang="en-US" sz="1800" b="1" i="0" u="none" strike="noStrike" cap="none" normalizeH="0" baseline="0" dirty="0" smtClean="0">
                        <a:ln>
                          <a:noFill/>
                        </a:ln>
                        <a:solidFill>
                          <a:schemeClr val="tx1"/>
                        </a:solidFill>
                        <a:effectLst/>
                        <a:latin typeface="+mn-lt"/>
                        <a:ea typeface="微軟正黑體" pitchFamily="34" charset="-120"/>
                      </a:endParaRPr>
                    </a:p>
                  </a:txBody>
                  <a:tcPr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Pct val="50000"/>
                        <a:buFontTx/>
                        <a:buNone/>
                        <a:tabLst/>
                      </a:pPr>
                      <a:r>
                        <a:rPr lang="en-US" altLang="zh-TW" sz="1400" b="0" i="0" kern="1200" dirty="0" smtClean="0">
                          <a:solidFill>
                            <a:schemeClr val="tx1"/>
                          </a:solidFill>
                          <a:effectLst/>
                          <a:latin typeface="+mn-lt"/>
                          <a:ea typeface="+mn-ea"/>
                          <a:cs typeface="+mn-cs"/>
                        </a:rPr>
                        <a:t>No pay for the day.</a:t>
                      </a:r>
                    </a:p>
                  </a:txBody>
                  <a:tcPr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Pct val="50000"/>
                        <a:buFontTx/>
                        <a:buNone/>
                        <a:tabLst/>
                      </a:pPr>
                      <a:r>
                        <a:rPr kumimoji="1" lang="en-US" altLang="zh-TW" sz="1100" b="1" i="0" u="none" strike="noStrike" cap="none" normalizeH="0" baseline="0" dirty="0" smtClean="0">
                          <a:ln>
                            <a:noFill/>
                          </a:ln>
                          <a:solidFill>
                            <a:schemeClr val="tx1"/>
                          </a:solidFill>
                          <a:effectLst/>
                          <a:latin typeface="+mn-lt"/>
                          <a:ea typeface="微軟正黑體" pitchFamily="34" charset="-120"/>
                        </a:rPr>
                        <a:t>Lab meeting</a:t>
                      </a:r>
                    </a:p>
                    <a:p>
                      <a:pPr marL="0" marR="0" lvl="0" indent="0" algn="just" defTabSz="914400" rtl="0" eaLnBrk="1" fontAlgn="base" latinLnBrk="0" hangingPunct="1">
                        <a:lnSpc>
                          <a:spcPct val="100000"/>
                        </a:lnSpc>
                        <a:spcBef>
                          <a:spcPct val="20000"/>
                        </a:spcBef>
                        <a:spcAft>
                          <a:spcPct val="0"/>
                        </a:spcAft>
                        <a:buClrTx/>
                        <a:buSzPct val="50000"/>
                        <a:buFontTx/>
                        <a:buNone/>
                        <a:tabLst/>
                      </a:pPr>
                      <a:r>
                        <a:rPr kumimoji="1" lang="en-US" altLang="zh-TW" sz="1100" b="1" i="0" u="none" strike="noStrike" cap="none" normalizeH="0" baseline="0" dirty="0" smtClean="0">
                          <a:ln>
                            <a:noFill/>
                          </a:ln>
                          <a:solidFill>
                            <a:schemeClr val="tx1"/>
                          </a:solidFill>
                          <a:effectLst/>
                          <a:latin typeface="+mn-lt"/>
                          <a:ea typeface="微軟正黑體" pitchFamily="34" charset="-120"/>
                        </a:rPr>
                        <a:t>Personal /School affair </a:t>
                      </a:r>
                    </a:p>
                  </a:txBody>
                  <a:tcPr anchor="ctr" horzOverflow="overflow">
                    <a:lnL w="12700" cap="flat" cmpd="sng" algn="ctr">
                      <a:solidFill>
                        <a:schemeClr val="bg1">
                          <a:lumMod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35063">
                <a:tc>
                  <a:txBody>
                    <a:bodyPr/>
                    <a:lstStyle/>
                    <a:p>
                      <a:pPr marL="0" marR="0" lvl="0" indent="0" algn="ctr" defTabSz="914400" rtl="0" eaLnBrk="1" fontAlgn="base" latinLnBrk="0" hangingPunct="1">
                        <a:lnSpc>
                          <a:spcPct val="100000"/>
                        </a:lnSpc>
                        <a:spcBef>
                          <a:spcPct val="20000"/>
                        </a:spcBef>
                        <a:spcAft>
                          <a:spcPct val="0"/>
                        </a:spcAft>
                        <a:buClrTx/>
                        <a:buSzPct val="50000"/>
                        <a:buFontTx/>
                        <a:buNone/>
                        <a:tabLst/>
                      </a:pPr>
                      <a:r>
                        <a:rPr lang="en-US" altLang="zh-TW" sz="1800" b="0" i="0" kern="1200" dirty="0" smtClean="0">
                          <a:solidFill>
                            <a:schemeClr val="tx1"/>
                          </a:solidFill>
                          <a:effectLst/>
                          <a:latin typeface="+mn-lt"/>
                          <a:ea typeface="+mn-ea"/>
                          <a:cs typeface="+mn-cs"/>
                        </a:rPr>
                        <a:t>Sick leave </a:t>
                      </a:r>
                      <a:endParaRPr kumimoji="1" lang="zh-TW" altLang="en-US" sz="2000" b="1" i="0" u="none" strike="noStrike" cap="none" normalizeH="0" baseline="0" dirty="0" smtClean="0">
                        <a:ln>
                          <a:noFill/>
                        </a:ln>
                        <a:solidFill>
                          <a:schemeClr val="tx1"/>
                        </a:solidFill>
                        <a:effectLst/>
                        <a:latin typeface="微軟正黑體" pitchFamily="34" charset="-120"/>
                        <a:ea typeface="微軟正黑體" pitchFamily="34" charset="-120"/>
                      </a:endParaRPr>
                    </a:p>
                  </a:txBody>
                  <a:tcPr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lumMod val="85000"/>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Pct val="50000"/>
                        <a:buFont typeface="Arial" pitchFamily="34" charset="0"/>
                        <a:buNone/>
                        <a:tabLst/>
                      </a:pPr>
                      <a:r>
                        <a:rPr lang="en-US" altLang="zh-TW" sz="1400" b="0" i="0" kern="1200" dirty="0" smtClean="0">
                          <a:solidFill>
                            <a:schemeClr val="accent1"/>
                          </a:solidFill>
                          <a:effectLst/>
                          <a:latin typeface="+mn-lt"/>
                          <a:ea typeface="+mn-ea"/>
                          <a:cs typeface="+mn-cs"/>
                        </a:rPr>
                        <a:t>Non-hospitalization sick leave </a:t>
                      </a:r>
                      <a:r>
                        <a:rPr lang="en-US" altLang="zh-TW" sz="1400" b="0" i="0" kern="1200" dirty="0" smtClean="0">
                          <a:solidFill>
                            <a:schemeClr val="tx1"/>
                          </a:solidFill>
                          <a:effectLst/>
                          <a:latin typeface="+mn-lt"/>
                          <a:ea typeface="+mn-ea"/>
                          <a:cs typeface="+mn-cs"/>
                        </a:rPr>
                        <a:t>days for the year should not exceed 30 days.</a:t>
                      </a:r>
                    </a:p>
                    <a:p>
                      <a:pPr marL="0" marR="0" lvl="0" indent="0" algn="l" defTabSz="914400" rtl="0" eaLnBrk="1" fontAlgn="base" latinLnBrk="0" hangingPunct="1">
                        <a:lnSpc>
                          <a:spcPct val="100000"/>
                        </a:lnSpc>
                        <a:spcBef>
                          <a:spcPct val="20000"/>
                        </a:spcBef>
                        <a:spcAft>
                          <a:spcPct val="0"/>
                        </a:spcAft>
                        <a:buClrTx/>
                        <a:buSzPct val="50000"/>
                        <a:buFont typeface="Arial" pitchFamily="34" charset="0"/>
                        <a:buNone/>
                        <a:tabLst/>
                        <a:defRPr/>
                      </a:pPr>
                      <a:r>
                        <a:rPr lang="en-US" altLang="zh-TW" sz="1400" b="0" i="0" kern="1200" dirty="0" smtClean="0">
                          <a:solidFill>
                            <a:schemeClr val="accent1"/>
                          </a:solidFill>
                          <a:effectLst/>
                          <a:latin typeface="+mn-lt"/>
                          <a:ea typeface="+mn-ea"/>
                          <a:cs typeface="+mn-cs"/>
                        </a:rPr>
                        <a:t>Hospitalization sick Leave </a:t>
                      </a:r>
                      <a:r>
                        <a:rPr lang="en-US" altLang="zh-TW" sz="1400" b="0" i="0" kern="1200" dirty="0" smtClean="0">
                          <a:solidFill>
                            <a:schemeClr val="tx1"/>
                          </a:solidFill>
                          <a:effectLst/>
                          <a:latin typeface="+mn-lt"/>
                          <a:ea typeface="+mn-ea"/>
                          <a:cs typeface="+mn-cs"/>
                        </a:rPr>
                        <a:t>not exceed 365 days.</a:t>
                      </a:r>
                    </a:p>
                    <a:p>
                      <a:pPr marL="0" marR="0" lvl="0" indent="0" algn="l" defTabSz="914400" rtl="0" eaLnBrk="1" fontAlgn="base" latinLnBrk="0" hangingPunct="1">
                        <a:lnSpc>
                          <a:spcPct val="100000"/>
                        </a:lnSpc>
                        <a:spcBef>
                          <a:spcPct val="20000"/>
                        </a:spcBef>
                        <a:spcAft>
                          <a:spcPct val="0"/>
                        </a:spcAft>
                        <a:buClrTx/>
                        <a:buSzPct val="50000"/>
                        <a:buFont typeface="Arial" pitchFamily="34" charset="0"/>
                        <a:buNone/>
                        <a:tabLst/>
                      </a:pPr>
                      <a:endParaRPr lang="en-US" altLang="zh-TW" sz="1400" b="0" i="0" kern="1200" dirty="0" smtClean="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20000"/>
                        </a:spcBef>
                        <a:spcAft>
                          <a:spcPct val="0"/>
                        </a:spcAft>
                        <a:buClrTx/>
                        <a:buSzPct val="50000"/>
                        <a:buFont typeface="Arial" pitchFamily="34" charset="0"/>
                        <a:buNone/>
                        <a:tabLst/>
                      </a:pPr>
                      <a:r>
                        <a:rPr lang="en-US" altLang="zh-TW" sz="1400" b="0" i="0" kern="1200" dirty="0" smtClean="0">
                          <a:solidFill>
                            <a:schemeClr val="tx1"/>
                          </a:solidFill>
                          <a:effectLst/>
                          <a:latin typeface="+mn-lt"/>
                          <a:ea typeface="+mn-ea"/>
                          <a:cs typeface="+mn-cs"/>
                        </a:rPr>
                        <a:t>"The combined total of both types should not exceed 1 year."</a:t>
                      </a:r>
                      <a:r>
                        <a:rPr lang="zh-TW" altLang="en-US" sz="1400" b="0" i="0" kern="1200" dirty="0" smtClean="0">
                          <a:solidFill>
                            <a:schemeClr val="tx1"/>
                          </a:solidFill>
                          <a:effectLst/>
                          <a:latin typeface="+mn-lt"/>
                          <a:ea typeface="+mn-ea"/>
                          <a:cs typeface="+mn-cs"/>
                        </a:rPr>
                        <a:t>。</a:t>
                      </a:r>
                    </a:p>
                  </a:txBody>
                  <a:tcPr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Pct val="50000"/>
                        <a:buFontTx/>
                        <a:buNone/>
                        <a:tabLst/>
                        <a:defRPr/>
                      </a:pPr>
                      <a:r>
                        <a:rPr lang="en-US" altLang="zh-TW" sz="1400" b="0" i="0" kern="1200" dirty="0" smtClean="0">
                          <a:solidFill>
                            <a:schemeClr val="tx1"/>
                          </a:solidFill>
                          <a:effectLst/>
                          <a:latin typeface="+mn-lt"/>
                          <a:ea typeface="+mn-ea"/>
                          <a:cs typeface="+mn-cs"/>
                        </a:rPr>
                        <a:t>(within30 days.)</a:t>
                      </a:r>
                    </a:p>
                    <a:p>
                      <a:pPr marL="0" marR="0" lvl="0" indent="0" algn="just" defTabSz="914400" rtl="0" eaLnBrk="1" fontAlgn="base" latinLnBrk="0" hangingPunct="1">
                        <a:lnSpc>
                          <a:spcPct val="100000"/>
                        </a:lnSpc>
                        <a:spcBef>
                          <a:spcPct val="20000"/>
                        </a:spcBef>
                        <a:spcAft>
                          <a:spcPct val="0"/>
                        </a:spcAft>
                        <a:buClrTx/>
                        <a:buSzPct val="50000"/>
                        <a:buFontTx/>
                        <a:buNone/>
                        <a:tabLst/>
                        <a:defRPr/>
                      </a:pPr>
                      <a:r>
                        <a:rPr lang="en-US" altLang="zh-TW" sz="1400" b="0" i="0" kern="1200" dirty="0" smtClean="0">
                          <a:solidFill>
                            <a:schemeClr val="tx1"/>
                          </a:solidFill>
                          <a:effectLst/>
                          <a:latin typeface="+mn-lt"/>
                          <a:ea typeface="+mn-ea"/>
                          <a:cs typeface="+mn-cs"/>
                        </a:rPr>
                        <a:t>Half</a:t>
                      </a:r>
                      <a:r>
                        <a:rPr lang="en-US" altLang="zh-TW" sz="1400" b="0" i="0" kern="1200" baseline="0" dirty="0" smtClean="0">
                          <a:solidFill>
                            <a:schemeClr val="tx1"/>
                          </a:solidFill>
                          <a:effectLst/>
                          <a:latin typeface="+mn-lt"/>
                          <a:ea typeface="+mn-ea"/>
                          <a:cs typeface="+mn-cs"/>
                        </a:rPr>
                        <a:t> </a:t>
                      </a:r>
                      <a:r>
                        <a:rPr lang="en-US" altLang="zh-TW" sz="1400" b="0" i="0" kern="1200" dirty="0" smtClean="0">
                          <a:solidFill>
                            <a:schemeClr val="tx1"/>
                          </a:solidFill>
                          <a:effectLst/>
                          <a:latin typeface="+mn-lt"/>
                          <a:ea typeface="+mn-ea"/>
                          <a:cs typeface="+mn-cs"/>
                        </a:rPr>
                        <a:t>pay</a:t>
                      </a:r>
                      <a:endParaRPr lang="en-US" altLang="zh-TW" sz="1400" b="0" i="0" kern="1200" baseline="0" dirty="0" smtClean="0">
                        <a:solidFill>
                          <a:schemeClr val="tx1"/>
                        </a:solidFill>
                        <a:effectLst/>
                        <a:latin typeface="+mn-lt"/>
                        <a:ea typeface="+mn-ea"/>
                        <a:cs typeface="+mn-cs"/>
                      </a:endParaRPr>
                    </a:p>
                    <a:p>
                      <a:pPr marL="0" marR="0" lvl="0" indent="0" algn="just" defTabSz="914400" rtl="0" eaLnBrk="1" fontAlgn="base" latinLnBrk="0" hangingPunct="1">
                        <a:lnSpc>
                          <a:spcPct val="100000"/>
                        </a:lnSpc>
                        <a:spcBef>
                          <a:spcPct val="20000"/>
                        </a:spcBef>
                        <a:spcAft>
                          <a:spcPct val="0"/>
                        </a:spcAft>
                        <a:buClrTx/>
                        <a:buSzPct val="50000"/>
                        <a:buFontTx/>
                        <a:buNone/>
                        <a:tabLst/>
                      </a:pPr>
                      <a:r>
                        <a:rPr lang="en-US" altLang="zh-TW" sz="1400" b="0" i="0" kern="1200" dirty="0" smtClean="0">
                          <a:solidFill>
                            <a:schemeClr val="tx1"/>
                          </a:solidFill>
                          <a:effectLst/>
                          <a:latin typeface="+mn-lt"/>
                          <a:ea typeface="+mn-ea"/>
                          <a:cs typeface="+mn-cs"/>
                        </a:rPr>
                        <a:t>"exceed 30 days</a:t>
                      </a:r>
                    </a:p>
                    <a:p>
                      <a:pPr marL="0" marR="0" lvl="0" indent="0" algn="just" defTabSz="914400" rtl="0" eaLnBrk="1" fontAlgn="base" latinLnBrk="0" hangingPunct="1">
                        <a:lnSpc>
                          <a:spcPct val="100000"/>
                        </a:lnSpc>
                        <a:spcBef>
                          <a:spcPct val="20000"/>
                        </a:spcBef>
                        <a:spcAft>
                          <a:spcPct val="0"/>
                        </a:spcAft>
                        <a:buClrTx/>
                        <a:buSzPct val="50000"/>
                        <a:buFontTx/>
                        <a:buNone/>
                        <a:tabLst/>
                      </a:pPr>
                      <a:r>
                        <a:rPr lang="en-US" altLang="zh-TW" sz="1400" b="0" i="0" kern="1200" dirty="0" smtClean="0">
                          <a:solidFill>
                            <a:schemeClr val="tx1"/>
                          </a:solidFill>
                          <a:effectLst/>
                          <a:latin typeface="+mn-lt"/>
                          <a:ea typeface="+mn-ea"/>
                          <a:cs typeface="+mn-cs"/>
                        </a:rPr>
                        <a:t>No pay </a:t>
                      </a:r>
                    </a:p>
                  </a:txBody>
                  <a:tcPr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Pct val="50000"/>
                        <a:buFontTx/>
                        <a:buNone/>
                        <a:tabLst/>
                        <a:defRPr/>
                      </a:pPr>
                      <a:r>
                        <a:rPr kumimoji="1" lang="en-US" altLang="zh-TW" sz="1400" b="1" i="0" u="none" strike="noStrike" cap="none" normalizeH="0" baseline="0" dirty="0" smtClean="0">
                          <a:ln>
                            <a:noFill/>
                          </a:ln>
                          <a:solidFill>
                            <a:schemeClr val="tx1"/>
                          </a:solidFill>
                          <a:effectLst/>
                          <a:latin typeface="+mn-lt"/>
                          <a:ea typeface="微軟正黑體" pitchFamily="34" charset="-120"/>
                        </a:rPr>
                        <a:t>Ex: Get fever </a:t>
                      </a:r>
                    </a:p>
                  </a:txBody>
                  <a:tcPr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3941">
                <a:tc>
                  <a:txBody>
                    <a:bodyPr/>
                    <a:lstStyle/>
                    <a:p>
                      <a:pPr marL="0" marR="0" lvl="0" indent="0" algn="ctr" defTabSz="914400" rtl="0" eaLnBrk="1" fontAlgn="base" latinLnBrk="0" hangingPunct="1">
                        <a:lnSpc>
                          <a:spcPct val="100000"/>
                        </a:lnSpc>
                        <a:spcBef>
                          <a:spcPct val="20000"/>
                        </a:spcBef>
                        <a:spcAft>
                          <a:spcPct val="0"/>
                        </a:spcAft>
                        <a:buClrTx/>
                        <a:buSzPct val="50000"/>
                        <a:buFontTx/>
                        <a:buNone/>
                        <a:tabLst/>
                      </a:pPr>
                      <a:r>
                        <a:rPr lang="en-US" altLang="zh-TW" sz="1800" b="0" i="0" kern="1200" dirty="0" smtClean="0">
                          <a:solidFill>
                            <a:schemeClr val="tx1"/>
                          </a:solidFill>
                          <a:effectLst/>
                          <a:latin typeface="+mn-lt"/>
                          <a:ea typeface="+mn-ea"/>
                          <a:cs typeface="+mn-cs"/>
                        </a:rPr>
                        <a:t>Menstrual leave</a:t>
                      </a:r>
                      <a:endParaRPr kumimoji="1" lang="zh-TW" altLang="en-US" sz="2000" b="1" i="0" u="none" strike="noStrike" cap="none" normalizeH="0" baseline="0" dirty="0" smtClean="0">
                        <a:ln>
                          <a:noFill/>
                        </a:ln>
                        <a:solidFill>
                          <a:schemeClr val="tx1"/>
                        </a:solidFill>
                        <a:effectLst/>
                        <a:latin typeface="微軟正黑體" pitchFamily="34" charset="-120"/>
                        <a:ea typeface="微軟正黑體" pitchFamily="34" charset="-120"/>
                      </a:endParaRPr>
                    </a:p>
                  </a:txBody>
                  <a:tcPr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lumMod val="85000"/>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Pct val="50000"/>
                        <a:buFontTx/>
                        <a:buNone/>
                        <a:tabLst/>
                      </a:pPr>
                      <a:r>
                        <a:rPr lang="en-US" altLang="zh-TW" sz="1400" b="0" i="0" kern="1200" dirty="0" smtClean="0">
                          <a:solidFill>
                            <a:schemeClr val="tx1"/>
                          </a:solidFill>
                          <a:effectLst/>
                          <a:latin typeface="+mn-lt"/>
                          <a:ea typeface="+mn-ea"/>
                          <a:cs typeface="+mn-cs"/>
                        </a:rPr>
                        <a:t>1 day each month, any excess days beyond 3 days throughout the year will be counted as sick leave."</a:t>
                      </a:r>
                      <a:endParaRPr lang="zh-TW" altLang="en-US" sz="1400" b="0" i="0" kern="1200" dirty="0" smtClean="0">
                        <a:solidFill>
                          <a:schemeClr val="tx1"/>
                        </a:solidFill>
                        <a:effectLst/>
                        <a:latin typeface="+mn-lt"/>
                        <a:ea typeface="+mn-ea"/>
                        <a:cs typeface="+mn-cs"/>
                      </a:endParaRPr>
                    </a:p>
                  </a:txBody>
                  <a:tcPr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Pct val="50000"/>
                        <a:buFontTx/>
                        <a:buNone/>
                        <a:tabLst/>
                      </a:pPr>
                      <a:r>
                        <a:rPr lang="en-US" altLang="zh-TW" sz="1400" b="0" i="0" kern="1200" dirty="0" smtClean="0">
                          <a:solidFill>
                            <a:schemeClr val="tx1"/>
                          </a:solidFill>
                          <a:effectLst/>
                          <a:latin typeface="+mn-lt"/>
                          <a:ea typeface="+mn-ea"/>
                          <a:cs typeface="+mn-cs"/>
                        </a:rPr>
                        <a:t>Half Pay for the day</a:t>
                      </a:r>
                      <a:endParaRPr lang="zh-TW" altLang="en-US" sz="1400" b="0" i="0" kern="1200" dirty="0" smtClean="0">
                        <a:solidFill>
                          <a:schemeClr val="tx1"/>
                        </a:solidFill>
                        <a:effectLst/>
                        <a:latin typeface="+mn-lt"/>
                        <a:ea typeface="+mn-ea"/>
                        <a:cs typeface="+mn-cs"/>
                      </a:endParaRPr>
                    </a:p>
                  </a:txBody>
                  <a:tcPr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Pct val="50000"/>
                        <a:buFontTx/>
                        <a:buNone/>
                        <a:tabLst/>
                      </a:pPr>
                      <a:r>
                        <a:rPr kumimoji="1" lang="en-US" altLang="zh-TW" sz="1400" b="1" i="0" u="none" strike="noStrike" cap="none" normalizeH="0" baseline="0" dirty="0" smtClean="0">
                          <a:ln>
                            <a:noFill/>
                          </a:ln>
                          <a:solidFill>
                            <a:schemeClr val="tx1"/>
                          </a:solidFill>
                          <a:effectLst/>
                          <a:latin typeface="+mn-lt"/>
                          <a:ea typeface="微軟正黑體" pitchFamily="34" charset="-120"/>
                        </a:rPr>
                        <a:t>Ladies Only</a:t>
                      </a:r>
                      <a:endParaRPr kumimoji="1" lang="zh-TW" altLang="en-US" sz="1400" b="1" i="0" u="none" strike="noStrike" cap="none" normalizeH="0" baseline="0" dirty="0" smtClean="0">
                        <a:ln>
                          <a:noFill/>
                        </a:ln>
                        <a:solidFill>
                          <a:schemeClr val="tx1"/>
                        </a:solidFill>
                        <a:effectLst/>
                        <a:latin typeface="+mn-lt"/>
                        <a:ea typeface="微軟正黑體" pitchFamily="34" charset="-120"/>
                      </a:endParaRPr>
                    </a:p>
                  </a:txBody>
                  <a:tcPr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文字方塊 1"/>
          <p:cNvSpPr txBox="1"/>
          <p:nvPr/>
        </p:nvSpPr>
        <p:spPr>
          <a:xfrm>
            <a:off x="254180" y="675799"/>
            <a:ext cx="8611524" cy="1754326"/>
          </a:xfrm>
          <a:prstGeom prst="rect">
            <a:avLst/>
          </a:prstGeom>
          <a:noFill/>
        </p:spPr>
        <p:txBody>
          <a:bodyPr wrap="square" rtlCol="0">
            <a:spAutoFit/>
          </a:bodyPr>
          <a:lstStyle/>
          <a:p>
            <a:pPr marL="342900" indent="-342900">
              <a:buFont typeface="Arial" panose="020B0604020202020204" pitchFamily="34" charset="0"/>
              <a:buChar char="•"/>
            </a:pPr>
            <a:r>
              <a:rPr lang="en-US" altLang="zh-TW" b="1" dirty="0" smtClean="0">
                <a:solidFill>
                  <a:srgbClr val="000000"/>
                </a:solidFill>
              </a:rPr>
              <a:t>Step (1) Let your Supervisor and Mentor Known by email or line</a:t>
            </a:r>
          </a:p>
          <a:p>
            <a:pPr marL="342900" indent="-342900">
              <a:buFont typeface="Arial" panose="020B0604020202020204" pitchFamily="34" charset="0"/>
              <a:buChar char="•"/>
            </a:pPr>
            <a:r>
              <a:rPr lang="en-US" altLang="zh-TW" b="1" dirty="0" smtClean="0">
                <a:solidFill>
                  <a:srgbClr val="000000"/>
                </a:solidFill>
              </a:rPr>
              <a:t>Step </a:t>
            </a:r>
            <a:r>
              <a:rPr lang="en-US" altLang="zh-TW" b="1" dirty="0">
                <a:solidFill>
                  <a:srgbClr val="000000"/>
                </a:solidFill>
              </a:rPr>
              <a:t>(2) Portal &gt; </a:t>
            </a:r>
            <a:r>
              <a:rPr lang="en-US" altLang="zh-TW" b="1" dirty="0"/>
              <a:t>Universal Portal </a:t>
            </a:r>
            <a:r>
              <a:rPr lang="en-US" altLang="zh-TW" b="1" dirty="0" smtClean="0"/>
              <a:t> Leave </a:t>
            </a:r>
            <a:r>
              <a:rPr lang="en-US" altLang="zh-TW" b="1" dirty="0"/>
              <a:t>Application Form</a:t>
            </a:r>
            <a:endParaRPr lang="en-US" altLang="zh-TW" b="1" dirty="0" smtClean="0">
              <a:solidFill>
                <a:srgbClr val="FF0000"/>
              </a:solidFill>
            </a:endParaRPr>
          </a:p>
          <a:p>
            <a:pPr marL="342900" indent="-342900">
              <a:buFont typeface="Arial" panose="020B0604020202020204" pitchFamily="34" charset="0"/>
              <a:buChar char="•"/>
            </a:pPr>
            <a:r>
              <a:rPr lang="en-US" altLang="zh-TW" dirty="0" smtClean="0"/>
              <a:t>Employees </a:t>
            </a:r>
            <a:r>
              <a:rPr lang="en-US" altLang="zh-TW" dirty="0"/>
              <a:t>must obtain approval from their managers before submitting a leave application</a:t>
            </a:r>
            <a:r>
              <a:rPr lang="en-US" altLang="zh-TW" dirty="0" smtClean="0"/>
              <a:t>.</a:t>
            </a:r>
          </a:p>
          <a:p>
            <a:pPr marL="342900" indent="-342900">
              <a:buFont typeface="Arial" panose="020B0604020202020204" pitchFamily="34" charset="0"/>
              <a:buChar char="•"/>
            </a:pPr>
            <a:r>
              <a:rPr lang="en-US" altLang="zh-TW" dirty="0"/>
              <a:t>The minimum unit for taking leave is calculated in increments of </a:t>
            </a:r>
            <a:r>
              <a:rPr lang="en-US" altLang="zh-TW" dirty="0" smtClean="0"/>
              <a:t>‘half  hours'.</a:t>
            </a:r>
          </a:p>
          <a:p>
            <a:r>
              <a:rPr lang="en-US" altLang="zh-TW" dirty="0"/>
              <a:t>If there is a conflict between taking leave and scheduled activities, </a:t>
            </a:r>
            <a:r>
              <a:rPr lang="en-US" altLang="zh-TW" dirty="0" smtClean="0"/>
              <a:t>must </a:t>
            </a:r>
            <a:r>
              <a:rPr lang="en-US" altLang="zh-TW" dirty="0"/>
              <a:t>notify </a:t>
            </a:r>
            <a:r>
              <a:rPr lang="en-US" altLang="zh-TW" dirty="0" smtClean="0"/>
              <a:t>HR</a:t>
            </a:r>
            <a:endParaRPr lang="en-US" altLang="zh-TW" b="1" dirty="0" smtClean="0">
              <a:solidFill>
                <a:srgbClr val="000000"/>
              </a:solidFill>
            </a:endParaRPr>
          </a:p>
        </p:txBody>
      </p:sp>
      <p:sp>
        <p:nvSpPr>
          <p:cNvPr id="3" name="Rectangle 1"/>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152400" y="-322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23569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3"/>
          <p:cNvSpPr>
            <a:spLocks noGrp="1" noChangeArrowheads="1"/>
          </p:cNvSpPr>
          <p:nvPr>
            <p:ph type="title"/>
          </p:nvPr>
        </p:nvSpPr>
        <p:spPr>
          <a:xfrm>
            <a:off x="547786" y="333234"/>
            <a:ext cx="8208000" cy="433629"/>
          </a:xfrm>
        </p:spPr>
        <p:txBody>
          <a:bodyPr/>
          <a:lstStyle/>
          <a:p>
            <a:r>
              <a:rPr lang="en-US" altLang="zh-TW" dirty="0" smtClean="0"/>
              <a:t>Demo</a:t>
            </a:r>
            <a:r>
              <a:rPr lang="zh-TW" altLang="en-US" dirty="0" smtClean="0"/>
              <a:t> </a:t>
            </a:r>
            <a:r>
              <a:rPr lang="en-US" altLang="zh-TW" dirty="0" smtClean="0"/>
              <a:t>Video</a:t>
            </a:r>
            <a:endParaRPr lang="zh-TW" altLang="en-US" dirty="0"/>
          </a:p>
        </p:txBody>
      </p:sp>
      <p:sp>
        <p:nvSpPr>
          <p:cNvPr id="104453" name="Text Box 5"/>
          <p:cNvSpPr txBox="1">
            <a:spLocks noChangeArrowheads="1"/>
          </p:cNvSpPr>
          <p:nvPr/>
        </p:nvSpPr>
        <p:spPr bwMode="auto">
          <a:xfrm>
            <a:off x="79786" y="5711142"/>
            <a:ext cx="9144000" cy="738664"/>
          </a:xfrm>
          <a:prstGeom prst="rect">
            <a:avLst/>
          </a:prstGeom>
          <a:noFill/>
          <a:ln w="9525">
            <a:noFill/>
            <a:miter lim="800000"/>
            <a:headEnd/>
            <a:tailEnd/>
          </a:ln>
          <a:effectLst/>
        </p:spPr>
        <p:txBody>
          <a:bodyPr wrap="square">
            <a:spAutoFit/>
          </a:bodyPr>
          <a:lstStyle/>
          <a:p>
            <a:pPr>
              <a:spcBef>
                <a:spcPct val="50000"/>
              </a:spcBef>
              <a:defRPr/>
            </a:pPr>
            <a:r>
              <a:rPr lang="en-US" altLang="zh-TW" dirty="0"/>
              <a:t>Inquiry Window for Leave and Overtime System-Related Questions </a:t>
            </a:r>
            <a:r>
              <a:rPr lang="zh-TW" altLang="en-US" sz="1600" b="1" dirty="0" smtClean="0">
                <a:latin typeface="微軟正黑體" pitchFamily="34" charset="-120"/>
                <a:ea typeface="微軟正黑體" pitchFamily="34" charset="-120"/>
              </a:rPr>
              <a:t>：</a:t>
            </a:r>
            <a:endParaRPr lang="en-US" altLang="zh-TW" sz="1600" b="1" dirty="0">
              <a:latin typeface="微軟正黑體" pitchFamily="34" charset="-120"/>
              <a:ea typeface="微軟正黑體" pitchFamily="34" charset="-120"/>
            </a:endParaRPr>
          </a:p>
          <a:p>
            <a:pPr>
              <a:spcBef>
                <a:spcPct val="50000"/>
              </a:spcBef>
              <a:defRPr/>
            </a:pPr>
            <a:r>
              <a:rPr lang="en-US" altLang="zh-TW" sz="1600" b="1" dirty="0" smtClean="0">
                <a:latin typeface="微軟正黑體" pitchFamily="34" charset="-120"/>
                <a:ea typeface="微軟正黑體" pitchFamily="34" charset="-120"/>
              </a:rPr>
              <a:t>★ HQ :</a:t>
            </a:r>
            <a:r>
              <a:rPr lang="zh-TW" altLang="en-US" sz="1600" b="1" dirty="0" smtClean="0">
                <a:latin typeface="微軟正黑體" pitchFamily="34" charset="-120"/>
              </a:rPr>
              <a:t> </a:t>
            </a:r>
            <a:r>
              <a:rPr lang="en-US" altLang="zh-TW" sz="1600" b="1" dirty="0" smtClean="0">
                <a:latin typeface="微軟正黑體" pitchFamily="34" charset="-120"/>
              </a:rPr>
              <a:t>Wendia Chen /</a:t>
            </a:r>
            <a:r>
              <a:rPr lang="en-US" altLang="zh-TW" sz="1600" b="1" dirty="0" smtClean="0">
                <a:latin typeface="微軟正黑體" pitchFamily="34" charset="-120"/>
                <a:ea typeface="微軟正黑體" pitchFamily="34" charset="-120"/>
              </a:rPr>
              <a:t>ext. 5545 ★ S1</a:t>
            </a:r>
            <a:r>
              <a:rPr lang="en-US" altLang="zh-TW" sz="1600" b="1" dirty="0">
                <a:latin typeface="微軟正黑體" pitchFamily="34" charset="-120"/>
              </a:rPr>
              <a:t>: Vicky Chang </a:t>
            </a:r>
            <a:r>
              <a:rPr lang="en-US" altLang="zh-TW" sz="1600" b="1" dirty="0" smtClean="0">
                <a:latin typeface="微軟正黑體" pitchFamily="34" charset="-120"/>
              </a:rPr>
              <a:t>/</a:t>
            </a:r>
            <a:r>
              <a:rPr lang="en-US" altLang="zh-TW" sz="1600" b="1" dirty="0" smtClean="0">
                <a:latin typeface="微軟正黑體" pitchFamily="34" charset="-120"/>
                <a:ea typeface="微軟正黑體" pitchFamily="34" charset="-120"/>
              </a:rPr>
              <a:t>ext. 5515</a:t>
            </a:r>
            <a:r>
              <a:rPr lang="zh-TW" altLang="en-US" sz="1600" b="1" dirty="0" smtClean="0">
                <a:latin typeface="微軟正黑體" pitchFamily="34" charset="-120"/>
                <a:ea typeface="微軟正黑體" pitchFamily="34" charset="-120"/>
              </a:rPr>
              <a:t> </a:t>
            </a:r>
            <a:r>
              <a:rPr lang="en-US" altLang="zh-TW" sz="1600" b="1" dirty="0" smtClean="0">
                <a:latin typeface="微軟正黑體" pitchFamily="34" charset="-120"/>
                <a:ea typeface="微軟正黑體" pitchFamily="34" charset="-120"/>
              </a:rPr>
              <a:t>★ S2: Mia Li</a:t>
            </a:r>
            <a:r>
              <a:rPr lang="zh-TW" altLang="en-US" sz="1600" b="1" dirty="0" smtClean="0">
                <a:latin typeface="微軟正黑體" pitchFamily="34" charset="-120"/>
                <a:ea typeface="微軟正黑體" pitchFamily="34" charset="-120"/>
              </a:rPr>
              <a:t> </a:t>
            </a:r>
            <a:r>
              <a:rPr lang="en-US" altLang="zh-TW" sz="1600" b="1" dirty="0" smtClean="0">
                <a:latin typeface="微軟正黑體" pitchFamily="34" charset="-120"/>
                <a:ea typeface="微軟正黑體" pitchFamily="34" charset="-120"/>
              </a:rPr>
              <a:t>/</a:t>
            </a:r>
            <a:r>
              <a:rPr lang="zh-TW" altLang="en-US" sz="1600" b="1" dirty="0" smtClean="0">
                <a:latin typeface="微軟正黑體" pitchFamily="34" charset="-120"/>
                <a:ea typeface="微軟正黑體" pitchFamily="34" charset="-120"/>
              </a:rPr>
              <a:t> </a:t>
            </a:r>
            <a:r>
              <a:rPr lang="en-US" altLang="zh-TW" sz="1600" b="1" dirty="0" smtClean="0">
                <a:latin typeface="微軟正黑體" pitchFamily="34" charset="-120"/>
                <a:ea typeface="微軟正黑體" pitchFamily="34" charset="-120"/>
              </a:rPr>
              <a:t>5523</a:t>
            </a:r>
            <a:endParaRPr lang="en-US" altLang="zh-TW" sz="1600" b="1" dirty="0">
              <a:latin typeface="微軟正黑體" pitchFamily="34" charset="-120"/>
              <a:ea typeface="微軟正黑體" pitchFamily="34" charset="-120"/>
            </a:endParaRPr>
          </a:p>
        </p:txBody>
      </p:sp>
      <p:sp>
        <p:nvSpPr>
          <p:cNvPr id="44040" name="Text Box 6"/>
          <p:cNvSpPr txBox="1">
            <a:spLocks noChangeArrowheads="1"/>
          </p:cNvSpPr>
          <p:nvPr/>
        </p:nvSpPr>
        <p:spPr bwMode="auto">
          <a:xfrm>
            <a:off x="5903265" y="170643"/>
            <a:ext cx="2821980" cy="758810"/>
          </a:xfrm>
          <a:prstGeom prst="rect">
            <a:avLst/>
          </a:prstGeom>
          <a:noFill/>
          <a:ln w="25400">
            <a:noFill/>
            <a:miter lim="800000"/>
            <a:headEnd/>
            <a:tailEnd/>
          </a:ln>
        </p:spPr>
        <p:txBody>
          <a:bodyPr wrap="square" lIns="0" rIns="0">
            <a:spAutoFit/>
          </a:bodyPr>
          <a:lstStyle/>
          <a:p>
            <a:pPr>
              <a:spcBef>
                <a:spcPct val="50000"/>
              </a:spcBef>
            </a:pPr>
            <a:r>
              <a:rPr lang="en-US" altLang="zh-TW" sz="1800" b="1" dirty="0">
                <a:latin typeface="微軟正黑體" pitchFamily="34" charset="-120"/>
                <a:ea typeface="微軟正黑體" pitchFamily="34" charset="-120"/>
              </a:rPr>
              <a:t>Step 1 </a:t>
            </a:r>
            <a:r>
              <a:rPr lang="en-US" altLang="zh-TW" sz="1800" b="1" dirty="0" smtClean="0">
                <a:latin typeface="微軟正黑體" pitchFamily="34" charset="-120"/>
                <a:ea typeface="微軟正黑體" pitchFamily="34" charset="-120"/>
              </a:rPr>
              <a:t>:</a:t>
            </a:r>
            <a:r>
              <a:rPr lang="zh-TW" altLang="en-US" sz="1800" dirty="0" smtClean="0">
                <a:latin typeface="微軟正黑體" pitchFamily="34" charset="-120"/>
                <a:ea typeface="微軟正黑體" pitchFamily="34" charset="-120"/>
              </a:rPr>
              <a:t>連結 </a:t>
            </a:r>
            <a:r>
              <a:rPr lang="en-US" altLang="zh-TW" sz="1800" dirty="0" smtClean="0">
                <a:latin typeface="微軟正黑體" pitchFamily="34" charset="-120"/>
                <a:ea typeface="微軟正黑體" pitchFamily="34" charset="-120"/>
                <a:hlinkClick r:id="rId5"/>
              </a:rPr>
              <a:t>http</a:t>
            </a:r>
            <a:r>
              <a:rPr lang="en-US" altLang="zh-TW" sz="1800" dirty="0">
                <a:latin typeface="微軟正黑體" pitchFamily="34" charset="-120"/>
                <a:ea typeface="微軟正黑體" pitchFamily="34" charset="-120"/>
                <a:hlinkClick r:id="rId5"/>
              </a:rPr>
              <a:t>://portal.wnc.cpm.tw/</a:t>
            </a:r>
            <a:endParaRPr lang="en-US" altLang="zh-TW" sz="1800" dirty="0">
              <a:latin typeface="微軟正黑體" pitchFamily="34" charset="-120"/>
              <a:ea typeface="微軟正黑體" pitchFamily="34" charset="-120"/>
            </a:endParaRPr>
          </a:p>
          <a:p>
            <a:pPr>
              <a:spcBef>
                <a:spcPct val="50000"/>
              </a:spcBef>
            </a:pPr>
            <a:endParaRPr lang="en-US" altLang="zh-TW" sz="1800" dirty="0">
              <a:latin typeface="微軟正黑體" pitchFamily="34" charset="-120"/>
              <a:ea typeface="微軟正黑體" pitchFamily="34" charset="-120"/>
            </a:endParaRPr>
          </a:p>
          <a:p>
            <a:pPr>
              <a:spcBef>
                <a:spcPct val="50000"/>
              </a:spcBef>
            </a:pPr>
            <a:endParaRPr lang="en-US" altLang="zh-TW" sz="1800" dirty="0">
              <a:latin typeface="微軟正黑體" pitchFamily="34" charset="-120"/>
              <a:ea typeface="微軟正黑體" pitchFamily="34" charset="-120"/>
            </a:endParaRPr>
          </a:p>
          <a:p>
            <a:pPr>
              <a:spcBef>
                <a:spcPct val="50000"/>
              </a:spcBef>
            </a:pPr>
            <a:endParaRPr lang="en-US" altLang="zh-TW" sz="1800" dirty="0">
              <a:latin typeface="微軟正黑體" pitchFamily="34" charset="-120"/>
              <a:ea typeface="微軟正黑體" pitchFamily="34" charset="-120"/>
            </a:endParaRPr>
          </a:p>
        </p:txBody>
      </p:sp>
      <p:pic>
        <p:nvPicPr>
          <p:cNvPr id="2" name="如何在portal上請假">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18754" y="998638"/>
            <a:ext cx="8306491" cy="4080258"/>
          </a:xfrm>
          <a:prstGeom prst="rect">
            <a:avLst/>
          </a:prstGeom>
          <a:solidFill>
            <a:schemeClr val="accent2"/>
          </a:solidFill>
        </p:spPr>
      </p:pic>
    </p:spTree>
    <p:extLst>
      <p:ext uri="{BB962C8B-B14F-4D97-AF65-F5344CB8AC3E}">
        <p14:creationId xmlns:p14="http://schemas.microsoft.com/office/powerpoint/2010/main" val="23928280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p:cNvSpPr>
            <a:spLocks noGrp="1"/>
          </p:cNvSpPr>
          <p:nvPr>
            <p:ph type="body" sz="quarter" idx="10"/>
          </p:nvPr>
        </p:nvSpPr>
        <p:spPr/>
        <p:txBody>
          <a:bodyPr/>
          <a:lstStyle/>
          <a:p>
            <a:r>
              <a:rPr lang="en-US" altLang="zh-TW" dirty="0" smtClean="0"/>
              <a:t>Emergency </a:t>
            </a:r>
            <a:r>
              <a:rPr lang="en-US" altLang="zh-TW" dirty="0"/>
              <a:t>Response </a:t>
            </a:r>
            <a:endParaRPr lang="en-US" altLang="zh-TW" dirty="0" smtClean="0"/>
          </a:p>
          <a:p>
            <a:r>
              <a:rPr lang="en-US" altLang="zh-TW" dirty="0" smtClean="0"/>
              <a:t>Traffic Safety</a:t>
            </a:r>
          </a:p>
          <a:p>
            <a:r>
              <a:rPr lang="en-US" altLang="zh-TW" dirty="0"/>
              <a:t>Occupational Safety </a:t>
            </a:r>
            <a:endParaRPr lang="zh-TW" altLang="en-US" dirty="0" smtClean="0"/>
          </a:p>
        </p:txBody>
      </p:sp>
      <p:sp>
        <p:nvSpPr>
          <p:cNvPr id="4" name="Rectangle 2"/>
          <p:cNvSpPr>
            <a:spLocks noGrp="1" noChangeArrowheads="1"/>
          </p:cNvSpPr>
          <p:nvPr>
            <p:ph type="title"/>
          </p:nvPr>
        </p:nvSpPr>
        <p:spPr/>
        <p:txBody>
          <a:bodyPr/>
          <a:lstStyle/>
          <a:p>
            <a:r>
              <a:rPr lang="en-US" altLang="zh-TW" sz="2800" b="0" dirty="0"/>
              <a:t>Environmental Safety and Health Promotion</a:t>
            </a:r>
            <a:endParaRPr lang="zh-TW" altLang="en-US" sz="2800" dirty="0" smtClean="0">
              <a:latin typeface="微軟正黑體" pitchFamily="34" charset="-120"/>
            </a:endParaRPr>
          </a:p>
        </p:txBody>
      </p:sp>
    </p:spTree>
    <p:extLst>
      <p:ext uri="{BB962C8B-B14F-4D97-AF65-F5344CB8AC3E}">
        <p14:creationId xmlns:p14="http://schemas.microsoft.com/office/powerpoint/2010/main" val="3799063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Text Box 3"/>
          <p:cNvSpPr txBox="1">
            <a:spLocks noChangeArrowheads="1"/>
          </p:cNvSpPr>
          <p:nvPr/>
        </p:nvSpPr>
        <p:spPr bwMode="auto">
          <a:xfrm>
            <a:off x="317648" y="961485"/>
            <a:ext cx="8569325" cy="5066002"/>
          </a:xfrm>
          <a:prstGeom prst="rect">
            <a:avLst/>
          </a:prstGeom>
          <a:noFill/>
          <a:ln w="9525">
            <a:noFill/>
            <a:miter lim="800000"/>
            <a:headEnd/>
            <a:tailEnd/>
          </a:ln>
          <a:effectLst/>
        </p:spPr>
        <p:txBody>
          <a:bodyPr>
            <a:spAutoFit/>
          </a:bodyPr>
          <a:lstStyle/>
          <a:p>
            <a:pPr>
              <a:spcBef>
                <a:spcPct val="20000"/>
              </a:spcBef>
              <a:defRPr/>
            </a:pPr>
            <a:r>
              <a:rPr lang="en-US" altLang="zh-TW" sz="2000" dirty="0">
                <a:latin typeface="+mn-ea"/>
              </a:rPr>
              <a:t>1</a:t>
            </a:r>
            <a:r>
              <a:rPr lang="en-US" altLang="zh-TW" sz="2000" dirty="0" smtClean="0">
                <a:solidFill>
                  <a:srgbClr val="FF5050"/>
                </a:solidFill>
                <a:latin typeface="+mn-ea"/>
              </a:rPr>
              <a:t>.</a:t>
            </a:r>
            <a:r>
              <a:rPr lang="en-US" altLang="zh-TW" dirty="0">
                <a:solidFill>
                  <a:srgbClr val="FF5050"/>
                </a:solidFill>
              </a:rPr>
              <a:t> </a:t>
            </a:r>
            <a:r>
              <a:rPr lang="en-US" altLang="zh-TW" dirty="0" smtClean="0">
                <a:solidFill>
                  <a:srgbClr val="FF0000"/>
                </a:solidFill>
              </a:rPr>
              <a:t>Process</a:t>
            </a:r>
            <a:r>
              <a:rPr lang="zh-TW" altLang="en-US" sz="2000" dirty="0" smtClean="0">
                <a:latin typeface="+mn-ea"/>
              </a:rPr>
              <a:t>：</a:t>
            </a:r>
            <a:r>
              <a:rPr lang="en-US" altLang="zh-TW" dirty="0"/>
              <a:t>Reporting</a:t>
            </a:r>
            <a:r>
              <a:rPr lang="zh-TW" altLang="en-US" dirty="0"/>
              <a:t> </a:t>
            </a:r>
            <a:r>
              <a:rPr lang="en-US" altLang="zh-TW" dirty="0">
                <a:sym typeface="Wingdings" pitchFamily="2" charset="2"/>
              </a:rPr>
              <a:t> </a:t>
            </a:r>
            <a:r>
              <a:rPr lang="en-US" altLang="zh-TW" dirty="0"/>
              <a:t>Fire extinguishment</a:t>
            </a:r>
            <a:r>
              <a:rPr lang="zh-TW" altLang="en-US" sz="2000" dirty="0" smtClean="0">
                <a:latin typeface="+mn-ea"/>
              </a:rPr>
              <a:t> </a:t>
            </a:r>
            <a:r>
              <a:rPr lang="en-US" altLang="zh-TW" sz="2000" dirty="0" smtClean="0">
                <a:latin typeface="+mn-ea"/>
                <a:sym typeface="Wingdings" pitchFamily="2" charset="2"/>
              </a:rPr>
              <a:t> </a:t>
            </a:r>
            <a:r>
              <a:rPr lang="en-US" altLang="zh-TW" dirty="0" smtClean="0"/>
              <a:t>Evacuation</a:t>
            </a:r>
          </a:p>
          <a:p>
            <a:pPr>
              <a:spcBef>
                <a:spcPct val="20000"/>
              </a:spcBef>
              <a:defRPr/>
            </a:pPr>
            <a:r>
              <a:rPr lang="en-US" altLang="zh-TW" sz="2000" dirty="0" smtClean="0">
                <a:latin typeface="+mn-ea"/>
              </a:rPr>
              <a:t>2.</a:t>
            </a:r>
            <a:r>
              <a:rPr lang="en-US" altLang="zh-TW" dirty="0"/>
              <a:t> </a:t>
            </a:r>
            <a:r>
              <a:rPr lang="en-US" altLang="zh-TW" dirty="0" smtClean="0">
                <a:solidFill>
                  <a:srgbClr val="FF0000"/>
                </a:solidFill>
              </a:rPr>
              <a:t>Reporting</a:t>
            </a:r>
            <a:r>
              <a:rPr lang="zh-TW" altLang="en-US" sz="2000" dirty="0" smtClean="0">
                <a:latin typeface="+mn-ea"/>
              </a:rPr>
              <a:t>：</a:t>
            </a:r>
            <a:r>
              <a:rPr lang="en-US" altLang="zh-TW" dirty="0"/>
              <a:t>On-Site Supervisor, Security</a:t>
            </a:r>
            <a:r>
              <a:rPr lang="en-US" altLang="zh-TW" dirty="0" smtClean="0"/>
              <a:t> </a:t>
            </a:r>
            <a:r>
              <a:rPr lang="en-US" altLang="zh-TW" dirty="0"/>
              <a:t>Guard, </a:t>
            </a:r>
          </a:p>
          <a:p>
            <a:pPr>
              <a:spcBef>
                <a:spcPct val="20000"/>
              </a:spcBef>
              <a:defRPr/>
            </a:pPr>
            <a:r>
              <a:rPr kumimoji="0" lang="en-US" altLang="zh-TW" sz="2000" dirty="0" smtClean="0">
                <a:latin typeface="+mn-ea"/>
              </a:rPr>
              <a:t>3</a:t>
            </a:r>
            <a:r>
              <a:rPr kumimoji="0" lang="en-US" altLang="zh-TW" sz="2000" dirty="0" smtClean="0">
                <a:solidFill>
                  <a:srgbClr val="FF0000"/>
                </a:solidFill>
                <a:latin typeface="+mn-ea"/>
              </a:rPr>
              <a:t>. </a:t>
            </a:r>
            <a:r>
              <a:rPr lang="en-US" altLang="zh-TW" sz="2000" dirty="0" smtClean="0">
                <a:solidFill>
                  <a:srgbClr val="FF0000"/>
                </a:solidFill>
                <a:latin typeface="+mn-ea"/>
              </a:rPr>
              <a:t>Fire extinguishment</a:t>
            </a:r>
            <a:r>
              <a:rPr kumimoji="0" lang="zh-TW" altLang="en-US" sz="2000" dirty="0" smtClean="0">
                <a:latin typeface="+mn-ea"/>
              </a:rPr>
              <a:t>：</a:t>
            </a:r>
            <a:r>
              <a:rPr lang="en-US" altLang="zh-TW" dirty="0"/>
              <a:t> It is important to be aware of the locations of fire extinguishing equipment, be able to use fire extinguishers, and effectively extinguish fires correctly</a:t>
            </a:r>
            <a:r>
              <a:rPr lang="en-US" altLang="zh-TW" dirty="0" smtClean="0"/>
              <a:t>.</a:t>
            </a:r>
          </a:p>
          <a:p>
            <a:pPr marL="1438275" indent="-1438275">
              <a:spcBef>
                <a:spcPct val="20000"/>
              </a:spcBef>
              <a:defRPr/>
            </a:pPr>
            <a:r>
              <a:rPr kumimoji="0" lang="en-US" altLang="zh-TW" sz="2000" dirty="0" smtClean="0">
                <a:latin typeface="+mn-ea"/>
              </a:rPr>
              <a:t>4.</a:t>
            </a:r>
            <a:r>
              <a:rPr kumimoji="0" lang="en-US" altLang="zh-TW" sz="2000" dirty="0" smtClean="0">
                <a:solidFill>
                  <a:srgbClr val="FF0000"/>
                </a:solidFill>
                <a:latin typeface="+mn-ea"/>
              </a:rPr>
              <a:t>Evacuation</a:t>
            </a:r>
            <a:r>
              <a:rPr kumimoji="0" lang="en-US" altLang="zh-TW" sz="2000" dirty="0" smtClean="0">
                <a:latin typeface="+mn-ea"/>
              </a:rPr>
              <a:t> </a:t>
            </a:r>
            <a:r>
              <a:rPr kumimoji="0" lang="zh-TW" altLang="en-US" sz="2000" dirty="0" smtClean="0">
                <a:latin typeface="+mn-ea"/>
              </a:rPr>
              <a:t>：</a:t>
            </a:r>
            <a:r>
              <a:rPr kumimoji="0" lang="en-US" altLang="zh-TW" sz="2000" dirty="0" smtClean="0">
                <a:latin typeface="+mn-ea"/>
              </a:rPr>
              <a:t/>
            </a:r>
            <a:br>
              <a:rPr kumimoji="0" lang="en-US" altLang="zh-TW" sz="2000" dirty="0" smtClean="0">
                <a:latin typeface="+mn-ea"/>
              </a:rPr>
            </a:br>
            <a:r>
              <a:rPr kumimoji="0" lang="en-US" altLang="zh-TW" sz="2000" dirty="0" smtClean="0">
                <a:latin typeface="+mn-ea"/>
              </a:rPr>
              <a:t>4-1.</a:t>
            </a:r>
            <a:r>
              <a:rPr lang="en-US" altLang="zh-TW" dirty="0"/>
              <a:t> </a:t>
            </a:r>
            <a:r>
              <a:rPr lang="en-US" altLang="zh-TW" sz="1200" dirty="0"/>
              <a:t>Evacuate quickly along the designated escape route to the designated safe assembly point. </a:t>
            </a:r>
            <a:r>
              <a:rPr lang="zh-TW" altLang="en-US" sz="1200" dirty="0" smtClean="0">
                <a:latin typeface="+mn-ea"/>
              </a:rPr>
              <a:t>。</a:t>
            </a:r>
            <a:endParaRPr lang="en-US" altLang="zh-TW" sz="1200" dirty="0" smtClean="0">
              <a:latin typeface="+mn-ea"/>
            </a:endParaRPr>
          </a:p>
          <a:p>
            <a:pPr marL="1438275" indent="-1438275">
              <a:spcBef>
                <a:spcPct val="20000"/>
              </a:spcBef>
              <a:defRPr/>
            </a:pPr>
            <a:r>
              <a:rPr lang="en-US" altLang="zh-TW" dirty="0" smtClean="0">
                <a:latin typeface="+mn-ea"/>
              </a:rPr>
              <a:t>	4-2.</a:t>
            </a:r>
            <a:r>
              <a:rPr lang="en-US" altLang="zh-TW" dirty="0">
                <a:solidFill>
                  <a:srgbClr val="FF0000"/>
                </a:solidFill>
              </a:rPr>
              <a:t> </a:t>
            </a:r>
            <a:r>
              <a:rPr lang="en-US" altLang="zh-TW" dirty="0" smtClean="0">
                <a:solidFill>
                  <a:srgbClr val="FF0000"/>
                </a:solidFill>
              </a:rPr>
              <a:t> Do </a:t>
            </a:r>
            <a:r>
              <a:rPr lang="en-US" altLang="zh-TW" dirty="0">
                <a:solidFill>
                  <a:srgbClr val="FF0000"/>
                </a:solidFill>
              </a:rPr>
              <a:t>not </a:t>
            </a:r>
            <a:r>
              <a:rPr lang="en-US" altLang="zh-TW" dirty="0" smtClean="0">
                <a:solidFill>
                  <a:srgbClr val="FF0000"/>
                </a:solidFill>
              </a:rPr>
              <a:t>Take </a:t>
            </a:r>
            <a:r>
              <a:rPr lang="en-US" altLang="zh-TW" dirty="0">
                <a:solidFill>
                  <a:srgbClr val="FF0000"/>
                </a:solidFill>
              </a:rPr>
              <a:t>elevators or freight elevators</a:t>
            </a:r>
            <a:r>
              <a:rPr lang="en-US" altLang="zh-TW" dirty="0" smtClean="0">
                <a:solidFill>
                  <a:srgbClr val="FF0000"/>
                </a:solidFill>
              </a:rPr>
              <a:t>.</a:t>
            </a:r>
          </a:p>
          <a:p>
            <a:pPr marL="1438275" indent="-1438275">
              <a:spcBef>
                <a:spcPct val="20000"/>
              </a:spcBef>
              <a:defRPr/>
            </a:pPr>
            <a:r>
              <a:rPr lang="en-US" altLang="zh-TW" dirty="0" smtClean="0">
                <a:latin typeface="+mn-ea"/>
              </a:rPr>
              <a:t>	4-3.</a:t>
            </a:r>
            <a:r>
              <a:rPr lang="en-US" altLang="zh-TW" dirty="0"/>
              <a:t> </a:t>
            </a:r>
            <a:r>
              <a:rPr lang="en-US" altLang="zh-TW" dirty="0" smtClean="0"/>
              <a:t> </a:t>
            </a:r>
            <a:r>
              <a:rPr lang="en-US" altLang="zh-TW" sz="1200" dirty="0" smtClean="0"/>
              <a:t>Proceed </a:t>
            </a:r>
            <a:r>
              <a:rPr lang="en-US" altLang="zh-TW" sz="1200" dirty="0"/>
              <a:t>to the designated assembly point and </a:t>
            </a:r>
            <a:r>
              <a:rPr lang="en-US" altLang="zh-TW" sz="1200" dirty="0" smtClean="0"/>
              <a:t>wait for the headcount to be conducted.</a:t>
            </a:r>
            <a:endParaRPr lang="en-US" altLang="zh-TW" sz="1200" dirty="0" smtClean="0">
              <a:latin typeface="+mn-ea"/>
            </a:endParaRPr>
          </a:p>
          <a:p>
            <a:pPr>
              <a:spcBef>
                <a:spcPct val="20000"/>
              </a:spcBef>
              <a:defRPr/>
            </a:pPr>
            <a:r>
              <a:rPr lang="en-US" altLang="zh-TW" sz="1600" b="1" dirty="0" smtClean="0">
                <a:latin typeface="+mn-ea"/>
              </a:rPr>
              <a:t/>
            </a:r>
            <a:br>
              <a:rPr lang="en-US" altLang="zh-TW" sz="1600" b="1" dirty="0" smtClean="0">
                <a:latin typeface="+mn-ea"/>
              </a:rPr>
            </a:br>
            <a:r>
              <a:rPr lang="zh-TW" altLang="en-US" dirty="0" smtClean="0">
                <a:latin typeface="+mn-ea"/>
              </a:rPr>
              <a:t> </a:t>
            </a:r>
            <a:r>
              <a:rPr lang="en-US" altLang="zh-TW" dirty="0"/>
              <a:t>Reporting Situations: Fire incidents, chemical spills, unusual odors, and personnel injuries that occur within the factory</a:t>
            </a:r>
            <a:r>
              <a:rPr lang="en-US" altLang="zh-TW" dirty="0" smtClean="0"/>
              <a:t>.</a:t>
            </a:r>
          </a:p>
          <a:p>
            <a:pPr>
              <a:spcBef>
                <a:spcPct val="20000"/>
              </a:spcBef>
              <a:defRPr/>
            </a:pPr>
            <a:endParaRPr lang="en-US" altLang="zh-TW" sz="1600" dirty="0" smtClean="0">
              <a:latin typeface="+mn-ea"/>
            </a:endParaRPr>
          </a:p>
          <a:p>
            <a:pPr>
              <a:spcBef>
                <a:spcPct val="20000"/>
              </a:spcBef>
              <a:defRPr/>
            </a:pPr>
            <a:r>
              <a:rPr lang="en-US" altLang="zh-TW" dirty="0" smtClean="0"/>
              <a:t>Reporting </a:t>
            </a:r>
            <a:r>
              <a:rPr lang="en-US" altLang="zh-TW" dirty="0"/>
              <a:t>Situations: Injuries to personnel within the factory, commuting accidents.</a:t>
            </a:r>
          </a:p>
          <a:p>
            <a:r>
              <a:rPr lang="en-US" altLang="zh-TW" dirty="0"/>
              <a:t>Each department is equipped with a first aid kit for initial injury treatment.</a:t>
            </a:r>
          </a:p>
          <a:p>
            <a:r>
              <a:rPr lang="en-US" altLang="zh-TW" dirty="0"/>
              <a:t>For matters related to work-related injury assessment, please refer to the Portal.</a:t>
            </a:r>
          </a:p>
        </p:txBody>
      </p:sp>
      <p:grpSp>
        <p:nvGrpSpPr>
          <p:cNvPr id="2" name="群組 11"/>
          <p:cNvGrpSpPr/>
          <p:nvPr/>
        </p:nvGrpSpPr>
        <p:grpSpPr>
          <a:xfrm>
            <a:off x="139148" y="3774953"/>
            <a:ext cx="9100081" cy="584775"/>
            <a:chOff x="-15325" y="3955928"/>
            <a:chExt cx="9100081" cy="584775"/>
          </a:xfrm>
        </p:grpSpPr>
        <p:sp>
          <p:nvSpPr>
            <p:cNvPr id="5" name="矩形 4"/>
            <p:cNvSpPr/>
            <p:nvPr/>
          </p:nvSpPr>
          <p:spPr>
            <a:xfrm>
              <a:off x="-15325" y="3955928"/>
              <a:ext cx="6599884" cy="584775"/>
            </a:xfrm>
            <a:prstGeom prst="rect">
              <a:avLst/>
            </a:prstGeom>
          </p:spPr>
          <p:txBody>
            <a:bodyPr wrap="none">
              <a:spAutoFit/>
            </a:bodyPr>
            <a:lstStyle/>
            <a:p>
              <a:r>
                <a:rPr lang="zh-TW" altLang="en-US" sz="3200" b="1" cap="all" dirty="0" smtClean="0">
                  <a:ln w="9000" cmpd="sng">
                    <a:solidFill>
                      <a:schemeClr val="bg2"/>
                    </a:solidFill>
                    <a:prstDash val="solid"/>
                  </a:ln>
                  <a:solidFill>
                    <a:srgbClr val="0070C0"/>
                  </a:solidFill>
                  <a:effectLst/>
                  <a:latin typeface="+mj-ea"/>
                  <a:ea typeface="+mj-ea"/>
                  <a:sym typeface="Wingdings 2"/>
                </a:rPr>
                <a:t></a:t>
              </a:r>
              <a:r>
                <a:rPr lang="en-US" altLang="zh-TW" sz="3000" b="1" cap="all" dirty="0">
                  <a:ln w="9000" cmpd="sng">
                    <a:noFill/>
                    <a:prstDash val="solid"/>
                  </a:ln>
                  <a:solidFill>
                    <a:srgbClr val="0070C0"/>
                  </a:solidFill>
                  <a:latin typeface="+mj-ea"/>
                  <a:sym typeface="Wingdings 2"/>
                </a:rPr>
                <a:t>EMEGENCY CALL</a:t>
              </a:r>
              <a:r>
                <a:rPr lang="zh-TW" altLang="en-US" sz="3000" b="1" cap="all" dirty="0">
                  <a:ln w="9000" cmpd="sng">
                    <a:noFill/>
                    <a:prstDash val="solid"/>
                  </a:ln>
                  <a:solidFill>
                    <a:srgbClr val="0070C0"/>
                  </a:solidFill>
                  <a:latin typeface="+mj-ea"/>
                </a:rPr>
                <a:t> </a:t>
              </a:r>
              <a:r>
                <a:rPr lang="en-US" altLang="zh-TW" sz="3000" b="1" cap="all" dirty="0" smtClean="0">
                  <a:ln w="9000" cmpd="sng">
                    <a:noFill/>
                    <a:prstDash val="solid"/>
                  </a:ln>
                  <a:solidFill>
                    <a:srgbClr val="0070C0"/>
                  </a:solidFill>
                  <a:effectLst/>
                  <a:latin typeface="+mj-ea"/>
                </a:rPr>
                <a:t>(24hOURS)</a:t>
              </a:r>
              <a:r>
                <a:rPr lang="zh-TW" altLang="en-US" sz="3000" b="1" cap="all" dirty="0" smtClean="0">
                  <a:ln w="9000" cmpd="sng">
                    <a:noFill/>
                    <a:prstDash val="solid"/>
                  </a:ln>
                  <a:solidFill>
                    <a:srgbClr val="0070C0"/>
                  </a:solidFill>
                  <a:effectLst/>
                  <a:latin typeface="+mj-ea"/>
                </a:rPr>
                <a:t>：</a:t>
              </a:r>
              <a:endParaRPr lang="zh-TW" altLang="en-US" sz="3000" dirty="0">
                <a:ln w="9000" cmpd="sng">
                  <a:noFill/>
                  <a:prstDash val="solid"/>
                </a:ln>
                <a:solidFill>
                  <a:srgbClr val="0070C0"/>
                </a:solidFill>
                <a:effectLst/>
              </a:endParaRPr>
            </a:p>
          </p:txBody>
        </p:sp>
        <p:sp>
          <p:nvSpPr>
            <p:cNvPr id="6" name="矩形 5"/>
            <p:cNvSpPr/>
            <p:nvPr/>
          </p:nvSpPr>
          <p:spPr>
            <a:xfrm>
              <a:off x="5466317" y="3955928"/>
              <a:ext cx="3618439" cy="584775"/>
            </a:xfrm>
            <a:prstGeom prst="rect">
              <a:avLst/>
            </a:prstGeom>
            <a:noFill/>
          </p:spPr>
          <p:txBody>
            <a:bodyPr wrap="square" lIns="91440" tIns="45720" rIns="91440" bIns="45720">
              <a:spAutoFit/>
            </a:bodyPr>
            <a:lstStyle/>
            <a:p>
              <a:r>
                <a:rPr lang="en-US" altLang="zh-TW" sz="3200" b="1" dirty="0" smtClean="0">
                  <a:solidFill>
                    <a:srgbClr val="C00000"/>
                  </a:solidFill>
                  <a:latin typeface="+mj-ea"/>
                </a:rPr>
                <a:t>      </a:t>
              </a:r>
              <a:r>
                <a:rPr lang="en-US" altLang="zh-TW" sz="2400" b="1" dirty="0" smtClean="0">
                  <a:solidFill>
                    <a:srgbClr val="C00000"/>
                  </a:solidFill>
                  <a:latin typeface="+mj-ea"/>
                </a:rPr>
                <a:t>HQ&amp;S1&amp;S2-119 </a:t>
              </a:r>
              <a:endParaRPr lang="zh-TW" altLang="en-US" sz="2400" b="1" dirty="0">
                <a:solidFill>
                  <a:srgbClr val="C00000"/>
                </a:solidFill>
              </a:endParaRPr>
            </a:p>
          </p:txBody>
        </p:sp>
      </p:grpSp>
      <p:grpSp>
        <p:nvGrpSpPr>
          <p:cNvPr id="3" name="群組 12"/>
          <p:cNvGrpSpPr/>
          <p:nvPr/>
        </p:nvGrpSpPr>
        <p:grpSpPr>
          <a:xfrm>
            <a:off x="157201" y="4599403"/>
            <a:ext cx="8652759" cy="637487"/>
            <a:chOff x="-17150" y="4835457"/>
            <a:chExt cx="8652759" cy="637487"/>
          </a:xfrm>
        </p:grpSpPr>
        <p:sp>
          <p:nvSpPr>
            <p:cNvPr id="9" name="矩形 8"/>
            <p:cNvSpPr/>
            <p:nvPr/>
          </p:nvSpPr>
          <p:spPr>
            <a:xfrm>
              <a:off x="-17150" y="4888169"/>
              <a:ext cx="4076757" cy="584775"/>
            </a:xfrm>
            <a:prstGeom prst="rect">
              <a:avLst/>
            </a:prstGeom>
          </p:spPr>
          <p:txBody>
            <a:bodyPr wrap="none">
              <a:spAutoFit/>
            </a:bodyPr>
            <a:lstStyle/>
            <a:p>
              <a:r>
                <a:rPr lang="zh-TW" altLang="en-US" sz="3200" b="1" cap="all" dirty="0" smtClean="0">
                  <a:ln w="9000" cmpd="sng">
                    <a:solidFill>
                      <a:schemeClr val="bg2"/>
                    </a:solidFill>
                    <a:prstDash val="solid"/>
                  </a:ln>
                  <a:solidFill>
                    <a:srgbClr val="0070C0"/>
                  </a:solidFill>
                  <a:effectLst/>
                  <a:latin typeface="+mj-ea"/>
                  <a:sym typeface="Wingdings 2"/>
                </a:rPr>
                <a:t></a:t>
              </a:r>
              <a:r>
                <a:rPr lang="en-US" altLang="zh-TW" sz="2800" b="1" cap="all" dirty="0" smtClean="0">
                  <a:ln w="9000" cmpd="sng">
                    <a:noFill/>
                    <a:prstDash val="solid"/>
                  </a:ln>
                  <a:solidFill>
                    <a:srgbClr val="0070C0"/>
                  </a:solidFill>
                  <a:effectLst/>
                  <a:latin typeface="+mj-ea"/>
                  <a:sym typeface="Wingdings 2"/>
                </a:rPr>
                <a:t>IN House nurse</a:t>
              </a:r>
              <a:r>
                <a:rPr lang="zh-TW" altLang="en-US" sz="3000" b="1" cap="all" dirty="0" smtClean="0">
                  <a:ln w="9000" cmpd="sng">
                    <a:noFill/>
                    <a:prstDash val="solid"/>
                  </a:ln>
                  <a:solidFill>
                    <a:srgbClr val="0070C0"/>
                  </a:solidFill>
                  <a:effectLst/>
                  <a:latin typeface="+mj-ea"/>
                </a:rPr>
                <a:t>：</a:t>
              </a:r>
              <a:endParaRPr lang="zh-TW" altLang="en-US" sz="3000" dirty="0">
                <a:ln w="9000" cmpd="sng">
                  <a:noFill/>
                  <a:prstDash val="solid"/>
                </a:ln>
                <a:solidFill>
                  <a:srgbClr val="0070C0"/>
                </a:solidFill>
                <a:effectLst/>
              </a:endParaRPr>
            </a:p>
          </p:txBody>
        </p:sp>
        <p:sp>
          <p:nvSpPr>
            <p:cNvPr id="10" name="矩形 9"/>
            <p:cNvSpPr/>
            <p:nvPr/>
          </p:nvSpPr>
          <p:spPr>
            <a:xfrm>
              <a:off x="2098242" y="4835457"/>
              <a:ext cx="6537367" cy="584775"/>
            </a:xfrm>
            <a:prstGeom prst="rect">
              <a:avLst/>
            </a:prstGeom>
            <a:noFill/>
          </p:spPr>
          <p:txBody>
            <a:bodyPr wrap="none" lIns="91440" tIns="45720" rIns="91440" bIns="45720">
              <a:spAutoFit/>
            </a:bodyPr>
            <a:lstStyle/>
            <a:p>
              <a:pPr algn="ctr"/>
              <a:r>
                <a:rPr lang="en-US" altLang="zh-TW" sz="3200" b="1" dirty="0" smtClean="0">
                  <a:solidFill>
                    <a:srgbClr val="C00000"/>
                  </a:solidFill>
                  <a:latin typeface="+mj-ea"/>
                </a:rPr>
                <a:t>                      </a:t>
              </a:r>
              <a:r>
                <a:rPr lang="en-US" altLang="zh-TW" sz="2800" b="1" dirty="0" smtClean="0">
                  <a:solidFill>
                    <a:srgbClr val="C00000"/>
                  </a:solidFill>
                  <a:latin typeface="+mj-ea"/>
                </a:rPr>
                <a:t>HQ&amp;S1-5119 </a:t>
              </a:r>
              <a:r>
                <a:rPr lang="en-US" altLang="zh-TW" sz="2800" b="1" dirty="0">
                  <a:solidFill>
                    <a:srgbClr val="C00000"/>
                  </a:solidFill>
                  <a:latin typeface="+mj-ea"/>
                </a:rPr>
                <a:t>/ S2-5570</a:t>
              </a:r>
              <a:endParaRPr lang="zh-TW" altLang="en-US" sz="2800" b="1" dirty="0">
                <a:solidFill>
                  <a:srgbClr val="C00000"/>
                </a:solidFill>
              </a:endParaRPr>
            </a:p>
          </p:txBody>
        </p:sp>
      </p:grpSp>
      <p:sp>
        <p:nvSpPr>
          <p:cNvPr id="11" name="標題 10"/>
          <p:cNvSpPr>
            <a:spLocks noGrp="1"/>
          </p:cNvSpPr>
          <p:nvPr>
            <p:ph type="title"/>
          </p:nvPr>
        </p:nvSpPr>
        <p:spPr>
          <a:xfrm>
            <a:off x="397161" y="135918"/>
            <a:ext cx="8208000" cy="433629"/>
          </a:xfrm>
        </p:spPr>
        <p:txBody>
          <a:bodyPr/>
          <a:lstStyle/>
          <a:p>
            <a:r>
              <a:rPr lang="en-US" altLang="zh-TW" b="0" dirty="0"/>
              <a:t>Emergency Response and Reporting Hotline</a:t>
            </a:r>
            <a:r>
              <a:rPr lang="en-US" altLang="zh-TW" dirty="0" smtClean="0">
                <a:latin typeface="微軟正黑體" pitchFamily="34" charset="-120"/>
              </a:rPr>
              <a:t/>
            </a:r>
            <a:br>
              <a:rPr lang="en-US" altLang="zh-TW" dirty="0" smtClean="0">
                <a:latin typeface="微軟正黑體" pitchFamily="34" charset="-120"/>
              </a:rPr>
            </a:br>
            <a:endParaRPr lang="zh-TW" altLang="en-US" dirty="0"/>
          </a:p>
        </p:txBody>
      </p:sp>
    </p:spTree>
    <p:extLst>
      <p:ext uri="{BB962C8B-B14F-4D97-AF65-F5344CB8AC3E}">
        <p14:creationId xmlns:p14="http://schemas.microsoft.com/office/powerpoint/2010/main" val="39356220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群組 99"/>
          <p:cNvGrpSpPr/>
          <p:nvPr/>
        </p:nvGrpSpPr>
        <p:grpSpPr>
          <a:xfrm>
            <a:off x="288432" y="1911556"/>
            <a:ext cx="8399755" cy="4467041"/>
            <a:chOff x="372123" y="1570294"/>
            <a:chExt cx="8399755" cy="4467041"/>
          </a:xfrm>
        </p:grpSpPr>
        <p:pic>
          <p:nvPicPr>
            <p:cNvPr id="2051" name="Picture 3"/>
            <p:cNvPicPr>
              <a:picLocks noChangeAspect="1" noChangeArrowheads="1"/>
            </p:cNvPicPr>
            <p:nvPr/>
          </p:nvPicPr>
          <p:blipFill>
            <a:blip r:embed="rId2" cstate="screen"/>
            <a:srcRect/>
            <a:stretch>
              <a:fillRect/>
            </a:stretch>
          </p:blipFill>
          <p:spPr bwMode="auto">
            <a:xfrm>
              <a:off x="452480" y="2051484"/>
              <a:ext cx="7858125" cy="2552700"/>
            </a:xfrm>
            <a:prstGeom prst="rect">
              <a:avLst/>
            </a:prstGeom>
            <a:noFill/>
            <a:ln w="9525">
              <a:noFill/>
              <a:miter lim="800000"/>
              <a:headEnd/>
              <a:tailEnd/>
            </a:ln>
          </p:spPr>
        </p:pic>
        <p:sp>
          <p:nvSpPr>
            <p:cNvPr id="99" name="手繪多邊形 98"/>
            <p:cNvSpPr/>
            <p:nvPr/>
          </p:nvSpPr>
          <p:spPr bwMode="auto">
            <a:xfrm>
              <a:off x="914400" y="2133600"/>
              <a:ext cx="7334250" cy="2152650"/>
            </a:xfrm>
            <a:custGeom>
              <a:avLst/>
              <a:gdLst>
                <a:gd name="connsiteX0" fmla="*/ 0 w 7334250"/>
                <a:gd name="connsiteY0" fmla="*/ 742950 h 2152650"/>
                <a:gd name="connsiteX1" fmla="*/ 57150 w 7334250"/>
                <a:gd name="connsiteY1" fmla="*/ 523875 h 2152650"/>
                <a:gd name="connsiteX2" fmla="*/ 323850 w 7334250"/>
                <a:gd name="connsiteY2" fmla="*/ 485775 h 2152650"/>
                <a:gd name="connsiteX3" fmla="*/ 2228850 w 7334250"/>
                <a:gd name="connsiteY3" fmla="*/ 447675 h 2152650"/>
                <a:gd name="connsiteX4" fmla="*/ 4210050 w 7334250"/>
                <a:gd name="connsiteY4" fmla="*/ 285750 h 2152650"/>
                <a:gd name="connsiteX5" fmla="*/ 7029450 w 7334250"/>
                <a:gd name="connsiteY5" fmla="*/ 0 h 2152650"/>
                <a:gd name="connsiteX6" fmla="*/ 7096125 w 7334250"/>
                <a:gd name="connsiteY6" fmla="*/ 0 h 2152650"/>
                <a:gd name="connsiteX7" fmla="*/ 7334250 w 7334250"/>
                <a:gd name="connsiteY7" fmla="*/ 2143125 h 2152650"/>
                <a:gd name="connsiteX8" fmla="*/ 85725 w 7334250"/>
                <a:gd name="connsiteY8" fmla="*/ 2152650 h 2152650"/>
                <a:gd name="connsiteX9" fmla="*/ 0 w 7334250"/>
                <a:gd name="connsiteY9" fmla="*/ 1952625 h 2152650"/>
                <a:gd name="connsiteX10" fmla="*/ 0 w 7334250"/>
                <a:gd name="connsiteY10" fmla="*/ 1524000 h 2152650"/>
                <a:gd name="connsiteX11" fmla="*/ 0 w 7334250"/>
                <a:gd name="connsiteY11" fmla="*/ 742950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0" h="2152650">
                  <a:moveTo>
                    <a:pt x="0" y="742950"/>
                  </a:moveTo>
                  <a:lnTo>
                    <a:pt x="57150" y="523875"/>
                  </a:lnTo>
                  <a:cubicBezTo>
                    <a:pt x="205462" y="464550"/>
                    <a:pt x="118204" y="485775"/>
                    <a:pt x="323850" y="485775"/>
                  </a:cubicBezTo>
                  <a:lnTo>
                    <a:pt x="2228850" y="447675"/>
                  </a:lnTo>
                  <a:lnTo>
                    <a:pt x="4210050" y="285750"/>
                  </a:lnTo>
                  <a:lnTo>
                    <a:pt x="7029450" y="0"/>
                  </a:lnTo>
                  <a:lnTo>
                    <a:pt x="7096125" y="0"/>
                  </a:lnTo>
                  <a:lnTo>
                    <a:pt x="7334250" y="2143125"/>
                  </a:lnTo>
                  <a:lnTo>
                    <a:pt x="85725" y="2152650"/>
                  </a:lnTo>
                  <a:lnTo>
                    <a:pt x="0" y="1952625"/>
                  </a:lnTo>
                  <a:lnTo>
                    <a:pt x="0" y="1524000"/>
                  </a:lnTo>
                  <a:lnTo>
                    <a:pt x="0" y="742950"/>
                  </a:lnTo>
                  <a:close/>
                </a:path>
              </a:pathLst>
            </a:custGeom>
            <a:solidFill>
              <a:srgbClr val="FFFFFF">
                <a:alpha val="35000"/>
              </a:srgbClr>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smtClean="0">
                <a:ln>
                  <a:noFill/>
                </a:ln>
                <a:solidFill>
                  <a:schemeClr val="tx1"/>
                </a:solidFill>
                <a:effectLst/>
                <a:latin typeface="Arial" charset="0"/>
              </a:endParaRPr>
            </a:p>
          </p:txBody>
        </p:sp>
        <p:sp>
          <p:nvSpPr>
            <p:cNvPr id="88" name="圓角矩形 87"/>
            <p:cNvSpPr/>
            <p:nvPr/>
          </p:nvSpPr>
          <p:spPr bwMode="auto">
            <a:xfrm flipH="1" flipV="1">
              <a:off x="1363230" y="4409485"/>
              <a:ext cx="4193968" cy="45719"/>
            </a:xfrm>
            <a:prstGeom prst="roundRect">
              <a:avLst/>
            </a:prstGeom>
            <a:noFill/>
            <a:ln w="9525" cap="flat" cmpd="sng" algn="ctr">
              <a:solidFill>
                <a:schemeClr val="bg1">
                  <a:lumMod val="85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smtClean="0">
                <a:ln>
                  <a:noFill/>
                </a:ln>
                <a:solidFill>
                  <a:schemeClr val="tx1"/>
                </a:solidFill>
                <a:effectLst/>
                <a:latin typeface="Arial" charset="0"/>
              </a:endParaRPr>
            </a:p>
          </p:txBody>
        </p:sp>
        <p:sp>
          <p:nvSpPr>
            <p:cNvPr id="47114" name="Rectangle 26"/>
            <p:cNvSpPr>
              <a:spLocks noChangeArrowheads="1"/>
            </p:cNvSpPr>
            <p:nvPr/>
          </p:nvSpPr>
          <p:spPr bwMode="auto">
            <a:xfrm>
              <a:off x="5933355" y="4870109"/>
              <a:ext cx="88900" cy="212725"/>
            </a:xfrm>
            <a:prstGeom prst="rect">
              <a:avLst/>
            </a:prstGeom>
            <a:noFill/>
            <a:ln w="9525">
              <a:noFill/>
              <a:miter lim="800000"/>
              <a:headEnd/>
              <a:tailEnd/>
            </a:ln>
          </p:spPr>
          <p:txBody>
            <a:bodyPr wrap="none" lIns="0" tIns="0" rIns="0" bIns="0">
              <a:spAutoFit/>
            </a:bodyPr>
            <a:lstStyle/>
            <a:p>
              <a:r>
                <a:rPr lang="en-US" altLang="zh-TW" sz="1400">
                  <a:solidFill>
                    <a:srgbClr val="000000"/>
                  </a:solidFill>
                  <a:latin typeface="標楷體" pitchFamily="65" charset="-120"/>
                  <a:ea typeface="標楷體" pitchFamily="65" charset="-120"/>
                </a:rPr>
                <a:t>/</a:t>
              </a:r>
              <a:endParaRPr lang="en-US" altLang="zh-TW">
                <a:ea typeface="標楷體" pitchFamily="65" charset="-120"/>
              </a:endParaRPr>
            </a:p>
          </p:txBody>
        </p:sp>
        <p:sp>
          <p:nvSpPr>
            <p:cNvPr id="47119" name="Rectangle 34"/>
            <p:cNvSpPr>
              <a:spLocks noChangeArrowheads="1"/>
            </p:cNvSpPr>
            <p:nvPr/>
          </p:nvSpPr>
          <p:spPr bwMode="auto">
            <a:xfrm>
              <a:off x="3998192" y="3317534"/>
              <a:ext cx="615950" cy="246063"/>
            </a:xfrm>
            <a:prstGeom prst="rect">
              <a:avLst/>
            </a:prstGeom>
            <a:noFill/>
            <a:ln w="9525">
              <a:noFill/>
              <a:miter lim="800000"/>
              <a:headEnd/>
              <a:tailEnd/>
            </a:ln>
          </p:spPr>
          <p:txBody>
            <a:bodyPr wrap="none" lIns="0" tIns="0" rIns="0" bIns="0">
              <a:spAutoFit/>
            </a:bodyPr>
            <a:lstStyle/>
            <a:p>
              <a:r>
                <a:rPr lang="zh-TW" altLang="en-US" sz="1600" b="1" dirty="0">
                  <a:solidFill>
                    <a:srgbClr val="000000"/>
                  </a:solidFill>
                  <a:latin typeface="微軟正黑體" pitchFamily="34" charset="-120"/>
                  <a:ea typeface="微軟正黑體" pitchFamily="34" charset="-120"/>
                </a:rPr>
                <a:t>廠房棟</a:t>
              </a:r>
              <a:endParaRPr lang="zh-TW" altLang="en-US" sz="1600" b="1" dirty="0">
                <a:latin typeface="微軟正黑體" pitchFamily="34" charset="-120"/>
                <a:ea typeface="微軟正黑體" pitchFamily="34" charset="-120"/>
              </a:endParaRPr>
            </a:p>
          </p:txBody>
        </p:sp>
        <p:sp>
          <p:nvSpPr>
            <p:cNvPr id="47120" name="Rectangle 35"/>
            <p:cNvSpPr>
              <a:spLocks noChangeArrowheads="1"/>
            </p:cNvSpPr>
            <p:nvPr/>
          </p:nvSpPr>
          <p:spPr bwMode="auto">
            <a:xfrm>
              <a:off x="2491655" y="3317534"/>
              <a:ext cx="614362" cy="246062"/>
            </a:xfrm>
            <a:prstGeom prst="rect">
              <a:avLst/>
            </a:prstGeom>
            <a:noFill/>
            <a:ln w="9525">
              <a:noFill/>
              <a:miter lim="800000"/>
              <a:headEnd/>
              <a:tailEnd/>
            </a:ln>
          </p:spPr>
          <p:txBody>
            <a:bodyPr wrap="none" lIns="0" tIns="0" rIns="0" bIns="0">
              <a:spAutoFit/>
            </a:bodyPr>
            <a:lstStyle/>
            <a:p>
              <a:r>
                <a:rPr lang="zh-TW" altLang="en-US" sz="1600" b="1" dirty="0">
                  <a:solidFill>
                    <a:srgbClr val="000000"/>
                  </a:solidFill>
                  <a:latin typeface="微軟正黑體" pitchFamily="34" charset="-120"/>
                  <a:ea typeface="微軟正黑體" pitchFamily="34" charset="-120"/>
                </a:rPr>
                <a:t>辦公棟</a:t>
              </a:r>
              <a:endParaRPr lang="zh-TW" altLang="en-US" sz="1600" b="1" dirty="0">
                <a:latin typeface="微軟正黑體" pitchFamily="34" charset="-120"/>
                <a:ea typeface="微軟正黑體" pitchFamily="34" charset="-120"/>
              </a:endParaRPr>
            </a:p>
          </p:txBody>
        </p:sp>
        <p:sp>
          <p:nvSpPr>
            <p:cNvPr id="47123" name="Line 38"/>
            <p:cNvSpPr>
              <a:spLocks noChangeShapeType="1"/>
            </p:cNvSpPr>
            <p:nvPr/>
          </p:nvSpPr>
          <p:spPr bwMode="auto">
            <a:xfrm flipV="1">
              <a:off x="5922242" y="2138363"/>
              <a:ext cx="2235200" cy="247650"/>
            </a:xfrm>
            <a:prstGeom prst="line">
              <a:avLst/>
            </a:prstGeom>
            <a:noFill/>
            <a:ln w="7938" cap="rnd">
              <a:solidFill>
                <a:srgbClr val="808080"/>
              </a:solidFill>
              <a:round/>
              <a:headEnd/>
              <a:tailEnd/>
            </a:ln>
          </p:spPr>
          <p:txBody>
            <a:bodyPr/>
            <a:lstStyle/>
            <a:p>
              <a:endParaRPr lang="zh-TW" altLang="en-US"/>
            </a:p>
          </p:txBody>
        </p:sp>
        <p:grpSp>
          <p:nvGrpSpPr>
            <p:cNvPr id="2" name="Group 50"/>
            <p:cNvGrpSpPr>
              <a:grpSpLocks/>
            </p:cNvGrpSpPr>
            <p:nvPr/>
          </p:nvGrpSpPr>
          <p:grpSpPr bwMode="auto">
            <a:xfrm>
              <a:off x="1957712" y="2647354"/>
              <a:ext cx="125413" cy="125413"/>
              <a:chOff x="768" y="1660"/>
              <a:chExt cx="79" cy="79"/>
            </a:xfrm>
            <a:solidFill>
              <a:srgbClr val="FFFF00"/>
            </a:solidFill>
          </p:grpSpPr>
          <p:sp>
            <p:nvSpPr>
              <p:cNvPr id="21576" name="Oval 48"/>
              <p:cNvSpPr>
                <a:spLocks noChangeArrowheads="1"/>
              </p:cNvSpPr>
              <p:nvPr/>
            </p:nvSpPr>
            <p:spPr bwMode="auto">
              <a:xfrm>
                <a:off x="768" y="1660"/>
                <a:ext cx="79" cy="79"/>
              </a:xfrm>
              <a:prstGeom prst="ellipse">
                <a:avLst/>
              </a:prstGeom>
              <a:grpFill/>
              <a:ln w="0">
                <a:solidFill>
                  <a:srgbClr val="FFFF00"/>
                </a:solidFill>
                <a:round/>
                <a:headEnd/>
                <a:tailEnd/>
              </a:ln>
            </p:spPr>
            <p:txBody>
              <a:bodyPr/>
              <a:lstStyle/>
              <a:p>
                <a:pPr>
                  <a:defRPr/>
                </a:pPr>
                <a:endParaRPr lang="zh-TW" altLang="en-US">
                  <a:ea typeface="新細明體" pitchFamily="18" charset="-120"/>
                </a:endParaRPr>
              </a:p>
            </p:txBody>
          </p:sp>
          <p:sp>
            <p:nvSpPr>
              <p:cNvPr id="21577" name="Oval 49"/>
              <p:cNvSpPr>
                <a:spLocks noChangeArrowheads="1"/>
              </p:cNvSpPr>
              <p:nvPr/>
            </p:nvSpPr>
            <p:spPr bwMode="auto">
              <a:xfrm>
                <a:off x="768" y="1660"/>
                <a:ext cx="79" cy="79"/>
              </a:xfrm>
              <a:prstGeom prst="ellipse">
                <a:avLst/>
              </a:prstGeom>
              <a:solidFill>
                <a:srgbClr val="00B0F0"/>
              </a:solidFill>
              <a:ln w="7938" cap="rnd">
                <a:solidFill>
                  <a:srgbClr val="00B0F0"/>
                </a:solidFill>
                <a:round/>
                <a:headEnd/>
                <a:tailEnd/>
              </a:ln>
            </p:spPr>
            <p:txBody>
              <a:bodyPr/>
              <a:lstStyle/>
              <a:p>
                <a:pPr>
                  <a:defRPr/>
                </a:pPr>
                <a:endParaRPr lang="zh-TW" altLang="en-US">
                  <a:ea typeface="新細明體" pitchFamily="18" charset="-120"/>
                </a:endParaRPr>
              </a:p>
            </p:txBody>
          </p:sp>
        </p:grpSp>
        <p:sp>
          <p:nvSpPr>
            <p:cNvPr id="47137" name="Rectangle 69"/>
            <p:cNvSpPr>
              <a:spLocks noChangeArrowheads="1"/>
            </p:cNvSpPr>
            <p:nvPr/>
          </p:nvSpPr>
          <p:spPr bwMode="auto">
            <a:xfrm>
              <a:off x="6574705" y="3317534"/>
              <a:ext cx="615950" cy="246063"/>
            </a:xfrm>
            <a:prstGeom prst="rect">
              <a:avLst/>
            </a:prstGeom>
            <a:noFill/>
            <a:ln w="9525">
              <a:noFill/>
              <a:miter lim="800000"/>
              <a:headEnd/>
              <a:tailEnd/>
            </a:ln>
          </p:spPr>
          <p:txBody>
            <a:bodyPr wrap="none" lIns="0" tIns="0" rIns="0" bIns="0">
              <a:spAutoFit/>
            </a:bodyPr>
            <a:lstStyle/>
            <a:p>
              <a:r>
                <a:rPr lang="zh-TW" altLang="en-US" sz="1600" b="1" dirty="0">
                  <a:solidFill>
                    <a:srgbClr val="000000"/>
                  </a:solidFill>
                  <a:latin typeface="微軟正黑體" pitchFamily="34" charset="-120"/>
                  <a:ea typeface="微軟正黑體" pitchFamily="34" charset="-120"/>
                </a:rPr>
                <a:t>停車棟</a:t>
              </a:r>
              <a:endParaRPr lang="zh-TW" altLang="en-US" sz="1600" b="1" dirty="0">
                <a:latin typeface="微軟正黑體" pitchFamily="34" charset="-120"/>
                <a:ea typeface="微軟正黑體" pitchFamily="34" charset="-120"/>
              </a:endParaRPr>
            </a:p>
          </p:txBody>
        </p:sp>
        <p:sp>
          <p:nvSpPr>
            <p:cNvPr id="47138" name="Rectangle 71"/>
            <p:cNvSpPr>
              <a:spLocks noChangeArrowheads="1"/>
            </p:cNvSpPr>
            <p:nvPr/>
          </p:nvSpPr>
          <p:spPr bwMode="auto">
            <a:xfrm>
              <a:off x="7211292" y="2655547"/>
              <a:ext cx="228600" cy="136525"/>
            </a:xfrm>
            <a:prstGeom prst="rect">
              <a:avLst/>
            </a:prstGeom>
            <a:noFill/>
            <a:ln w="9525">
              <a:noFill/>
              <a:miter lim="800000"/>
              <a:headEnd/>
              <a:tailEnd/>
            </a:ln>
          </p:spPr>
          <p:txBody>
            <a:bodyPr wrap="none" lIns="0" tIns="0" rIns="0" bIns="0">
              <a:spAutoFit/>
            </a:bodyPr>
            <a:lstStyle/>
            <a:p>
              <a:r>
                <a:rPr lang="zh-TW" altLang="en-US" sz="900">
                  <a:solidFill>
                    <a:srgbClr val="000000"/>
                  </a:solidFill>
                  <a:latin typeface="細明體" pitchFamily="49" charset="-120"/>
                  <a:ea typeface="細明體" pitchFamily="49" charset="-120"/>
                </a:rPr>
                <a:t>單車</a:t>
              </a:r>
              <a:endParaRPr lang="zh-TW" altLang="en-US">
                <a:ea typeface="細明體" pitchFamily="49" charset="-120"/>
              </a:endParaRPr>
            </a:p>
          </p:txBody>
        </p:sp>
        <p:sp>
          <p:nvSpPr>
            <p:cNvPr id="47139" name="Rectangle 72"/>
            <p:cNvSpPr>
              <a:spLocks noChangeArrowheads="1"/>
            </p:cNvSpPr>
            <p:nvPr/>
          </p:nvSpPr>
          <p:spPr bwMode="auto">
            <a:xfrm>
              <a:off x="7431955" y="2655547"/>
              <a:ext cx="57150" cy="136525"/>
            </a:xfrm>
            <a:prstGeom prst="rect">
              <a:avLst/>
            </a:prstGeom>
            <a:noFill/>
            <a:ln w="9525">
              <a:noFill/>
              <a:miter lim="800000"/>
              <a:headEnd/>
              <a:tailEnd/>
            </a:ln>
          </p:spPr>
          <p:txBody>
            <a:bodyPr wrap="none" lIns="0" tIns="0" rIns="0" bIns="0">
              <a:spAutoFit/>
            </a:bodyPr>
            <a:lstStyle/>
            <a:p>
              <a:r>
                <a:rPr lang="en-US" altLang="zh-TW" sz="900">
                  <a:solidFill>
                    <a:srgbClr val="000000"/>
                  </a:solidFill>
                  <a:latin typeface="細明體" pitchFamily="49" charset="-120"/>
                  <a:ea typeface="細明體" pitchFamily="49" charset="-120"/>
                </a:rPr>
                <a:t>/</a:t>
              </a:r>
              <a:endParaRPr lang="en-US" altLang="zh-TW">
                <a:ea typeface="細明體" pitchFamily="49" charset="-120"/>
              </a:endParaRPr>
            </a:p>
          </p:txBody>
        </p:sp>
        <p:sp>
          <p:nvSpPr>
            <p:cNvPr id="47140" name="Rectangle 73"/>
            <p:cNvSpPr>
              <a:spLocks noChangeArrowheads="1"/>
            </p:cNvSpPr>
            <p:nvPr/>
          </p:nvSpPr>
          <p:spPr bwMode="auto">
            <a:xfrm>
              <a:off x="7487517" y="2655547"/>
              <a:ext cx="228600" cy="136525"/>
            </a:xfrm>
            <a:prstGeom prst="rect">
              <a:avLst/>
            </a:prstGeom>
            <a:noFill/>
            <a:ln w="9525">
              <a:noFill/>
              <a:miter lim="800000"/>
              <a:headEnd/>
              <a:tailEnd/>
            </a:ln>
          </p:spPr>
          <p:txBody>
            <a:bodyPr wrap="none" lIns="0" tIns="0" rIns="0" bIns="0">
              <a:spAutoFit/>
            </a:bodyPr>
            <a:lstStyle/>
            <a:p>
              <a:r>
                <a:rPr lang="zh-TW" altLang="en-US" sz="900" dirty="0">
                  <a:solidFill>
                    <a:srgbClr val="000000"/>
                  </a:solidFill>
                  <a:latin typeface="細明體" pitchFamily="49" charset="-120"/>
                  <a:ea typeface="細明體" pitchFamily="49" charset="-120"/>
                </a:rPr>
                <a:t>機車</a:t>
              </a:r>
              <a:endParaRPr lang="zh-TW" altLang="en-US" dirty="0">
                <a:ea typeface="細明體" pitchFamily="49" charset="-120"/>
              </a:endParaRPr>
            </a:p>
          </p:txBody>
        </p:sp>
        <p:sp>
          <p:nvSpPr>
            <p:cNvPr id="75" name="圓角矩形 74"/>
            <p:cNvSpPr/>
            <p:nvPr/>
          </p:nvSpPr>
          <p:spPr bwMode="auto">
            <a:xfrm>
              <a:off x="902071" y="2630167"/>
              <a:ext cx="45719" cy="1436914"/>
            </a:xfrm>
            <a:prstGeom prst="roundRect">
              <a:avLst/>
            </a:prstGeom>
            <a:noFill/>
            <a:ln w="9525" cap="flat" cmpd="sng" algn="ctr">
              <a:solidFill>
                <a:schemeClr val="bg1">
                  <a:lumMod val="85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smtClean="0">
                <a:ln>
                  <a:noFill/>
                </a:ln>
                <a:solidFill>
                  <a:schemeClr val="tx1"/>
                </a:solidFill>
                <a:effectLst/>
                <a:latin typeface="Arial" charset="0"/>
              </a:endParaRPr>
            </a:p>
          </p:txBody>
        </p:sp>
        <p:grpSp>
          <p:nvGrpSpPr>
            <p:cNvPr id="4" name="Group 85"/>
            <p:cNvGrpSpPr>
              <a:grpSpLocks/>
            </p:cNvGrpSpPr>
            <p:nvPr/>
          </p:nvGrpSpPr>
          <p:grpSpPr bwMode="auto">
            <a:xfrm>
              <a:off x="1617789" y="4311709"/>
              <a:ext cx="125413" cy="123825"/>
              <a:chOff x="3819" y="2951"/>
              <a:chExt cx="79" cy="78"/>
            </a:xfrm>
            <a:solidFill>
              <a:srgbClr val="FFFF00"/>
            </a:solidFill>
          </p:grpSpPr>
          <p:sp>
            <p:nvSpPr>
              <p:cNvPr id="21570" name="Oval 86"/>
              <p:cNvSpPr>
                <a:spLocks noChangeArrowheads="1"/>
              </p:cNvSpPr>
              <p:nvPr/>
            </p:nvSpPr>
            <p:spPr bwMode="auto">
              <a:xfrm>
                <a:off x="3819" y="2951"/>
                <a:ext cx="79" cy="78"/>
              </a:xfrm>
              <a:prstGeom prst="ellipse">
                <a:avLst/>
              </a:prstGeom>
              <a:grpFill/>
              <a:ln w="0">
                <a:solidFill>
                  <a:srgbClr val="FFFF00"/>
                </a:solidFill>
                <a:round/>
                <a:headEnd/>
                <a:tailEnd/>
              </a:ln>
            </p:spPr>
            <p:txBody>
              <a:bodyPr/>
              <a:lstStyle/>
              <a:p>
                <a:pPr>
                  <a:defRPr/>
                </a:pPr>
                <a:endParaRPr lang="zh-TW" altLang="en-US">
                  <a:ea typeface="新細明體" pitchFamily="18" charset="-120"/>
                </a:endParaRPr>
              </a:p>
            </p:txBody>
          </p:sp>
          <p:sp>
            <p:nvSpPr>
              <p:cNvPr id="21571" name="Oval 87"/>
              <p:cNvSpPr>
                <a:spLocks noChangeArrowheads="1"/>
              </p:cNvSpPr>
              <p:nvPr/>
            </p:nvSpPr>
            <p:spPr bwMode="auto">
              <a:xfrm>
                <a:off x="3819" y="2951"/>
                <a:ext cx="79" cy="78"/>
              </a:xfrm>
              <a:prstGeom prst="ellipse">
                <a:avLst/>
              </a:prstGeom>
              <a:solidFill>
                <a:srgbClr val="00B0F0"/>
              </a:solidFill>
              <a:ln w="7938" cap="rnd">
                <a:solidFill>
                  <a:srgbClr val="00B0F0"/>
                </a:solidFill>
                <a:round/>
                <a:headEnd/>
                <a:tailEnd/>
              </a:ln>
            </p:spPr>
            <p:txBody>
              <a:bodyPr/>
              <a:lstStyle/>
              <a:p>
                <a:pPr>
                  <a:defRPr/>
                </a:pPr>
                <a:endParaRPr lang="zh-TW" altLang="en-US">
                  <a:ea typeface="新細明體" pitchFamily="18" charset="-120"/>
                </a:endParaRPr>
              </a:p>
            </p:txBody>
          </p:sp>
        </p:grpSp>
        <p:sp>
          <p:nvSpPr>
            <p:cNvPr id="89" name="圓角矩形 88"/>
            <p:cNvSpPr/>
            <p:nvPr/>
          </p:nvSpPr>
          <p:spPr bwMode="auto">
            <a:xfrm flipV="1">
              <a:off x="1042621" y="4421360"/>
              <a:ext cx="643223" cy="45719"/>
            </a:xfrm>
            <a:prstGeom prst="roundRect">
              <a:avLst/>
            </a:prstGeom>
            <a:noFill/>
            <a:ln w="9525" cap="flat" cmpd="sng" algn="ctr">
              <a:solidFill>
                <a:schemeClr val="bg1">
                  <a:lumMod val="85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smtClean="0">
                <a:ln>
                  <a:noFill/>
                </a:ln>
                <a:solidFill>
                  <a:schemeClr val="tx1"/>
                </a:solidFill>
                <a:effectLst/>
                <a:latin typeface="Arial" charset="0"/>
              </a:endParaRPr>
            </a:p>
          </p:txBody>
        </p:sp>
        <p:sp>
          <p:nvSpPr>
            <p:cNvPr id="97" name="圓角矩形 96"/>
            <p:cNvSpPr/>
            <p:nvPr/>
          </p:nvSpPr>
          <p:spPr bwMode="auto">
            <a:xfrm flipV="1">
              <a:off x="971345" y="4648969"/>
              <a:ext cx="4514603" cy="59379"/>
            </a:xfrm>
            <a:prstGeom prst="roundRect">
              <a:avLst/>
            </a:prstGeom>
            <a:noFill/>
            <a:ln w="9525" cap="flat" cmpd="sng" algn="ctr">
              <a:solidFill>
                <a:schemeClr val="bg1">
                  <a:lumMod val="85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smtClean="0">
                <a:ln>
                  <a:noFill/>
                </a:ln>
                <a:solidFill>
                  <a:schemeClr val="tx1"/>
                </a:solidFill>
                <a:effectLst/>
                <a:latin typeface="Arial" charset="0"/>
              </a:endParaRPr>
            </a:p>
          </p:txBody>
        </p:sp>
        <p:sp>
          <p:nvSpPr>
            <p:cNvPr id="98" name="圓角矩形 97"/>
            <p:cNvSpPr/>
            <p:nvPr/>
          </p:nvSpPr>
          <p:spPr bwMode="auto">
            <a:xfrm flipH="1">
              <a:off x="971148" y="4657082"/>
              <a:ext cx="45719" cy="1238798"/>
            </a:xfrm>
            <a:prstGeom prst="roundRect">
              <a:avLst/>
            </a:prstGeom>
            <a:noFill/>
            <a:ln w="9525" cap="flat" cmpd="sng" algn="ctr">
              <a:solidFill>
                <a:schemeClr val="bg1">
                  <a:lumMod val="85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smtClean="0">
                <a:ln>
                  <a:noFill/>
                </a:ln>
                <a:solidFill>
                  <a:schemeClr val="tx1"/>
                </a:solidFill>
                <a:effectLst/>
                <a:latin typeface="Arial" charset="0"/>
              </a:endParaRPr>
            </a:p>
          </p:txBody>
        </p:sp>
        <p:pic>
          <p:nvPicPr>
            <p:cNvPr id="2053" name="Picture 5"/>
            <p:cNvPicPr>
              <a:picLocks noChangeAspect="1" noChangeArrowheads="1"/>
            </p:cNvPicPr>
            <p:nvPr/>
          </p:nvPicPr>
          <p:blipFill>
            <a:blip r:embed="rId3" cstate="screen"/>
            <a:srcRect/>
            <a:stretch>
              <a:fillRect/>
            </a:stretch>
          </p:blipFill>
          <p:spPr bwMode="auto">
            <a:xfrm>
              <a:off x="436276" y="4577349"/>
              <a:ext cx="191556" cy="1449161"/>
            </a:xfrm>
            <a:prstGeom prst="rect">
              <a:avLst/>
            </a:prstGeom>
            <a:noFill/>
            <a:ln w="9525">
              <a:noFill/>
              <a:miter lim="800000"/>
              <a:headEnd/>
              <a:tailEnd/>
            </a:ln>
          </p:spPr>
        </p:pic>
        <p:sp>
          <p:nvSpPr>
            <p:cNvPr id="101" name="圓角矩形 100"/>
            <p:cNvSpPr/>
            <p:nvPr/>
          </p:nvSpPr>
          <p:spPr bwMode="auto">
            <a:xfrm>
              <a:off x="757590" y="4658868"/>
              <a:ext cx="45719" cy="1201387"/>
            </a:xfrm>
            <a:prstGeom prst="roundRect">
              <a:avLst/>
            </a:prstGeom>
            <a:noFill/>
            <a:ln w="9525" cap="flat" cmpd="sng" algn="ctr">
              <a:solidFill>
                <a:schemeClr val="bg1">
                  <a:lumMod val="85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dirty="0" smtClean="0">
                <a:ln>
                  <a:noFill/>
                </a:ln>
                <a:solidFill>
                  <a:schemeClr val="tx1"/>
                </a:solidFill>
                <a:effectLst/>
                <a:latin typeface="Arial" charset="0"/>
              </a:endParaRPr>
            </a:p>
          </p:txBody>
        </p:sp>
        <p:pic>
          <p:nvPicPr>
            <p:cNvPr id="2057" name="Picture 9"/>
            <p:cNvPicPr>
              <a:picLocks noChangeAspect="1" noChangeArrowheads="1"/>
            </p:cNvPicPr>
            <p:nvPr/>
          </p:nvPicPr>
          <p:blipFill>
            <a:blip r:embed="rId4" cstate="screen"/>
            <a:srcRect/>
            <a:stretch>
              <a:fillRect/>
            </a:stretch>
          </p:blipFill>
          <p:spPr bwMode="auto">
            <a:xfrm>
              <a:off x="5614093" y="4656210"/>
              <a:ext cx="45719" cy="1381125"/>
            </a:xfrm>
            <a:prstGeom prst="rect">
              <a:avLst/>
            </a:prstGeom>
            <a:noFill/>
            <a:ln w="9525">
              <a:solidFill>
                <a:schemeClr val="bg1">
                  <a:lumMod val="65000"/>
                </a:schemeClr>
              </a:solidFill>
              <a:miter lim="800000"/>
              <a:headEnd/>
              <a:tailEnd/>
            </a:ln>
            <a:scene3d>
              <a:camera prst="orthographicFront">
                <a:rot lat="0" lon="0" rev="600000"/>
              </a:camera>
              <a:lightRig rig="threePt" dir="t"/>
            </a:scene3d>
          </p:spPr>
        </p:pic>
        <p:sp>
          <p:nvSpPr>
            <p:cNvPr id="109" name="圓角矩形 108"/>
            <p:cNvSpPr/>
            <p:nvPr/>
          </p:nvSpPr>
          <p:spPr bwMode="auto">
            <a:xfrm>
              <a:off x="6013717" y="4502510"/>
              <a:ext cx="45719" cy="1201387"/>
            </a:xfrm>
            <a:prstGeom prst="roundRect">
              <a:avLst/>
            </a:prstGeom>
            <a:noFill/>
            <a:ln w="9525" cap="flat" cmpd="sng" algn="ctr">
              <a:solidFill>
                <a:schemeClr val="bg1">
                  <a:lumMod val="65000"/>
                </a:schemeClr>
              </a:solidFill>
              <a:prstDash val="solid"/>
              <a:round/>
              <a:headEnd type="none" w="med" len="med"/>
              <a:tailEnd type="none" w="med" len="med"/>
            </a:ln>
            <a:effectLst/>
            <a:scene3d>
              <a:camera prst="orthographicFront">
                <a:rot lat="0" lon="0" rev="600000"/>
              </a:camera>
              <a:lightRig rig="threePt" dir="t"/>
            </a:scene3d>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dirty="0" smtClean="0">
                <a:ln>
                  <a:noFill/>
                </a:ln>
                <a:solidFill>
                  <a:schemeClr val="tx1"/>
                </a:solidFill>
                <a:effectLst/>
                <a:latin typeface="Arial" charset="0"/>
              </a:endParaRPr>
            </a:p>
          </p:txBody>
        </p:sp>
        <p:sp>
          <p:nvSpPr>
            <p:cNvPr id="111" name="圓角矩形 110"/>
            <p:cNvSpPr/>
            <p:nvPr/>
          </p:nvSpPr>
          <p:spPr bwMode="auto">
            <a:xfrm>
              <a:off x="788370" y="3632950"/>
              <a:ext cx="6177353" cy="82457"/>
            </a:xfrm>
            <a:prstGeom prst="roundRect">
              <a:avLst/>
            </a:prstGeom>
            <a:noFill/>
            <a:ln w="9525" cap="flat" cmpd="sng" algn="ctr">
              <a:solidFill>
                <a:schemeClr val="bg1">
                  <a:lumMod val="85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dirty="0" smtClean="0">
                <a:ln>
                  <a:noFill/>
                </a:ln>
                <a:solidFill>
                  <a:schemeClr val="tx1"/>
                </a:solidFill>
                <a:effectLst/>
                <a:latin typeface="Arial" charset="0"/>
              </a:endParaRPr>
            </a:p>
          </p:txBody>
        </p:sp>
        <p:pic>
          <p:nvPicPr>
            <p:cNvPr id="2058" name="Picture 10"/>
            <p:cNvPicPr>
              <a:picLocks noChangeAspect="1" noChangeArrowheads="1"/>
            </p:cNvPicPr>
            <p:nvPr/>
          </p:nvPicPr>
          <p:blipFill>
            <a:blip r:embed="rId5" cstate="screen"/>
            <a:srcRect/>
            <a:stretch>
              <a:fillRect/>
            </a:stretch>
          </p:blipFill>
          <p:spPr bwMode="auto">
            <a:xfrm>
              <a:off x="372123" y="1673280"/>
              <a:ext cx="4400550" cy="295275"/>
            </a:xfrm>
            <a:prstGeom prst="rect">
              <a:avLst/>
            </a:prstGeom>
            <a:noFill/>
            <a:ln w="9525">
              <a:noFill/>
              <a:miter lim="800000"/>
              <a:headEnd/>
              <a:tailEnd/>
            </a:ln>
          </p:spPr>
        </p:pic>
        <p:grpSp>
          <p:nvGrpSpPr>
            <p:cNvPr id="5" name="Group 57"/>
            <p:cNvGrpSpPr>
              <a:grpSpLocks/>
            </p:cNvGrpSpPr>
            <p:nvPr/>
          </p:nvGrpSpPr>
          <p:grpSpPr bwMode="auto">
            <a:xfrm>
              <a:off x="5618982" y="4290754"/>
              <a:ext cx="125412" cy="123825"/>
              <a:chOff x="3819" y="2951"/>
              <a:chExt cx="79" cy="78"/>
            </a:xfrm>
            <a:solidFill>
              <a:srgbClr val="FFFF00"/>
            </a:solidFill>
          </p:grpSpPr>
          <p:sp>
            <p:nvSpPr>
              <p:cNvPr id="21572" name="Oval 55"/>
              <p:cNvSpPr>
                <a:spLocks noChangeArrowheads="1"/>
              </p:cNvSpPr>
              <p:nvPr/>
            </p:nvSpPr>
            <p:spPr bwMode="auto">
              <a:xfrm>
                <a:off x="3819" y="2951"/>
                <a:ext cx="79" cy="78"/>
              </a:xfrm>
              <a:prstGeom prst="ellipse">
                <a:avLst/>
              </a:prstGeom>
              <a:grpFill/>
              <a:ln w="0">
                <a:solidFill>
                  <a:srgbClr val="FFFF00"/>
                </a:solidFill>
                <a:round/>
                <a:headEnd/>
                <a:tailEnd/>
              </a:ln>
            </p:spPr>
            <p:txBody>
              <a:bodyPr/>
              <a:lstStyle/>
              <a:p>
                <a:pPr>
                  <a:defRPr/>
                </a:pPr>
                <a:endParaRPr lang="zh-TW" altLang="en-US">
                  <a:ea typeface="新細明體" pitchFamily="18" charset="-120"/>
                </a:endParaRPr>
              </a:p>
            </p:txBody>
          </p:sp>
          <p:sp>
            <p:nvSpPr>
              <p:cNvPr id="21573" name="Oval 56"/>
              <p:cNvSpPr>
                <a:spLocks noChangeArrowheads="1"/>
              </p:cNvSpPr>
              <p:nvPr/>
            </p:nvSpPr>
            <p:spPr bwMode="auto">
              <a:xfrm>
                <a:off x="3819" y="2951"/>
                <a:ext cx="79" cy="78"/>
              </a:xfrm>
              <a:prstGeom prst="ellipse">
                <a:avLst/>
              </a:prstGeom>
              <a:solidFill>
                <a:srgbClr val="00B0F0"/>
              </a:solidFill>
              <a:ln w="7938" cap="rnd">
                <a:solidFill>
                  <a:srgbClr val="00B0F0"/>
                </a:solidFill>
                <a:round/>
                <a:headEnd/>
                <a:tailEnd/>
              </a:ln>
            </p:spPr>
            <p:txBody>
              <a:bodyPr/>
              <a:lstStyle/>
              <a:p>
                <a:pPr>
                  <a:defRPr/>
                </a:pPr>
                <a:endParaRPr lang="zh-TW" altLang="en-US">
                  <a:ea typeface="新細明體" pitchFamily="18" charset="-120"/>
                </a:endParaRPr>
              </a:p>
            </p:txBody>
          </p:sp>
        </p:grpSp>
        <p:sp>
          <p:nvSpPr>
            <p:cNvPr id="118" name="Rectangle 54"/>
            <p:cNvSpPr>
              <a:spLocks noChangeArrowheads="1"/>
            </p:cNvSpPr>
            <p:nvPr/>
          </p:nvSpPr>
          <p:spPr bwMode="auto">
            <a:xfrm rot="21417961">
              <a:off x="2941984" y="1827919"/>
              <a:ext cx="2782912" cy="307777"/>
            </a:xfrm>
            <a:prstGeom prst="rect">
              <a:avLst/>
            </a:prstGeom>
            <a:noFill/>
            <a:ln w="9525">
              <a:noFill/>
              <a:miter lim="800000"/>
              <a:headEnd/>
              <a:tailEnd/>
            </a:ln>
          </p:spPr>
          <p:txBody>
            <a:bodyPr wrap="square" lIns="0" tIns="0" rIns="0" bIns="0">
              <a:spAutoFit/>
            </a:bodyPr>
            <a:lstStyle/>
            <a:p>
              <a:r>
                <a:rPr lang="zh-TW" altLang="en-US" sz="2000" dirty="0" smtClean="0">
                  <a:latin typeface="微軟正黑體" pitchFamily="34" charset="-120"/>
                  <a:ea typeface="微軟正黑體" pitchFamily="34" charset="-120"/>
                </a:rPr>
                <a:t>園區二路</a:t>
              </a:r>
              <a:r>
                <a:rPr lang="en-US" altLang="zh-TW" dirty="0" err="1"/>
                <a:t>Yuanqu</a:t>
              </a:r>
              <a:r>
                <a:rPr lang="en-US" altLang="zh-TW" dirty="0"/>
                <a:t> 2nd Rd</a:t>
              </a:r>
              <a:endParaRPr lang="zh-TW" altLang="en-US" sz="2000" dirty="0">
                <a:latin typeface="微軟正黑體" pitchFamily="34" charset="-120"/>
                <a:ea typeface="微軟正黑體" pitchFamily="34" charset="-120"/>
              </a:endParaRPr>
            </a:p>
          </p:txBody>
        </p:sp>
        <p:sp>
          <p:nvSpPr>
            <p:cNvPr id="119" name="Rectangle 54"/>
            <p:cNvSpPr>
              <a:spLocks noChangeArrowheads="1"/>
            </p:cNvSpPr>
            <p:nvPr/>
          </p:nvSpPr>
          <p:spPr bwMode="auto">
            <a:xfrm>
              <a:off x="669754" y="4666759"/>
              <a:ext cx="278802" cy="861774"/>
            </a:xfrm>
            <a:prstGeom prst="rect">
              <a:avLst/>
            </a:prstGeom>
            <a:noFill/>
            <a:ln w="9525">
              <a:noFill/>
              <a:miter lim="800000"/>
              <a:headEnd/>
              <a:tailEnd/>
            </a:ln>
          </p:spPr>
          <p:txBody>
            <a:bodyPr wrap="square" lIns="0" tIns="0" rIns="0" bIns="0">
              <a:spAutoFit/>
            </a:bodyPr>
            <a:lstStyle/>
            <a:p>
              <a:r>
                <a:rPr lang="zh-TW" altLang="en-US" sz="1400" dirty="0" smtClean="0">
                  <a:latin typeface="微軟正黑體" pitchFamily="34" charset="-120"/>
                  <a:ea typeface="微軟正黑體" pitchFamily="34" charset="-120"/>
                </a:rPr>
                <a:t>研發四路</a:t>
              </a:r>
              <a:endParaRPr lang="zh-TW" altLang="en-US" sz="1400" dirty="0">
                <a:latin typeface="微軟正黑體" pitchFamily="34" charset="-120"/>
                <a:ea typeface="微軟正黑體" pitchFamily="34" charset="-120"/>
              </a:endParaRPr>
            </a:p>
          </p:txBody>
        </p:sp>
        <p:sp>
          <p:nvSpPr>
            <p:cNvPr id="121" name="矩形 120"/>
            <p:cNvSpPr/>
            <p:nvPr/>
          </p:nvSpPr>
          <p:spPr bwMode="auto">
            <a:xfrm>
              <a:off x="712067" y="3162300"/>
              <a:ext cx="171450" cy="581025"/>
            </a:xfrm>
            <a:prstGeom prst="rect">
              <a:avLst/>
            </a:prstGeom>
            <a:solidFill>
              <a:schemeClr val="bg1"/>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smtClean="0">
                <a:ln>
                  <a:noFill/>
                </a:ln>
                <a:solidFill>
                  <a:schemeClr val="tx1"/>
                </a:solidFill>
                <a:effectLst/>
                <a:latin typeface="Arial" charset="0"/>
              </a:endParaRPr>
            </a:p>
          </p:txBody>
        </p:sp>
        <p:sp>
          <p:nvSpPr>
            <p:cNvPr id="87" name="圓角矩形 86"/>
            <p:cNvSpPr/>
            <p:nvPr/>
          </p:nvSpPr>
          <p:spPr bwMode="auto">
            <a:xfrm>
              <a:off x="745343" y="2684719"/>
              <a:ext cx="47501" cy="1425039"/>
            </a:xfrm>
            <a:prstGeom prst="roundRect">
              <a:avLst/>
            </a:prstGeom>
            <a:noFill/>
            <a:ln w="9525" cap="flat" cmpd="sng" algn="ctr">
              <a:solidFill>
                <a:schemeClr val="bg1">
                  <a:lumMod val="85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dirty="0" smtClean="0">
                <a:ln>
                  <a:noFill/>
                </a:ln>
                <a:solidFill>
                  <a:schemeClr val="tx1"/>
                </a:solidFill>
                <a:effectLst/>
                <a:latin typeface="Arial" charset="0"/>
              </a:endParaRPr>
            </a:p>
          </p:txBody>
        </p:sp>
        <p:sp>
          <p:nvSpPr>
            <p:cNvPr id="122" name="矩形 121"/>
            <p:cNvSpPr/>
            <p:nvPr/>
          </p:nvSpPr>
          <p:spPr bwMode="auto">
            <a:xfrm>
              <a:off x="2845667" y="4343400"/>
              <a:ext cx="438150" cy="180975"/>
            </a:xfrm>
            <a:prstGeom prst="rect">
              <a:avLst/>
            </a:prstGeom>
            <a:solidFill>
              <a:schemeClr val="bg1"/>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smtClean="0">
                <a:ln>
                  <a:noFill/>
                </a:ln>
                <a:solidFill>
                  <a:schemeClr val="tx1"/>
                </a:solidFill>
                <a:effectLst/>
                <a:latin typeface="Arial" charset="0"/>
              </a:endParaRPr>
            </a:p>
          </p:txBody>
        </p:sp>
        <p:sp>
          <p:nvSpPr>
            <p:cNvPr id="90" name="圓角矩形 89"/>
            <p:cNvSpPr/>
            <p:nvPr/>
          </p:nvSpPr>
          <p:spPr bwMode="auto">
            <a:xfrm flipV="1">
              <a:off x="1835398" y="4442192"/>
              <a:ext cx="3610594" cy="45719"/>
            </a:xfrm>
            <a:prstGeom prst="roundRect">
              <a:avLst/>
            </a:prstGeom>
            <a:noFill/>
            <a:ln w="9525" cap="flat" cmpd="sng" algn="ctr">
              <a:solidFill>
                <a:schemeClr val="bg1">
                  <a:lumMod val="85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smtClean="0">
                <a:ln>
                  <a:noFill/>
                </a:ln>
                <a:solidFill>
                  <a:schemeClr val="tx1"/>
                </a:solidFill>
                <a:effectLst/>
                <a:latin typeface="Arial" charset="0"/>
              </a:endParaRPr>
            </a:p>
          </p:txBody>
        </p:sp>
        <p:sp>
          <p:nvSpPr>
            <p:cNvPr id="120" name="Rectangle 54"/>
            <p:cNvSpPr>
              <a:spLocks noChangeArrowheads="1"/>
            </p:cNvSpPr>
            <p:nvPr/>
          </p:nvSpPr>
          <p:spPr bwMode="auto">
            <a:xfrm>
              <a:off x="3439230" y="4361960"/>
              <a:ext cx="725485" cy="215444"/>
            </a:xfrm>
            <a:prstGeom prst="rect">
              <a:avLst/>
            </a:prstGeom>
            <a:noFill/>
            <a:ln w="9525">
              <a:noFill/>
              <a:miter lim="800000"/>
              <a:headEnd/>
              <a:tailEnd/>
            </a:ln>
          </p:spPr>
          <p:txBody>
            <a:bodyPr wrap="square" lIns="0" tIns="0" rIns="0" bIns="0">
              <a:spAutoFit/>
            </a:bodyPr>
            <a:lstStyle/>
            <a:p>
              <a:r>
                <a:rPr lang="zh-TW" altLang="en-US" sz="1400" dirty="0" smtClean="0">
                  <a:latin typeface="微軟正黑體" pitchFamily="34" charset="-120"/>
                  <a:ea typeface="微軟正黑體" pitchFamily="34" charset="-120"/>
                </a:rPr>
                <a:t>研發三路</a:t>
              </a:r>
              <a:endParaRPr lang="zh-TW" altLang="en-US" sz="1400" dirty="0">
                <a:latin typeface="微軟正黑體" pitchFamily="34" charset="-120"/>
                <a:ea typeface="微軟正黑體" pitchFamily="34" charset="-120"/>
              </a:endParaRPr>
            </a:p>
          </p:txBody>
        </p:sp>
        <p:sp>
          <p:nvSpPr>
            <p:cNvPr id="124" name="圓角矩形 123"/>
            <p:cNvSpPr/>
            <p:nvPr/>
          </p:nvSpPr>
          <p:spPr bwMode="auto">
            <a:xfrm rot="21254053">
              <a:off x="4755368" y="1570294"/>
              <a:ext cx="2166999" cy="45719"/>
            </a:xfrm>
            <a:prstGeom prst="roundRect">
              <a:avLst/>
            </a:prstGeom>
            <a:noFill/>
            <a:ln w="9525" cap="flat" cmpd="sng" algn="ctr">
              <a:solidFill>
                <a:schemeClr val="bg1">
                  <a:lumMod val="65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dirty="0" smtClean="0">
                <a:ln>
                  <a:noFill/>
                </a:ln>
                <a:solidFill>
                  <a:schemeClr val="tx1"/>
                </a:solidFill>
                <a:effectLst/>
                <a:latin typeface="Arial" charset="0"/>
              </a:endParaRPr>
            </a:p>
          </p:txBody>
        </p:sp>
        <p:sp>
          <p:nvSpPr>
            <p:cNvPr id="125" name="圓角矩形 124"/>
            <p:cNvSpPr/>
            <p:nvPr/>
          </p:nvSpPr>
          <p:spPr bwMode="auto">
            <a:xfrm rot="21254053">
              <a:off x="5422118" y="1951294"/>
              <a:ext cx="2166999" cy="45719"/>
            </a:xfrm>
            <a:prstGeom prst="roundRect">
              <a:avLst/>
            </a:prstGeom>
            <a:noFill/>
            <a:ln w="9525" cap="flat" cmpd="sng" algn="ctr">
              <a:solidFill>
                <a:schemeClr val="bg1">
                  <a:lumMod val="65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dirty="0" smtClean="0">
                <a:ln>
                  <a:noFill/>
                </a:ln>
                <a:solidFill>
                  <a:schemeClr val="tx1"/>
                </a:solidFill>
                <a:effectLst/>
                <a:latin typeface="Arial" charset="0"/>
              </a:endParaRPr>
            </a:p>
          </p:txBody>
        </p:sp>
        <p:grpSp>
          <p:nvGrpSpPr>
            <p:cNvPr id="6" name="Group 11"/>
            <p:cNvGrpSpPr>
              <a:grpSpLocks/>
            </p:cNvGrpSpPr>
            <p:nvPr/>
          </p:nvGrpSpPr>
          <p:grpSpPr bwMode="auto">
            <a:xfrm>
              <a:off x="583480" y="1947862"/>
              <a:ext cx="257176" cy="95251"/>
              <a:chOff x="3081" y="3114"/>
              <a:chExt cx="2411" cy="787"/>
            </a:xfrm>
          </p:grpSpPr>
          <p:sp>
            <p:nvSpPr>
              <p:cNvPr id="143" name="Rectangle 12"/>
              <p:cNvSpPr>
                <a:spLocks noChangeArrowheads="1"/>
              </p:cNvSpPr>
              <p:nvPr/>
            </p:nvSpPr>
            <p:spPr bwMode="auto">
              <a:xfrm>
                <a:off x="3081" y="3114"/>
                <a:ext cx="2411" cy="787"/>
              </a:xfrm>
              <a:prstGeom prst="rect">
                <a:avLst/>
              </a:prstGeom>
              <a:solidFill>
                <a:srgbClr val="0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144" name="Oval 13"/>
              <p:cNvSpPr>
                <a:spLocks noChangeArrowheads="1"/>
              </p:cNvSpPr>
              <p:nvPr/>
            </p:nvSpPr>
            <p:spPr bwMode="auto">
              <a:xfrm>
                <a:off x="3166" y="3164"/>
                <a:ext cx="703" cy="686"/>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145" name="Oval 14"/>
              <p:cNvSpPr>
                <a:spLocks noChangeArrowheads="1"/>
              </p:cNvSpPr>
              <p:nvPr/>
            </p:nvSpPr>
            <p:spPr bwMode="auto">
              <a:xfrm>
                <a:off x="3937" y="3164"/>
                <a:ext cx="703" cy="686"/>
              </a:xfrm>
              <a:prstGeom prst="ellipse">
                <a:avLst/>
              </a:prstGeom>
              <a:solidFill>
                <a:srgbClr val="FFFF00"/>
              </a:solidFill>
              <a:ln w="9525">
                <a:noFill/>
                <a:round/>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146" name="Oval 15"/>
              <p:cNvSpPr>
                <a:spLocks noChangeArrowheads="1"/>
              </p:cNvSpPr>
              <p:nvPr/>
            </p:nvSpPr>
            <p:spPr bwMode="auto">
              <a:xfrm>
                <a:off x="4712" y="3164"/>
                <a:ext cx="703" cy="686"/>
              </a:xfrm>
              <a:prstGeom prst="ellipse">
                <a:avLst/>
              </a:pr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endParaRPr lang="zh-TW" altLang="en-US"/>
              </a:p>
            </p:txBody>
          </p:sp>
        </p:grpSp>
        <p:sp>
          <p:nvSpPr>
            <p:cNvPr id="147" name="矩形 146"/>
            <p:cNvSpPr/>
            <p:nvPr/>
          </p:nvSpPr>
          <p:spPr bwMode="auto">
            <a:xfrm rot="21272387">
              <a:off x="8170981" y="2193883"/>
              <a:ext cx="600897" cy="2019300"/>
            </a:xfrm>
            <a:prstGeom prst="rect">
              <a:avLst/>
            </a:prstGeom>
            <a:noFill/>
            <a:ln w="9525" cap="flat" cmpd="sng" algn="ctr">
              <a:solidFill>
                <a:schemeClr val="bg1">
                  <a:lumMod val="65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lumMod val="65000"/>
                      <a:lumOff val="35000"/>
                    </a:schemeClr>
                  </a:solidFill>
                  <a:effectLst/>
                  <a:latin typeface="微軟正黑體" pitchFamily="34" charset="-120"/>
                  <a:ea typeface="微軟正黑體" pitchFamily="34" charset="-120"/>
                </a:rPr>
                <a:t>矽</a:t>
              </a:r>
              <a:endParaRPr kumimoji="0" lang="en-US" altLang="zh-TW" sz="2000" b="0" i="0" u="none" strike="noStrike" cap="none" normalizeH="0" baseline="0" dirty="0" smtClean="0">
                <a:ln>
                  <a:noFill/>
                </a:ln>
                <a:solidFill>
                  <a:schemeClr val="tx1">
                    <a:lumMod val="65000"/>
                    <a:lumOff val="35000"/>
                  </a:schemeClr>
                </a:solidFill>
                <a:effectLst/>
                <a:latin typeface="微軟正黑體" pitchFamily="34" charset="-120"/>
                <a:ea typeface="微軟正黑體" pitchFamily="34" charset="-12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TW" altLang="en-US" sz="2000" b="0" i="0" u="none" strike="noStrike" cap="none" normalizeH="0" baseline="0" dirty="0" smtClean="0">
                  <a:ln>
                    <a:noFill/>
                  </a:ln>
                  <a:solidFill>
                    <a:schemeClr val="tx1">
                      <a:lumMod val="65000"/>
                      <a:lumOff val="35000"/>
                    </a:schemeClr>
                  </a:solidFill>
                  <a:effectLst/>
                  <a:latin typeface="微軟正黑體" pitchFamily="34" charset="-120"/>
                  <a:ea typeface="微軟正黑體" pitchFamily="34" charset="-120"/>
                </a:rPr>
                <a:t>品</a:t>
              </a:r>
            </a:p>
          </p:txBody>
        </p:sp>
        <p:sp>
          <p:nvSpPr>
            <p:cNvPr id="148" name="矩形 147"/>
            <p:cNvSpPr/>
            <p:nvPr/>
          </p:nvSpPr>
          <p:spPr bwMode="auto">
            <a:xfrm>
              <a:off x="4045817" y="4792465"/>
              <a:ext cx="1371535" cy="1084460"/>
            </a:xfrm>
            <a:prstGeom prst="rect">
              <a:avLst/>
            </a:prstGeom>
            <a:noFill/>
            <a:ln w="9525" cap="flat" cmpd="sng" algn="ctr">
              <a:solidFill>
                <a:schemeClr val="bg1">
                  <a:lumMod val="65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TW" sz="2000" b="0" i="0" u="none" strike="noStrike" cap="none" normalizeH="0" baseline="0" dirty="0" smtClean="0">
                  <a:ln>
                    <a:noFill/>
                  </a:ln>
                  <a:solidFill>
                    <a:schemeClr val="tx1">
                      <a:lumMod val="65000"/>
                      <a:lumOff val="35000"/>
                    </a:schemeClr>
                  </a:solidFill>
                  <a:effectLst/>
                  <a:latin typeface="微軟正黑體" pitchFamily="34" charset="-120"/>
                  <a:ea typeface="微軟正黑體" pitchFamily="34" charset="-120"/>
                </a:rPr>
                <a:t>UMC</a:t>
              </a:r>
              <a:endParaRPr kumimoji="0" lang="zh-TW" altLang="en-US" sz="2000" b="0" i="0" u="none" strike="noStrike" cap="none" normalizeH="0" baseline="0" dirty="0" smtClean="0">
                <a:ln>
                  <a:noFill/>
                </a:ln>
                <a:solidFill>
                  <a:schemeClr val="tx1">
                    <a:lumMod val="65000"/>
                    <a:lumOff val="35000"/>
                  </a:schemeClr>
                </a:solidFill>
                <a:effectLst/>
                <a:latin typeface="微軟正黑體" pitchFamily="34" charset="-120"/>
                <a:ea typeface="微軟正黑體" pitchFamily="34" charset="-120"/>
              </a:endParaRPr>
            </a:p>
          </p:txBody>
        </p:sp>
        <p:grpSp>
          <p:nvGrpSpPr>
            <p:cNvPr id="7" name="Group 22"/>
            <p:cNvGrpSpPr>
              <a:grpSpLocks/>
            </p:cNvGrpSpPr>
            <p:nvPr/>
          </p:nvGrpSpPr>
          <p:grpSpPr bwMode="auto">
            <a:xfrm rot="16200000">
              <a:off x="918112" y="2182314"/>
              <a:ext cx="488667" cy="136478"/>
              <a:chOff x="3132" y="3098"/>
              <a:chExt cx="3448" cy="803"/>
            </a:xfrm>
          </p:grpSpPr>
          <p:sp>
            <p:nvSpPr>
              <p:cNvPr id="2071" name="Rectangle 23"/>
              <p:cNvSpPr>
                <a:spLocks noChangeArrowheads="1"/>
              </p:cNvSpPr>
              <p:nvPr/>
            </p:nvSpPr>
            <p:spPr bwMode="auto">
              <a:xfrm>
                <a:off x="3132" y="3114"/>
                <a:ext cx="3448" cy="787"/>
              </a:xfrm>
              <a:prstGeom prst="rect">
                <a:avLst/>
              </a:prstGeom>
              <a:solidFill>
                <a:srgbClr val="0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2072" name="Oval 24"/>
              <p:cNvSpPr>
                <a:spLocks noChangeArrowheads="1"/>
              </p:cNvSpPr>
              <p:nvPr/>
            </p:nvSpPr>
            <p:spPr bwMode="auto">
              <a:xfrm>
                <a:off x="3217" y="3164"/>
                <a:ext cx="703" cy="686"/>
              </a:xfrm>
              <a:prstGeom prst="ellipse">
                <a:avLst/>
              </a:pr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2073" name="Oval 25"/>
              <p:cNvSpPr>
                <a:spLocks noChangeArrowheads="1"/>
              </p:cNvSpPr>
              <p:nvPr/>
            </p:nvSpPr>
            <p:spPr bwMode="auto">
              <a:xfrm>
                <a:off x="3988" y="3164"/>
                <a:ext cx="703" cy="686"/>
              </a:xfrm>
              <a:prstGeom prst="ellipse">
                <a:avLst/>
              </a:prstGeom>
              <a:solidFill>
                <a:srgbClr val="FFFF00"/>
              </a:solidFill>
              <a:ln w="9525">
                <a:noFill/>
                <a:round/>
                <a:headEnd/>
                <a:tailEnd/>
              </a:ln>
            </p:spPr>
            <p:txBody>
              <a:bodyPr vert="horz" wrap="square" lIns="91440" tIns="45720" rIns="91440" bIns="45720" numCol="1" anchor="t" anchorCtr="0" compatLnSpc="1">
                <a:prstTxWarp prst="textNoShape">
                  <a:avLst/>
                </a:prstTxWarp>
              </a:bodyPr>
              <a:lstStyle/>
              <a:p>
                <a:endParaRPr lang="zh-TW" altLang="en-US"/>
              </a:p>
            </p:txBody>
          </p:sp>
          <p:grpSp>
            <p:nvGrpSpPr>
              <p:cNvPr id="8" name="Group 26"/>
              <p:cNvGrpSpPr>
                <a:grpSpLocks/>
              </p:cNvGrpSpPr>
              <p:nvPr/>
            </p:nvGrpSpPr>
            <p:grpSpPr bwMode="auto">
              <a:xfrm>
                <a:off x="5060" y="3098"/>
                <a:ext cx="367" cy="752"/>
                <a:chOff x="5992" y="1542"/>
                <a:chExt cx="367" cy="752"/>
              </a:xfrm>
            </p:grpSpPr>
            <p:sp>
              <p:nvSpPr>
                <p:cNvPr id="2075" name="AutoShape 27"/>
                <p:cNvSpPr>
                  <a:spLocks noChangeArrowheads="1"/>
                </p:cNvSpPr>
                <p:nvPr/>
              </p:nvSpPr>
              <p:spPr bwMode="auto">
                <a:xfrm>
                  <a:off x="6123" y="1900"/>
                  <a:ext cx="133" cy="394"/>
                </a:xfrm>
                <a:prstGeom prst="flowChartProcess">
                  <a:avLst/>
                </a:prstGeom>
                <a:solidFill>
                  <a:srgbClr val="00B050"/>
                </a:solidFill>
                <a:ln w="9525">
                  <a:solidFill>
                    <a:srgbClr val="00B050"/>
                  </a:solidFill>
                  <a:miter lim="800000"/>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2076" name="AutoShape 28"/>
                <p:cNvSpPr>
                  <a:spLocks noChangeArrowheads="1"/>
                </p:cNvSpPr>
                <p:nvPr/>
              </p:nvSpPr>
              <p:spPr bwMode="auto">
                <a:xfrm rot="18838246" flipH="1">
                  <a:off x="5799" y="1735"/>
                  <a:ext cx="490" cy="103"/>
                </a:xfrm>
                <a:prstGeom prst="flowChartProcess">
                  <a:avLst/>
                </a:prstGeom>
                <a:solidFill>
                  <a:srgbClr val="00B050"/>
                </a:solidFill>
                <a:ln w="9525">
                  <a:solidFill>
                    <a:srgbClr val="00B050"/>
                  </a:solidFill>
                  <a:miter lim="800000"/>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2077" name="AutoShape 29"/>
                <p:cNvSpPr>
                  <a:spLocks noChangeArrowheads="1"/>
                </p:cNvSpPr>
                <p:nvPr/>
              </p:nvSpPr>
              <p:spPr bwMode="auto">
                <a:xfrm rot="2884227" flipH="1">
                  <a:off x="6059" y="1745"/>
                  <a:ext cx="498" cy="103"/>
                </a:xfrm>
                <a:prstGeom prst="flowChartProcess">
                  <a:avLst/>
                </a:prstGeom>
                <a:solidFill>
                  <a:srgbClr val="00B050"/>
                </a:solidFill>
                <a:ln w="9525">
                  <a:solidFill>
                    <a:srgbClr val="00B050"/>
                  </a:solidFill>
                  <a:miter lim="800000"/>
                  <a:headEnd/>
                  <a:tailEnd/>
                </a:ln>
              </p:spPr>
              <p:txBody>
                <a:bodyPr vert="horz" wrap="square" lIns="91440" tIns="45720" rIns="91440" bIns="45720" numCol="1" anchor="t" anchorCtr="0" compatLnSpc="1">
                  <a:prstTxWarp prst="textNoShape">
                    <a:avLst/>
                  </a:prstTxWarp>
                </a:bodyPr>
                <a:lstStyle/>
                <a:p>
                  <a:endParaRPr lang="zh-TW" altLang="en-US"/>
                </a:p>
              </p:txBody>
            </p:sp>
          </p:grpSp>
          <p:grpSp>
            <p:nvGrpSpPr>
              <p:cNvPr id="9" name="Group 30"/>
              <p:cNvGrpSpPr>
                <a:grpSpLocks/>
              </p:cNvGrpSpPr>
              <p:nvPr/>
            </p:nvGrpSpPr>
            <p:grpSpPr bwMode="auto">
              <a:xfrm>
                <a:off x="5888" y="3122"/>
                <a:ext cx="571" cy="749"/>
                <a:chOff x="7469" y="3105"/>
                <a:chExt cx="571" cy="749"/>
              </a:xfrm>
            </p:grpSpPr>
            <p:sp>
              <p:nvSpPr>
                <p:cNvPr id="2079" name="AutoShape 31"/>
                <p:cNvSpPr>
                  <a:spLocks noChangeArrowheads="1"/>
                </p:cNvSpPr>
                <p:nvPr/>
              </p:nvSpPr>
              <p:spPr bwMode="auto">
                <a:xfrm>
                  <a:off x="7589" y="3424"/>
                  <a:ext cx="451" cy="132"/>
                </a:xfrm>
                <a:prstGeom prst="flowChartProcess">
                  <a:avLst/>
                </a:prstGeom>
                <a:solidFill>
                  <a:srgbClr val="00B050"/>
                </a:solidFill>
                <a:ln w="9525">
                  <a:solidFill>
                    <a:srgbClr val="00B050"/>
                  </a:solidFill>
                  <a:miter lim="800000"/>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2080" name="AutoShape 32"/>
                <p:cNvSpPr>
                  <a:spLocks noChangeArrowheads="1"/>
                </p:cNvSpPr>
                <p:nvPr/>
              </p:nvSpPr>
              <p:spPr bwMode="auto">
                <a:xfrm rot="2704347" flipH="1">
                  <a:off x="7321" y="3569"/>
                  <a:ext cx="447" cy="123"/>
                </a:xfrm>
                <a:prstGeom prst="flowChartProcess">
                  <a:avLst/>
                </a:prstGeom>
                <a:solidFill>
                  <a:srgbClr val="00B050"/>
                </a:solidFill>
                <a:ln w="9525">
                  <a:solidFill>
                    <a:srgbClr val="00B050"/>
                  </a:solidFill>
                  <a:miter lim="800000"/>
                  <a:headEnd/>
                  <a:tailEnd/>
                </a:ln>
              </p:spPr>
              <p:txBody>
                <a:bodyPr vert="horz" wrap="square" lIns="91440" tIns="45720" rIns="91440" bIns="45720" numCol="1" anchor="t" anchorCtr="0" compatLnSpc="1">
                  <a:prstTxWarp prst="textNoShape">
                    <a:avLst/>
                  </a:prstTxWarp>
                </a:bodyPr>
                <a:lstStyle/>
                <a:p>
                  <a:endParaRPr lang="zh-TW" altLang="en-US"/>
                </a:p>
              </p:txBody>
            </p:sp>
            <p:sp>
              <p:nvSpPr>
                <p:cNvPr id="2081" name="AutoShape 33"/>
                <p:cNvSpPr>
                  <a:spLocks noChangeArrowheads="1"/>
                </p:cNvSpPr>
                <p:nvPr/>
              </p:nvSpPr>
              <p:spPr bwMode="auto">
                <a:xfrm rot="18894317" flipH="1">
                  <a:off x="7289" y="3285"/>
                  <a:ext cx="486" cy="126"/>
                </a:xfrm>
                <a:prstGeom prst="flowChartProcess">
                  <a:avLst/>
                </a:prstGeom>
                <a:solidFill>
                  <a:srgbClr val="00B050"/>
                </a:solidFill>
                <a:ln w="9525">
                  <a:solidFill>
                    <a:srgbClr val="00B050"/>
                  </a:solidFill>
                  <a:miter lim="800000"/>
                  <a:headEnd/>
                  <a:tailEnd/>
                </a:ln>
              </p:spPr>
              <p:txBody>
                <a:bodyPr vert="horz" wrap="square" lIns="91440" tIns="45720" rIns="91440" bIns="45720" numCol="1" anchor="t" anchorCtr="0" compatLnSpc="1">
                  <a:prstTxWarp prst="textNoShape">
                    <a:avLst/>
                  </a:prstTxWarp>
                </a:bodyPr>
                <a:lstStyle/>
                <a:p>
                  <a:endParaRPr lang="zh-TW" altLang="en-US"/>
                </a:p>
              </p:txBody>
            </p:sp>
          </p:grpSp>
        </p:grpSp>
      </p:grpSp>
      <p:sp>
        <p:nvSpPr>
          <p:cNvPr id="73" name="標題 72"/>
          <p:cNvSpPr>
            <a:spLocks noGrp="1"/>
          </p:cNvSpPr>
          <p:nvPr>
            <p:ph type="title"/>
          </p:nvPr>
        </p:nvSpPr>
        <p:spPr>
          <a:xfrm>
            <a:off x="477525" y="309086"/>
            <a:ext cx="8208000" cy="433629"/>
          </a:xfrm>
        </p:spPr>
        <p:txBody>
          <a:bodyPr/>
          <a:lstStyle/>
          <a:p>
            <a:r>
              <a:rPr lang="en-US" altLang="zh-TW" sz="2400" dirty="0"/>
              <a:t>Commute route </a:t>
            </a:r>
            <a:r>
              <a:rPr lang="en-US" altLang="zh-TW" sz="2400" dirty="0" smtClean="0"/>
              <a:t>map</a:t>
            </a:r>
            <a:endParaRPr lang="zh-TW" altLang="en-US" sz="2400" dirty="0" smtClean="0">
              <a:latin typeface="微軟正黑體" pitchFamily="34" charset="-120"/>
            </a:endParaRPr>
          </a:p>
        </p:txBody>
      </p:sp>
      <p:grpSp>
        <p:nvGrpSpPr>
          <p:cNvPr id="3" name="Group 53"/>
          <p:cNvGrpSpPr>
            <a:grpSpLocks/>
          </p:cNvGrpSpPr>
          <p:nvPr/>
        </p:nvGrpSpPr>
        <p:grpSpPr bwMode="auto">
          <a:xfrm>
            <a:off x="4644914" y="773500"/>
            <a:ext cx="123825" cy="125413"/>
            <a:chOff x="730" y="838"/>
            <a:chExt cx="78" cy="79"/>
          </a:xfrm>
          <a:solidFill>
            <a:srgbClr val="00B0F0"/>
          </a:solidFill>
        </p:grpSpPr>
        <p:sp>
          <p:nvSpPr>
            <p:cNvPr id="21574" name="Oval 51"/>
            <p:cNvSpPr>
              <a:spLocks noChangeArrowheads="1"/>
            </p:cNvSpPr>
            <p:nvPr/>
          </p:nvSpPr>
          <p:spPr bwMode="auto">
            <a:xfrm>
              <a:off x="730" y="838"/>
              <a:ext cx="78" cy="79"/>
            </a:xfrm>
            <a:prstGeom prst="ellipse">
              <a:avLst/>
            </a:prstGeom>
            <a:grpFill/>
            <a:ln w="0">
              <a:solidFill>
                <a:srgbClr val="00B0F0"/>
              </a:solidFill>
              <a:round/>
              <a:headEnd/>
              <a:tailEnd/>
            </a:ln>
          </p:spPr>
          <p:txBody>
            <a:bodyPr/>
            <a:lstStyle/>
            <a:p>
              <a:pPr>
                <a:defRPr/>
              </a:pPr>
              <a:endParaRPr lang="zh-TW" altLang="en-US">
                <a:ea typeface="新細明體" pitchFamily="18" charset="-120"/>
              </a:endParaRPr>
            </a:p>
          </p:txBody>
        </p:sp>
        <p:sp>
          <p:nvSpPr>
            <p:cNvPr id="21575" name="Oval 52"/>
            <p:cNvSpPr>
              <a:spLocks noChangeArrowheads="1"/>
            </p:cNvSpPr>
            <p:nvPr/>
          </p:nvSpPr>
          <p:spPr bwMode="auto">
            <a:xfrm>
              <a:off x="730" y="838"/>
              <a:ext cx="78" cy="79"/>
            </a:xfrm>
            <a:prstGeom prst="ellipse">
              <a:avLst/>
            </a:prstGeom>
            <a:grpFill/>
            <a:ln w="7938" cap="rnd">
              <a:solidFill>
                <a:srgbClr val="00B0F0"/>
              </a:solidFill>
              <a:round/>
              <a:headEnd/>
              <a:tailEnd/>
            </a:ln>
          </p:spPr>
          <p:txBody>
            <a:bodyPr/>
            <a:lstStyle/>
            <a:p>
              <a:pPr>
                <a:defRPr/>
              </a:pPr>
              <a:endParaRPr lang="zh-TW" altLang="en-US">
                <a:ea typeface="新細明體" pitchFamily="18" charset="-120"/>
              </a:endParaRPr>
            </a:p>
          </p:txBody>
        </p:sp>
      </p:grpSp>
      <p:sp>
        <p:nvSpPr>
          <p:cNvPr id="47126" name="Rectangle 54"/>
          <p:cNvSpPr>
            <a:spLocks noChangeArrowheads="1"/>
          </p:cNvSpPr>
          <p:nvPr/>
        </p:nvSpPr>
        <p:spPr bwMode="auto">
          <a:xfrm>
            <a:off x="4885346" y="706002"/>
            <a:ext cx="1591718" cy="276999"/>
          </a:xfrm>
          <a:prstGeom prst="rect">
            <a:avLst/>
          </a:prstGeom>
          <a:noFill/>
          <a:ln w="9525">
            <a:noFill/>
            <a:miter lim="800000"/>
            <a:headEnd/>
            <a:tailEnd/>
          </a:ln>
        </p:spPr>
        <p:txBody>
          <a:bodyPr wrap="none" lIns="0" tIns="0" rIns="0" bIns="0">
            <a:spAutoFit/>
          </a:bodyPr>
          <a:lstStyle/>
          <a:p>
            <a:r>
              <a:rPr lang="en-US" altLang="zh-TW" sz="1800" dirty="0" smtClean="0">
                <a:solidFill>
                  <a:schemeClr val="accent1">
                    <a:lumMod val="75000"/>
                  </a:schemeClr>
                </a:solidFill>
                <a:latin typeface="微軟正黑體" pitchFamily="34" charset="-120"/>
                <a:ea typeface="微軟正黑體" pitchFamily="34" charset="-120"/>
              </a:rPr>
              <a:t>Security Guard</a:t>
            </a:r>
            <a:endParaRPr lang="zh-TW" altLang="en-US" sz="1800" dirty="0">
              <a:solidFill>
                <a:schemeClr val="accent1">
                  <a:lumMod val="75000"/>
                </a:schemeClr>
              </a:solidFill>
              <a:latin typeface="微軟正黑體" pitchFamily="34" charset="-120"/>
              <a:ea typeface="微軟正黑體" pitchFamily="34" charset="-120"/>
            </a:endParaRPr>
          </a:p>
        </p:txBody>
      </p:sp>
      <p:sp>
        <p:nvSpPr>
          <p:cNvPr id="47141" name="Rectangle 81"/>
          <p:cNvSpPr>
            <a:spLocks noChangeArrowheads="1"/>
          </p:cNvSpPr>
          <p:nvPr/>
        </p:nvSpPr>
        <p:spPr bwMode="auto">
          <a:xfrm>
            <a:off x="7159570" y="713558"/>
            <a:ext cx="810799" cy="276999"/>
          </a:xfrm>
          <a:prstGeom prst="rect">
            <a:avLst/>
          </a:prstGeom>
          <a:noFill/>
          <a:ln w="9525">
            <a:noFill/>
            <a:miter lim="800000"/>
            <a:headEnd/>
            <a:tailEnd/>
          </a:ln>
        </p:spPr>
        <p:txBody>
          <a:bodyPr wrap="none" lIns="0" tIns="0" rIns="0" bIns="0">
            <a:spAutoFit/>
          </a:bodyPr>
          <a:lstStyle/>
          <a:p>
            <a:r>
              <a:rPr lang="en-US" altLang="zh-TW" sz="1800" dirty="0" smtClean="0">
                <a:solidFill>
                  <a:srgbClr val="000000"/>
                </a:solidFill>
                <a:latin typeface="微軟正黑體" pitchFamily="34" charset="-120"/>
                <a:ea typeface="微軟正黑體" pitchFamily="34" charset="-120"/>
              </a:rPr>
              <a:t>scooter</a:t>
            </a:r>
            <a:endParaRPr lang="zh-TW" altLang="en-US" sz="1800" dirty="0">
              <a:latin typeface="微軟正黑體" pitchFamily="34" charset="-120"/>
              <a:ea typeface="微軟正黑體" pitchFamily="34" charset="-120"/>
            </a:endParaRPr>
          </a:p>
        </p:txBody>
      </p:sp>
      <p:sp>
        <p:nvSpPr>
          <p:cNvPr id="47142" name="Rectangle 82"/>
          <p:cNvSpPr>
            <a:spLocks noChangeArrowheads="1"/>
          </p:cNvSpPr>
          <p:nvPr/>
        </p:nvSpPr>
        <p:spPr bwMode="auto">
          <a:xfrm>
            <a:off x="7159570" y="1018358"/>
            <a:ext cx="773032" cy="276999"/>
          </a:xfrm>
          <a:prstGeom prst="rect">
            <a:avLst/>
          </a:prstGeom>
          <a:noFill/>
          <a:ln w="9525">
            <a:noFill/>
            <a:miter lim="800000"/>
            <a:headEnd/>
            <a:tailEnd/>
          </a:ln>
        </p:spPr>
        <p:txBody>
          <a:bodyPr wrap="none" lIns="0" tIns="0" rIns="0" bIns="0">
            <a:spAutoFit/>
          </a:bodyPr>
          <a:lstStyle/>
          <a:p>
            <a:r>
              <a:rPr lang="en-US" altLang="zh-TW" dirty="0" smtClean="0">
                <a:solidFill>
                  <a:srgbClr val="000000"/>
                </a:solidFill>
                <a:latin typeface="微軟正黑體" pitchFamily="34" charset="-120"/>
                <a:ea typeface="微軟正黑體" pitchFamily="34" charset="-120"/>
              </a:rPr>
              <a:t>Vehicle</a:t>
            </a:r>
            <a:endParaRPr lang="zh-TW" altLang="en-US" sz="1800" dirty="0">
              <a:latin typeface="微軟正黑體" pitchFamily="34" charset="-120"/>
              <a:ea typeface="微軟正黑體" pitchFamily="34" charset="-120"/>
            </a:endParaRPr>
          </a:p>
        </p:txBody>
      </p:sp>
      <p:cxnSp>
        <p:nvCxnSpPr>
          <p:cNvPr id="47148" name="直線單箭頭接點 83"/>
          <p:cNvCxnSpPr>
            <a:cxnSpLocks noChangeShapeType="1"/>
          </p:cNvCxnSpPr>
          <p:nvPr/>
        </p:nvCxnSpPr>
        <p:spPr bwMode="auto">
          <a:xfrm>
            <a:off x="6492820" y="852057"/>
            <a:ext cx="540000" cy="0"/>
          </a:xfrm>
          <a:prstGeom prst="straightConnector1">
            <a:avLst/>
          </a:prstGeom>
          <a:noFill/>
          <a:ln w="19050" algn="ctr">
            <a:solidFill>
              <a:srgbClr val="003399"/>
            </a:solidFill>
            <a:prstDash val="solid"/>
            <a:round/>
            <a:headEnd/>
            <a:tailEnd type="triangle" w="med" len="med"/>
          </a:ln>
        </p:spPr>
      </p:cxnSp>
      <p:cxnSp>
        <p:nvCxnSpPr>
          <p:cNvPr id="47149" name="直線單箭頭接點 85"/>
          <p:cNvCxnSpPr>
            <a:cxnSpLocks noChangeShapeType="1"/>
          </p:cNvCxnSpPr>
          <p:nvPr/>
        </p:nvCxnSpPr>
        <p:spPr bwMode="auto">
          <a:xfrm>
            <a:off x="6492820" y="1156857"/>
            <a:ext cx="540000" cy="0"/>
          </a:xfrm>
          <a:prstGeom prst="straightConnector1">
            <a:avLst/>
          </a:prstGeom>
          <a:noFill/>
          <a:ln w="19050" algn="ctr">
            <a:solidFill>
              <a:srgbClr val="C00000"/>
            </a:solidFill>
            <a:prstDash val="solid"/>
            <a:round/>
            <a:headEnd/>
            <a:tailEnd type="triangle" w="med" len="med"/>
          </a:ln>
        </p:spPr>
      </p:cxnSp>
      <p:cxnSp>
        <p:nvCxnSpPr>
          <p:cNvPr id="47167" name="直線單箭頭接點 86"/>
          <p:cNvCxnSpPr>
            <a:cxnSpLocks noChangeShapeType="1"/>
          </p:cNvCxnSpPr>
          <p:nvPr/>
        </p:nvCxnSpPr>
        <p:spPr bwMode="auto">
          <a:xfrm>
            <a:off x="6492820" y="1463245"/>
            <a:ext cx="540000" cy="0"/>
          </a:xfrm>
          <a:prstGeom prst="straightConnector1">
            <a:avLst/>
          </a:prstGeom>
          <a:noFill/>
          <a:ln w="19050" algn="ctr">
            <a:solidFill>
              <a:srgbClr val="FF6600"/>
            </a:solidFill>
            <a:prstDash val="solid"/>
            <a:round/>
            <a:headEnd/>
            <a:tailEnd type="triangle" w="med" len="med"/>
          </a:ln>
        </p:spPr>
      </p:cxnSp>
      <p:sp>
        <p:nvSpPr>
          <p:cNvPr id="47168" name="Rectangle 82"/>
          <p:cNvSpPr>
            <a:spLocks noChangeArrowheads="1"/>
          </p:cNvSpPr>
          <p:nvPr/>
        </p:nvSpPr>
        <p:spPr bwMode="auto">
          <a:xfrm>
            <a:off x="7159570" y="1324746"/>
            <a:ext cx="1166986" cy="276999"/>
          </a:xfrm>
          <a:prstGeom prst="rect">
            <a:avLst/>
          </a:prstGeom>
          <a:noFill/>
          <a:ln w="9525">
            <a:noFill/>
            <a:miter lim="800000"/>
            <a:headEnd/>
            <a:tailEnd/>
          </a:ln>
        </p:spPr>
        <p:txBody>
          <a:bodyPr wrap="none" lIns="0" tIns="0" rIns="0" bIns="0">
            <a:spAutoFit/>
          </a:bodyPr>
          <a:lstStyle/>
          <a:p>
            <a:r>
              <a:rPr lang="en-US" altLang="zh-TW" dirty="0"/>
              <a:t>Pedestrian.</a:t>
            </a:r>
            <a:endParaRPr lang="zh-TW" altLang="en-US" sz="1800" dirty="0">
              <a:latin typeface="微軟正黑體" pitchFamily="34" charset="-120"/>
              <a:ea typeface="微軟正黑體" pitchFamily="34" charset="-120"/>
            </a:endParaRPr>
          </a:p>
        </p:txBody>
      </p:sp>
      <p:grpSp>
        <p:nvGrpSpPr>
          <p:cNvPr id="95" name="群組 94"/>
          <p:cNvGrpSpPr/>
          <p:nvPr/>
        </p:nvGrpSpPr>
        <p:grpSpPr>
          <a:xfrm>
            <a:off x="1153705" y="3224428"/>
            <a:ext cx="6798744" cy="2310583"/>
            <a:chOff x="1153705" y="3033928"/>
            <a:chExt cx="6798744" cy="2310583"/>
          </a:xfrm>
        </p:grpSpPr>
        <p:cxnSp>
          <p:nvCxnSpPr>
            <p:cNvPr id="47166" name="直線單箭頭接點 88"/>
            <p:cNvCxnSpPr>
              <a:cxnSpLocks noChangeShapeType="1"/>
            </p:cNvCxnSpPr>
            <p:nvPr/>
          </p:nvCxnSpPr>
          <p:spPr bwMode="auto">
            <a:xfrm flipH="1">
              <a:off x="4118327" y="4306314"/>
              <a:ext cx="1439862" cy="0"/>
            </a:xfrm>
            <a:prstGeom prst="straightConnector1">
              <a:avLst/>
            </a:prstGeom>
            <a:noFill/>
            <a:ln w="19050" algn="ctr">
              <a:solidFill>
                <a:srgbClr val="FF6600"/>
              </a:solidFill>
              <a:prstDash val="solid"/>
              <a:round/>
              <a:headEnd/>
              <a:tailEnd type="triangle" w="med" len="med"/>
            </a:ln>
          </p:spPr>
        </p:cxnSp>
        <p:cxnSp>
          <p:nvCxnSpPr>
            <p:cNvPr id="47151" name="直線單箭頭接點 87"/>
            <p:cNvCxnSpPr>
              <a:cxnSpLocks noChangeShapeType="1"/>
            </p:cNvCxnSpPr>
            <p:nvPr/>
          </p:nvCxnSpPr>
          <p:spPr bwMode="auto">
            <a:xfrm flipH="1" flipV="1">
              <a:off x="5803297" y="4276714"/>
              <a:ext cx="144463" cy="936625"/>
            </a:xfrm>
            <a:prstGeom prst="straightConnector1">
              <a:avLst/>
            </a:prstGeom>
            <a:noFill/>
            <a:ln w="19050" cmpd="sng" algn="ctr">
              <a:solidFill>
                <a:srgbClr val="003399"/>
              </a:solidFill>
              <a:prstDash val="solid"/>
              <a:round/>
              <a:headEnd/>
              <a:tailEnd type="triangle" w="med" len="med"/>
            </a:ln>
          </p:spPr>
        </p:cxnSp>
        <p:cxnSp>
          <p:nvCxnSpPr>
            <p:cNvPr id="47152" name="直線單箭頭接點 92"/>
            <p:cNvCxnSpPr>
              <a:cxnSpLocks noChangeShapeType="1"/>
            </p:cNvCxnSpPr>
            <p:nvPr/>
          </p:nvCxnSpPr>
          <p:spPr bwMode="auto">
            <a:xfrm flipV="1">
              <a:off x="6025430" y="4067081"/>
              <a:ext cx="1847458" cy="31504"/>
            </a:xfrm>
            <a:prstGeom prst="straightConnector1">
              <a:avLst/>
            </a:prstGeom>
            <a:noFill/>
            <a:ln w="19050" cmpd="sng" algn="ctr">
              <a:solidFill>
                <a:srgbClr val="003399"/>
              </a:solidFill>
              <a:prstDash val="solid"/>
              <a:round/>
              <a:headEnd/>
              <a:tailEnd type="triangle" w="med" len="med"/>
            </a:ln>
          </p:spPr>
        </p:cxnSp>
        <p:cxnSp>
          <p:nvCxnSpPr>
            <p:cNvPr id="47153" name="直線單箭頭接點 94"/>
            <p:cNvCxnSpPr>
              <a:cxnSpLocks noChangeShapeType="1"/>
            </p:cNvCxnSpPr>
            <p:nvPr/>
          </p:nvCxnSpPr>
          <p:spPr bwMode="auto">
            <a:xfrm flipH="1" flipV="1">
              <a:off x="7944139" y="3140806"/>
              <a:ext cx="8310" cy="878403"/>
            </a:xfrm>
            <a:prstGeom prst="straightConnector1">
              <a:avLst/>
            </a:prstGeom>
            <a:noFill/>
            <a:ln w="19050" cmpd="sng" algn="ctr">
              <a:solidFill>
                <a:srgbClr val="003399"/>
              </a:solidFill>
              <a:prstDash val="solid"/>
              <a:round/>
              <a:headEnd/>
              <a:tailEnd type="triangle" w="med" len="med"/>
            </a:ln>
          </p:spPr>
        </p:cxnSp>
        <p:cxnSp>
          <p:nvCxnSpPr>
            <p:cNvPr id="47154" name="直線單箭頭接點 97"/>
            <p:cNvCxnSpPr>
              <a:cxnSpLocks noChangeShapeType="1"/>
            </p:cNvCxnSpPr>
            <p:nvPr/>
          </p:nvCxnSpPr>
          <p:spPr bwMode="auto">
            <a:xfrm flipV="1">
              <a:off x="1153705" y="4506468"/>
              <a:ext cx="544014" cy="1941"/>
            </a:xfrm>
            <a:prstGeom prst="straightConnector1">
              <a:avLst/>
            </a:prstGeom>
            <a:noFill/>
            <a:ln w="19050" cmpd="sng" algn="ctr">
              <a:solidFill>
                <a:srgbClr val="C00000"/>
              </a:solidFill>
              <a:prstDash val="solid"/>
              <a:round/>
              <a:headEnd/>
              <a:tailEnd type="triangle" w="med" len="med"/>
            </a:ln>
          </p:spPr>
        </p:cxnSp>
        <p:cxnSp>
          <p:nvCxnSpPr>
            <p:cNvPr id="47155" name="直線單箭頭接點 98"/>
            <p:cNvCxnSpPr>
              <a:cxnSpLocks noChangeShapeType="1"/>
            </p:cNvCxnSpPr>
            <p:nvPr/>
          </p:nvCxnSpPr>
          <p:spPr bwMode="auto">
            <a:xfrm flipV="1">
              <a:off x="1804600" y="3995830"/>
              <a:ext cx="463137" cy="11877"/>
            </a:xfrm>
            <a:prstGeom prst="straightConnector1">
              <a:avLst/>
            </a:prstGeom>
            <a:noFill/>
            <a:ln w="19050" cmpd="sng" algn="ctr">
              <a:solidFill>
                <a:srgbClr val="C00000"/>
              </a:solidFill>
              <a:prstDash val="solid"/>
              <a:round/>
              <a:headEnd/>
              <a:tailEnd type="triangle" w="med" len="med"/>
            </a:ln>
          </p:spPr>
        </p:cxnSp>
        <p:cxnSp>
          <p:nvCxnSpPr>
            <p:cNvPr id="47156" name="直線單箭頭接點 99"/>
            <p:cNvCxnSpPr>
              <a:cxnSpLocks noChangeShapeType="1"/>
            </p:cNvCxnSpPr>
            <p:nvPr/>
          </p:nvCxnSpPr>
          <p:spPr bwMode="auto">
            <a:xfrm flipH="1" flipV="1">
              <a:off x="1757096" y="4019582"/>
              <a:ext cx="15092" cy="384114"/>
            </a:xfrm>
            <a:prstGeom prst="straightConnector1">
              <a:avLst/>
            </a:prstGeom>
            <a:noFill/>
            <a:ln w="19050" cmpd="sng" algn="ctr">
              <a:solidFill>
                <a:srgbClr val="C00000"/>
              </a:solidFill>
              <a:prstDash val="solid"/>
              <a:round/>
              <a:headEnd/>
              <a:tailEnd type="triangle" w="med" len="med"/>
            </a:ln>
          </p:spPr>
        </p:cxnSp>
        <p:cxnSp>
          <p:nvCxnSpPr>
            <p:cNvPr id="47158" name="直線單箭頭接點 102"/>
            <p:cNvCxnSpPr>
              <a:cxnSpLocks noChangeShapeType="1"/>
            </p:cNvCxnSpPr>
            <p:nvPr/>
          </p:nvCxnSpPr>
          <p:spPr bwMode="auto">
            <a:xfrm flipV="1">
              <a:off x="5724895" y="3811247"/>
              <a:ext cx="0" cy="576262"/>
            </a:xfrm>
            <a:prstGeom prst="straightConnector1">
              <a:avLst/>
            </a:prstGeom>
            <a:noFill/>
            <a:ln w="19050" cmpd="sng" algn="ctr">
              <a:solidFill>
                <a:srgbClr val="C00000"/>
              </a:solidFill>
              <a:prstDash val="solid"/>
              <a:round/>
              <a:headEnd/>
              <a:tailEnd type="triangle" w="med" len="med"/>
            </a:ln>
          </p:spPr>
        </p:cxnSp>
        <p:cxnSp>
          <p:nvCxnSpPr>
            <p:cNvPr id="47159" name="直線單箭頭接點 107"/>
            <p:cNvCxnSpPr>
              <a:cxnSpLocks noChangeShapeType="1"/>
            </p:cNvCxnSpPr>
            <p:nvPr/>
          </p:nvCxnSpPr>
          <p:spPr bwMode="auto">
            <a:xfrm>
              <a:off x="5953992" y="3846872"/>
              <a:ext cx="647700" cy="0"/>
            </a:xfrm>
            <a:prstGeom prst="straightConnector1">
              <a:avLst/>
            </a:prstGeom>
            <a:noFill/>
            <a:ln w="19050" cmpd="sng" algn="ctr">
              <a:solidFill>
                <a:srgbClr val="C00000"/>
              </a:solidFill>
              <a:prstDash val="solid"/>
              <a:round/>
              <a:headEnd/>
              <a:tailEnd type="triangle" w="med" len="med"/>
            </a:ln>
          </p:spPr>
        </p:cxnSp>
        <p:cxnSp>
          <p:nvCxnSpPr>
            <p:cNvPr id="47160" name="直線單箭頭接點 108"/>
            <p:cNvCxnSpPr>
              <a:cxnSpLocks noChangeShapeType="1"/>
            </p:cNvCxnSpPr>
            <p:nvPr/>
          </p:nvCxnSpPr>
          <p:spPr bwMode="auto">
            <a:xfrm flipH="1" flipV="1">
              <a:off x="5738092" y="3775434"/>
              <a:ext cx="728663" cy="7938"/>
            </a:xfrm>
            <a:prstGeom prst="straightConnector1">
              <a:avLst/>
            </a:prstGeom>
            <a:noFill/>
            <a:ln w="19050" cmpd="sng" algn="ctr">
              <a:solidFill>
                <a:srgbClr val="C00000"/>
              </a:solidFill>
              <a:prstDash val="solid"/>
              <a:round/>
              <a:headEnd/>
              <a:tailEnd type="triangle" w="med" len="med"/>
            </a:ln>
          </p:spPr>
        </p:cxnSp>
        <p:cxnSp>
          <p:nvCxnSpPr>
            <p:cNvPr id="47161" name="直線單箭頭接點 110"/>
            <p:cNvCxnSpPr>
              <a:cxnSpLocks noChangeShapeType="1"/>
            </p:cNvCxnSpPr>
            <p:nvPr/>
          </p:nvCxnSpPr>
          <p:spPr bwMode="auto">
            <a:xfrm flipH="1">
              <a:off x="5623979" y="3783724"/>
              <a:ext cx="22695" cy="518885"/>
            </a:xfrm>
            <a:prstGeom prst="straightConnector1">
              <a:avLst/>
            </a:prstGeom>
            <a:noFill/>
            <a:ln w="19050" cmpd="sng" algn="ctr">
              <a:solidFill>
                <a:srgbClr val="C00000"/>
              </a:solidFill>
              <a:prstDash val="solid"/>
              <a:round/>
              <a:headEnd/>
              <a:tailEnd type="triangle" w="med" len="med"/>
            </a:ln>
          </p:spPr>
        </p:cxnSp>
        <p:cxnSp>
          <p:nvCxnSpPr>
            <p:cNvPr id="47162" name="直線單箭頭接點 113"/>
            <p:cNvCxnSpPr>
              <a:cxnSpLocks noChangeShapeType="1"/>
            </p:cNvCxnSpPr>
            <p:nvPr/>
          </p:nvCxnSpPr>
          <p:spPr bwMode="auto">
            <a:xfrm flipH="1">
              <a:off x="1650218" y="3995829"/>
              <a:ext cx="59376" cy="344385"/>
            </a:xfrm>
            <a:prstGeom prst="straightConnector1">
              <a:avLst/>
            </a:prstGeom>
            <a:noFill/>
            <a:ln w="19050" cmpd="sng" algn="ctr">
              <a:solidFill>
                <a:srgbClr val="C00000"/>
              </a:solidFill>
              <a:prstDash val="solid"/>
              <a:round/>
              <a:headEnd/>
              <a:tailEnd type="triangle" w="med" len="med"/>
            </a:ln>
          </p:spPr>
        </p:cxnSp>
        <p:cxnSp>
          <p:nvCxnSpPr>
            <p:cNvPr id="47163" name="直線單箭頭接點 114"/>
            <p:cNvCxnSpPr>
              <a:cxnSpLocks noChangeShapeType="1"/>
            </p:cNvCxnSpPr>
            <p:nvPr/>
          </p:nvCxnSpPr>
          <p:spPr bwMode="auto">
            <a:xfrm flipH="1">
              <a:off x="1969617" y="3896147"/>
              <a:ext cx="360363" cy="0"/>
            </a:xfrm>
            <a:prstGeom prst="straightConnector1">
              <a:avLst/>
            </a:prstGeom>
            <a:noFill/>
            <a:ln w="19050" cmpd="sng" algn="ctr">
              <a:solidFill>
                <a:srgbClr val="C00000"/>
              </a:solidFill>
              <a:prstDash val="solid"/>
              <a:round/>
              <a:headEnd/>
              <a:tailEnd type="triangle" w="med" len="med"/>
            </a:ln>
          </p:spPr>
        </p:cxnSp>
        <p:cxnSp>
          <p:nvCxnSpPr>
            <p:cNvPr id="47165" name="直線單箭頭接點 86"/>
            <p:cNvCxnSpPr>
              <a:cxnSpLocks noChangeShapeType="1"/>
            </p:cNvCxnSpPr>
            <p:nvPr/>
          </p:nvCxnSpPr>
          <p:spPr bwMode="auto">
            <a:xfrm>
              <a:off x="5557199" y="3033928"/>
              <a:ext cx="990" cy="1232683"/>
            </a:xfrm>
            <a:prstGeom prst="straightConnector1">
              <a:avLst/>
            </a:prstGeom>
            <a:noFill/>
            <a:ln w="19050" cmpd="sng" algn="ctr">
              <a:solidFill>
                <a:srgbClr val="FF6600"/>
              </a:solidFill>
              <a:prstDash val="solid"/>
              <a:round/>
              <a:headEnd/>
              <a:tailEnd type="triangle" w="med" len="med"/>
            </a:ln>
          </p:spPr>
        </p:cxnSp>
        <p:cxnSp>
          <p:nvCxnSpPr>
            <p:cNvPr id="114" name="直線單箭頭接點 102"/>
            <p:cNvCxnSpPr>
              <a:cxnSpLocks noChangeShapeType="1"/>
            </p:cNvCxnSpPr>
            <p:nvPr/>
          </p:nvCxnSpPr>
          <p:spPr bwMode="auto">
            <a:xfrm flipH="1" flipV="1">
              <a:off x="5772798" y="4745422"/>
              <a:ext cx="110358" cy="599089"/>
            </a:xfrm>
            <a:prstGeom prst="straightConnector1">
              <a:avLst/>
            </a:prstGeom>
            <a:noFill/>
            <a:ln w="19050" cmpd="sng" algn="ctr">
              <a:solidFill>
                <a:srgbClr val="C00000"/>
              </a:solidFill>
              <a:prstDash val="solid"/>
              <a:round/>
              <a:headEnd/>
              <a:tailEnd type="triangle" w="med" len="med"/>
            </a:ln>
          </p:spPr>
        </p:cxnSp>
        <p:cxnSp>
          <p:nvCxnSpPr>
            <p:cNvPr id="47157" name="直線單箭頭接點 101"/>
            <p:cNvCxnSpPr>
              <a:cxnSpLocks noChangeShapeType="1"/>
            </p:cNvCxnSpPr>
            <p:nvPr/>
          </p:nvCxnSpPr>
          <p:spPr bwMode="auto">
            <a:xfrm>
              <a:off x="4874864" y="4506448"/>
              <a:ext cx="720725" cy="0"/>
            </a:xfrm>
            <a:prstGeom prst="straightConnector1">
              <a:avLst/>
            </a:prstGeom>
            <a:noFill/>
            <a:ln w="19050" cmpd="sng" algn="ctr">
              <a:solidFill>
                <a:srgbClr val="C00000"/>
              </a:solidFill>
              <a:prstDash val="solid"/>
              <a:round/>
              <a:headEnd/>
              <a:tailEnd type="triangle" w="med" len="med"/>
            </a:ln>
          </p:spPr>
        </p:cxnSp>
        <p:cxnSp>
          <p:nvCxnSpPr>
            <p:cNvPr id="47150" name="直線單箭頭接點 86"/>
            <p:cNvCxnSpPr>
              <a:cxnSpLocks noChangeShapeType="1"/>
            </p:cNvCxnSpPr>
            <p:nvPr/>
          </p:nvCxnSpPr>
          <p:spPr bwMode="auto">
            <a:xfrm>
              <a:off x="4948259" y="4603224"/>
              <a:ext cx="649288" cy="0"/>
            </a:xfrm>
            <a:prstGeom prst="straightConnector1">
              <a:avLst/>
            </a:prstGeom>
            <a:noFill/>
            <a:ln w="19050" cmpd="sng" algn="ctr">
              <a:solidFill>
                <a:srgbClr val="003399"/>
              </a:solidFill>
              <a:prstDash val="solid"/>
              <a:round/>
              <a:headEnd/>
              <a:tailEnd type="triangle" w="med" len="med"/>
            </a:ln>
          </p:spPr>
        </p:cxnSp>
      </p:grpSp>
      <p:sp>
        <p:nvSpPr>
          <p:cNvPr id="74" name="文字方塊 73"/>
          <p:cNvSpPr txBox="1"/>
          <p:nvPr/>
        </p:nvSpPr>
        <p:spPr bwMode="auto">
          <a:xfrm>
            <a:off x="465513" y="1040151"/>
            <a:ext cx="5456729" cy="661720"/>
          </a:xfrm>
          <a:prstGeom prst="rect">
            <a:avLst/>
          </a:prstGeom>
          <a:noFill/>
          <a:ln>
            <a:noFill/>
            <a:headEnd type="none" w="sm" len="sm"/>
            <a:tailEnd type="none" w="sm" len="sm"/>
          </a:ln>
          <a:effectLst/>
        </p:spPr>
        <p:style>
          <a:lnRef idx="1">
            <a:schemeClr val="accent1"/>
          </a:lnRef>
          <a:fillRef idx="3">
            <a:schemeClr val="accent1"/>
          </a:fillRef>
          <a:effectRef idx="2">
            <a:schemeClr val="accent1"/>
          </a:effectRef>
          <a:fontRef idx="minor">
            <a:schemeClr val="lt1"/>
          </a:fontRef>
        </p:style>
        <p:txBody>
          <a:bodyPr wrap="square">
            <a:spAutoFit/>
          </a:bodyPr>
          <a:lstStyle/>
          <a:p>
            <a:pPr marL="180975" indent="-180975">
              <a:spcBef>
                <a:spcPts val="600"/>
              </a:spcBef>
              <a:buFont typeface="Arial" pitchFamily="34" charset="0"/>
              <a:buChar char="•"/>
              <a:defRPr/>
            </a:pPr>
            <a:r>
              <a:rPr lang="en-US" altLang="zh-TW" sz="1600" b="1" dirty="0">
                <a:solidFill>
                  <a:srgbClr val="C00000"/>
                </a:solidFill>
                <a:latin typeface="微軟正黑體" pitchFamily="34" charset="-120"/>
                <a:ea typeface="微軟正黑體" pitchFamily="34" charset="-120"/>
              </a:rPr>
              <a:t>Please follow the instructions of the security guard."</a:t>
            </a:r>
          </a:p>
          <a:p>
            <a:pPr marL="180975" indent="-180975">
              <a:spcBef>
                <a:spcPts val="600"/>
              </a:spcBef>
              <a:buFont typeface="Arial" pitchFamily="34" charset="0"/>
              <a:buChar char="•"/>
              <a:defRPr/>
            </a:pPr>
            <a:r>
              <a:rPr lang="en-US" altLang="zh-TW" sz="1600" b="1" dirty="0" smtClean="0">
                <a:solidFill>
                  <a:srgbClr val="C00000"/>
                </a:solidFill>
                <a:latin typeface="微軟正黑體" pitchFamily="34" charset="-120"/>
                <a:ea typeface="微軟正黑體" pitchFamily="34" charset="-120"/>
              </a:rPr>
              <a:t>Speed limit: 20 kilometers per hour.</a:t>
            </a:r>
            <a:endParaRPr lang="en-US" altLang="zh-TW" sz="1600" b="1" dirty="0">
              <a:solidFill>
                <a:srgbClr val="C00000"/>
              </a:solidFill>
              <a:latin typeface="微軟正黑體" pitchFamily="34" charset="-120"/>
              <a:ea typeface="微軟正黑體" pitchFamily="34" charset="-120"/>
            </a:endParaRPr>
          </a:p>
        </p:txBody>
      </p:sp>
      <p:sp>
        <p:nvSpPr>
          <p:cNvPr id="10" name="矩形 9"/>
          <p:cNvSpPr/>
          <p:nvPr/>
        </p:nvSpPr>
        <p:spPr>
          <a:xfrm>
            <a:off x="2911517" y="4857235"/>
            <a:ext cx="1591013" cy="369332"/>
          </a:xfrm>
          <a:prstGeom prst="rect">
            <a:avLst/>
          </a:prstGeom>
        </p:spPr>
        <p:txBody>
          <a:bodyPr wrap="none">
            <a:spAutoFit/>
          </a:bodyPr>
          <a:lstStyle/>
          <a:p>
            <a:r>
              <a:rPr lang="en-US" altLang="zh-TW" dirty="0" err="1"/>
              <a:t>Yanfa</a:t>
            </a:r>
            <a:r>
              <a:rPr lang="en-US" altLang="zh-TW" dirty="0"/>
              <a:t> 3</a:t>
            </a:r>
            <a:r>
              <a:rPr lang="en-US" altLang="zh-TW" dirty="0" smtClean="0"/>
              <a:t>rd </a:t>
            </a:r>
            <a:r>
              <a:rPr lang="en-US" altLang="zh-TW" dirty="0"/>
              <a:t>Rd.</a:t>
            </a:r>
            <a:endParaRPr lang="zh-TW" altLang="en-US" dirty="0"/>
          </a:p>
        </p:txBody>
      </p:sp>
      <p:sp>
        <p:nvSpPr>
          <p:cNvPr id="92" name="矩形 91"/>
          <p:cNvSpPr/>
          <p:nvPr/>
        </p:nvSpPr>
        <p:spPr>
          <a:xfrm>
            <a:off x="118581" y="5926930"/>
            <a:ext cx="1591013" cy="369332"/>
          </a:xfrm>
          <a:prstGeom prst="rect">
            <a:avLst/>
          </a:prstGeom>
        </p:spPr>
        <p:txBody>
          <a:bodyPr wrap="none">
            <a:spAutoFit/>
          </a:bodyPr>
          <a:lstStyle/>
          <a:p>
            <a:r>
              <a:rPr lang="en-US" altLang="zh-TW" dirty="0" err="1"/>
              <a:t>Yanfa</a:t>
            </a:r>
            <a:r>
              <a:rPr lang="en-US" altLang="zh-TW" dirty="0"/>
              <a:t> </a:t>
            </a:r>
            <a:r>
              <a:rPr lang="en-US" altLang="zh-TW" dirty="0" smtClean="0"/>
              <a:t>4rd </a:t>
            </a:r>
            <a:r>
              <a:rPr lang="en-US" altLang="zh-TW" dirty="0"/>
              <a:t>Rd.</a:t>
            </a:r>
            <a:endParaRPr lang="zh-TW" altLang="en-US" dirty="0"/>
          </a:p>
        </p:txBody>
      </p:sp>
    </p:spTree>
    <p:extLst>
      <p:ext uri="{BB962C8B-B14F-4D97-AF65-F5344CB8AC3E}">
        <p14:creationId xmlns:p14="http://schemas.microsoft.com/office/powerpoint/2010/main" val="1813858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checkerboard(across)">
                                      <p:cBhvr>
                                        <p:cTn id="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638965" y="3308475"/>
            <a:ext cx="5949479" cy="1590179"/>
          </a:xfrm>
          <a:prstGeom prst="rect">
            <a:avLst/>
          </a:prstGeom>
          <a:solidFill>
            <a:schemeClr val="accent6">
              <a:lumMod val="60000"/>
              <a:lumOff val="40000"/>
            </a:schemeClr>
          </a:solidFill>
        </p:spPr>
        <p:txBody>
          <a:bodyPr lIns="0" tIns="0" rIns="0" bIns="0" rtlCol="0" anchor="t">
            <a:spAutoFit/>
          </a:bodyPr>
          <a:lstStyle/>
          <a:p>
            <a:pPr algn="ctr">
              <a:lnSpc>
                <a:spcPts val="2043"/>
              </a:lnSpc>
            </a:pPr>
            <a:endParaRPr lang="en-US" sz="2800" dirty="0" smtClean="0">
              <a:solidFill>
                <a:srgbClr val="000000"/>
              </a:solidFill>
              <a:latin typeface="Calibri" panose="020F0502020204030204" pitchFamily="34" charset="0"/>
              <a:cs typeface="Calibri" panose="020F0502020204030204" pitchFamily="34" charset="0"/>
            </a:endParaRPr>
          </a:p>
          <a:p>
            <a:pPr algn="ctr">
              <a:lnSpc>
                <a:spcPts val="2043"/>
              </a:lnSpc>
            </a:pPr>
            <a:r>
              <a:rPr lang="en-US" sz="3600" dirty="0" smtClean="0">
                <a:solidFill>
                  <a:srgbClr val="000000"/>
                </a:solidFill>
                <a:latin typeface="Calibri" panose="020F0502020204030204" pitchFamily="34" charset="0"/>
                <a:ea typeface="+mj-ea"/>
                <a:cs typeface="Calibri" panose="020F0502020204030204" pitchFamily="34" charset="0"/>
              </a:rPr>
              <a:t>WNC Regulation</a:t>
            </a:r>
            <a:r>
              <a:rPr lang="zh-TW" altLang="en-US" sz="3600" dirty="0" smtClean="0">
                <a:solidFill>
                  <a:srgbClr val="000000"/>
                </a:solidFill>
                <a:latin typeface="Calibri" panose="020F0502020204030204" pitchFamily="34" charset="0"/>
                <a:ea typeface="+mj-ea"/>
                <a:cs typeface="Calibri" panose="020F0502020204030204" pitchFamily="34" charset="0"/>
              </a:rPr>
              <a:t> </a:t>
            </a:r>
            <a:r>
              <a:rPr lang="en-US" sz="3600" dirty="0" smtClean="0">
                <a:solidFill>
                  <a:srgbClr val="000000"/>
                </a:solidFill>
                <a:latin typeface="Calibri" panose="020F0502020204030204" pitchFamily="34" charset="0"/>
                <a:ea typeface="+mj-ea"/>
                <a:cs typeface="Calibri" panose="020F0502020204030204" pitchFamily="34" charset="0"/>
              </a:rPr>
              <a:t>&amp; Welfare</a:t>
            </a:r>
          </a:p>
          <a:p>
            <a:pPr algn="ctr">
              <a:lnSpc>
                <a:spcPts val="2043"/>
              </a:lnSpc>
            </a:pPr>
            <a:endParaRPr lang="en-US" altLang="zh-TW" sz="3600" dirty="0" smtClean="0">
              <a:solidFill>
                <a:srgbClr val="000000"/>
              </a:solidFill>
              <a:latin typeface="+mj-ea"/>
              <a:ea typeface="+mj-ea"/>
              <a:cs typeface="Calibri" panose="020F0502020204030204" pitchFamily="34" charset="0"/>
            </a:endParaRPr>
          </a:p>
          <a:p>
            <a:pPr algn="ctr">
              <a:lnSpc>
                <a:spcPts val="2043"/>
              </a:lnSpc>
            </a:pPr>
            <a:r>
              <a:rPr lang="zh-TW" altLang="en-US" sz="3600" dirty="0" smtClean="0">
                <a:solidFill>
                  <a:srgbClr val="000000"/>
                </a:solidFill>
                <a:latin typeface="+mj-ea"/>
                <a:ea typeface="+mj-ea"/>
                <a:cs typeface="Calibri" panose="020F0502020204030204" pitchFamily="34" charset="0"/>
              </a:rPr>
              <a:t>啓碁人才制度與福利</a:t>
            </a:r>
            <a:endParaRPr lang="en-US" sz="3600" dirty="0">
              <a:solidFill>
                <a:srgbClr val="000000"/>
              </a:solidFill>
              <a:latin typeface="+mj-ea"/>
              <a:ea typeface="+mj-ea"/>
              <a:cs typeface="Calibri" panose="020F0502020204030204" pitchFamily="34" charset="0"/>
            </a:endParaRPr>
          </a:p>
          <a:p>
            <a:pPr algn="ctr">
              <a:lnSpc>
                <a:spcPts val="4378"/>
              </a:lnSpc>
            </a:pPr>
            <a:endParaRPr lang="en-US" sz="2043" dirty="0">
              <a:solidFill>
                <a:srgbClr val="000000"/>
              </a:solidFill>
              <a:latin typeface="Coming Soon"/>
            </a:endParaRPr>
          </a:p>
        </p:txBody>
      </p:sp>
      <p:grpSp>
        <p:nvGrpSpPr>
          <p:cNvPr id="4" name="Group 4"/>
          <p:cNvGrpSpPr/>
          <p:nvPr/>
        </p:nvGrpSpPr>
        <p:grpSpPr>
          <a:xfrm>
            <a:off x="1638965" y="1327315"/>
            <a:ext cx="1727387" cy="1660128"/>
            <a:chOff x="0" y="0"/>
            <a:chExt cx="13508884" cy="12982893"/>
          </a:xfrm>
        </p:grpSpPr>
        <p:sp>
          <p:nvSpPr>
            <p:cNvPr id="5" name="Freeform 5"/>
            <p:cNvSpPr/>
            <p:nvPr/>
          </p:nvSpPr>
          <p:spPr>
            <a:xfrm>
              <a:off x="0" y="0"/>
              <a:ext cx="13508884" cy="12982893"/>
            </a:xfrm>
            <a:custGeom>
              <a:avLst/>
              <a:gdLst/>
              <a:ahLst/>
              <a:cxnLst/>
              <a:rect l="l" t="t" r="r" b="b"/>
              <a:pathLst>
                <a:path w="13508884" h="12982893">
                  <a:moveTo>
                    <a:pt x="13204084" y="0"/>
                  </a:moveTo>
                  <a:lnTo>
                    <a:pt x="304800" y="0"/>
                  </a:lnTo>
                  <a:cubicBezTo>
                    <a:pt x="135890" y="0"/>
                    <a:pt x="0" y="135890"/>
                    <a:pt x="0" y="304800"/>
                  </a:cubicBezTo>
                  <a:lnTo>
                    <a:pt x="0" y="12678093"/>
                  </a:lnTo>
                  <a:cubicBezTo>
                    <a:pt x="0" y="12847003"/>
                    <a:pt x="135890" y="12982893"/>
                    <a:pt x="304800" y="12982893"/>
                  </a:cubicBezTo>
                  <a:lnTo>
                    <a:pt x="13204084" y="12982893"/>
                  </a:lnTo>
                  <a:cubicBezTo>
                    <a:pt x="13372995" y="12982893"/>
                    <a:pt x="13508884" y="12847003"/>
                    <a:pt x="13508884" y="12678093"/>
                  </a:cubicBezTo>
                  <a:lnTo>
                    <a:pt x="13508884" y="304800"/>
                  </a:lnTo>
                  <a:cubicBezTo>
                    <a:pt x="13508884" y="135890"/>
                    <a:pt x="13372995" y="0"/>
                    <a:pt x="13204084" y="0"/>
                  </a:cubicBezTo>
                  <a:close/>
                </a:path>
              </a:pathLst>
            </a:custGeom>
            <a:solidFill>
              <a:srgbClr val="FFA2AD"/>
            </a:solidFill>
          </p:spPr>
        </p:sp>
      </p:grpSp>
      <p:sp>
        <p:nvSpPr>
          <p:cNvPr id="6" name="Freeform 6"/>
          <p:cNvSpPr/>
          <p:nvPr/>
        </p:nvSpPr>
        <p:spPr>
          <a:xfrm>
            <a:off x="1649881" y="1830764"/>
            <a:ext cx="1470580" cy="1101598"/>
          </a:xfrm>
          <a:custGeom>
            <a:avLst/>
            <a:gdLst/>
            <a:ahLst/>
            <a:cxnLst/>
            <a:rect l="l" t="t" r="r" b="b"/>
            <a:pathLst>
              <a:path w="2941159" h="2203196">
                <a:moveTo>
                  <a:pt x="0" y="0"/>
                </a:moveTo>
                <a:lnTo>
                  <a:pt x="2941159" y="0"/>
                </a:lnTo>
                <a:lnTo>
                  <a:pt x="2941159" y="2203196"/>
                </a:lnTo>
                <a:lnTo>
                  <a:pt x="0" y="220319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7" name="Group 7"/>
          <p:cNvGrpSpPr/>
          <p:nvPr/>
        </p:nvGrpSpPr>
        <p:grpSpPr>
          <a:xfrm>
            <a:off x="3739222" y="1368883"/>
            <a:ext cx="1727387" cy="1660128"/>
            <a:chOff x="0" y="0"/>
            <a:chExt cx="13508884" cy="12982893"/>
          </a:xfrm>
        </p:grpSpPr>
        <p:sp>
          <p:nvSpPr>
            <p:cNvPr id="8" name="Freeform 8"/>
            <p:cNvSpPr/>
            <p:nvPr/>
          </p:nvSpPr>
          <p:spPr>
            <a:xfrm>
              <a:off x="0" y="0"/>
              <a:ext cx="13508884" cy="12982893"/>
            </a:xfrm>
            <a:custGeom>
              <a:avLst/>
              <a:gdLst/>
              <a:ahLst/>
              <a:cxnLst/>
              <a:rect l="l" t="t" r="r" b="b"/>
              <a:pathLst>
                <a:path w="13508884" h="12982893">
                  <a:moveTo>
                    <a:pt x="13204084" y="0"/>
                  </a:moveTo>
                  <a:lnTo>
                    <a:pt x="304800" y="0"/>
                  </a:lnTo>
                  <a:cubicBezTo>
                    <a:pt x="135890" y="0"/>
                    <a:pt x="0" y="135890"/>
                    <a:pt x="0" y="304800"/>
                  </a:cubicBezTo>
                  <a:lnTo>
                    <a:pt x="0" y="12678093"/>
                  </a:lnTo>
                  <a:cubicBezTo>
                    <a:pt x="0" y="12847003"/>
                    <a:pt x="135890" y="12982893"/>
                    <a:pt x="304800" y="12982893"/>
                  </a:cubicBezTo>
                  <a:lnTo>
                    <a:pt x="13204084" y="12982893"/>
                  </a:lnTo>
                  <a:cubicBezTo>
                    <a:pt x="13372995" y="12982893"/>
                    <a:pt x="13508884" y="12847003"/>
                    <a:pt x="13508884" y="12678093"/>
                  </a:cubicBezTo>
                  <a:lnTo>
                    <a:pt x="13508884" y="304800"/>
                  </a:lnTo>
                  <a:cubicBezTo>
                    <a:pt x="13508884" y="135890"/>
                    <a:pt x="13372995" y="0"/>
                    <a:pt x="13204084" y="0"/>
                  </a:cubicBezTo>
                  <a:close/>
                </a:path>
              </a:pathLst>
            </a:custGeom>
            <a:solidFill>
              <a:srgbClr val="FFDC5D"/>
            </a:solidFill>
          </p:spPr>
        </p:sp>
      </p:grpSp>
      <p:grpSp>
        <p:nvGrpSpPr>
          <p:cNvPr id="9" name="Group 9"/>
          <p:cNvGrpSpPr/>
          <p:nvPr/>
        </p:nvGrpSpPr>
        <p:grpSpPr>
          <a:xfrm>
            <a:off x="5861057" y="1368883"/>
            <a:ext cx="1727387" cy="1660128"/>
            <a:chOff x="0" y="0"/>
            <a:chExt cx="13508884" cy="12982893"/>
          </a:xfrm>
        </p:grpSpPr>
        <p:sp>
          <p:nvSpPr>
            <p:cNvPr id="10" name="Freeform 10"/>
            <p:cNvSpPr/>
            <p:nvPr/>
          </p:nvSpPr>
          <p:spPr>
            <a:xfrm>
              <a:off x="0" y="0"/>
              <a:ext cx="13508884" cy="12982893"/>
            </a:xfrm>
            <a:custGeom>
              <a:avLst/>
              <a:gdLst/>
              <a:ahLst/>
              <a:cxnLst/>
              <a:rect l="l" t="t" r="r" b="b"/>
              <a:pathLst>
                <a:path w="13508884" h="12982893">
                  <a:moveTo>
                    <a:pt x="13204084" y="0"/>
                  </a:moveTo>
                  <a:lnTo>
                    <a:pt x="304800" y="0"/>
                  </a:lnTo>
                  <a:cubicBezTo>
                    <a:pt x="135890" y="0"/>
                    <a:pt x="0" y="135890"/>
                    <a:pt x="0" y="304800"/>
                  </a:cubicBezTo>
                  <a:lnTo>
                    <a:pt x="0" y="12678093"/>
                  </a:lnTo>
                  <a:cubicBezTo>
                    <a:pt x="0" y="12847003"/>
                    <a:pt x="135890" y="12982893"/>
                    <a:pt x="304800" y="12982893"/>
                  </a:cubicBezTo>
                  <a:lnTo>
                    <a:pt x="13204084" y="12982893"/>
                  </a:lnTo>
                  <a:cubicBezTo>
                    <a:pt x="13372995" y="12982893"/>
                    <a:pt x="13508884" y="12847003"/>
                    <a:pt x="13508884" y="12678093"/>
                  </a:cubicBezTo>
                  <a:lnTo>
                    <a:pt x="13508884" y="304800"/>
                  </a:lnTo>
                  <a:cubicBezTo>
                    <a:pt x="13508884" y="135890"/>
                    <a:pt x="13372995" y="0"/>
                    <a:pt x="13204084" y="0"/>
                  </a:cubicBezTo>
                  <a:close/>
                </a:path>
              </a:pathLst>
            </a:custGeom>
            <a:solidFill>
              <a:srgbClr val="35A1F4"/>
            </a:solidFill>
          </p:spPr>
        </p:sp>
      </p:grpSp>
      <p:sp>
        <p:nvSpPr>
          <p:cNvPr id="11" name="Freeform 11"/>
          <p:cNvSpPr/>
          <p:nvPr/>
        </p:nvSpPr>
        <p:spPr>
          <a:xfrm>
            <a:off x="4039564" y="1592868"/>
            <a:ext cx="1205546" cy="1212158"/>
          </a:xfrm>
          <a:custGeom>
            <a:avLst/>
            <a:gdLst/>
            <a:ahLst/>
            <a:cxnLst/>
            <a:rect l="l" t="t" r="r" b="b"/>
            <a:pathLst>
              <a:path w="2411091" h="2424315">
                <a:moveTo>
                  <a:pt x="0" y="0"/>
                </a:moveTo>
                <a:lnTo>
                  <a:pt x="2411091" y="0"/>
                </a:lnTo>
                <a:lnTo>
                  <a:pt x="2411091" y="2424315"/>
                </a:lnTo>
                <a:lnTo>
                  <a:pt x="0" y="2424315"/>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2" name="Freeform 12"/>
          <p:cNvSpPr/>
          <p:nvPr/>
        </p:nvSpPr>
        <p:spPr>
          <a:xfrm>
            <a:off x="6355620" y="1520458"/>
            <a:ext cx="1103615" cy="1208017"/>
          </a:xfrm>
          <a:custGeom>
            <a:avLst/>
            <a:gdLst/>
            <a:ahLst/>
            <a:cxnLst/>
            <a:rect l="l" t="t" r="r" b="b"/>
            <a:pathLst>
              <a:path w="2207229" h="2416033">
                <a:moveTo>
                  <a:pt x="0" y="0"/>
                </a:moveTo>
                <a:lnTo>
                  <a:pt x="2207229" y="0"/>
                </a:lnTo>
                <a:lnTo>
                  <a:pt x="2207229" y="2416033"/>
                </a:lnTo>
                <a:lnTo>
                  <a:pt x="0" y="2416033"/>
                </a:lnTo>
                <a:lnTo>
                  <a:pt x="0" y="0"/>
                </a:lnTo>
                <a:close/>
              </a:path>
            </a:pathLst>
          </a:custGeom>
          <a:blipFill>
            <a:blip r:embed="rId6">
              <a:extLst>
                <a:ext uri="{96DAC541-7B7A-43D3-8B79-37D633B846F1}">
                  <asvg:svgBlip xmlns="" xmlns:asvg="http://schemas.microsoft.com/office/drawing/2016/SVG/main" r:embed="rId7"/>
                </a:ext>
              </a:extLst>
            </a:blip>
            <a:stretch>
              <a:fillRect b="-155059"/>
            </a:stretch>
          </a:blipFill>
        </p:spPr>
      </p:sp>
      <p:sp>
        <p:nvSpPr>
          <p:cNvPr id="15" name="TextBox 15"/>
          <p:cNvSpPr txBox="1"/>
          <p:nvPr/>
        </p:nvSpPr>
        <p:spPr>
          <a:xfrm>
            <a:off x="2036520" y="3901928"/>
            <a:ext cx="4870907" cy="2451928"/>
          </a:xfrm>
          <a:prstGeom prst="rect">
            <a:avLst/>
          </a:prstGeom>
        </p:spPr>
        <p:txBody>
          <a:bodyPr lIns="127000" tIns="127000" rIns="127000" bIns="127000" rtlCol="0" anchor="ctr"/>
          <a:lstStyle/>
          <a:p>
            <a:pPr algn="ctr">
              <a:lnSpc>
                <a:spcPts val="2240"/>
              </a:lnSpc>
            </a:pPr>
            <a:r>
              <a:rPr lang="en-US" b="1" dirty="0" smtClean="0">
                <a:solidFill>
                  <a:srgbClr val="000000"/>
                </a:solidFill>
                <a:latin typeface="Calibri" panose="020F0502020204030204" pitchFamily="34" charset="0"/>
                <a:cs typeface="Calibri" panose="020F0502020204030204" pitchFamily="34" charset="0"/>
              </a:rPr>
              <a:t>DIVERSITY</a:t>
            </a:r>
            <a:r>
              <a:rPr lang="zh-TW" altLang="en-US" b="1" dirty="0" smtClean="0">
                <a:solidFill>
                  <a:srgbClr val="000000"/>
                </a:solidFill>
                <a:latin typeface="Calibri" panose="020F0502020204030204" pitchFamily="34" charset="0"/>
                <a:cs typeface="Calibri" panose="020F0502020204030204" pitchFamily="34" charset="0"/>
              </a:rPr>
              <a:t>多元</a:t>
            </a:r>
            <a:r>
              <a:rPr lang="en-US" b="1" dirty="0" smtClean="0">
                <a:solidFill>
                  <a:srgbClr val="000000"/>
                </a:solidFill>
                <a:latin typeface="Calibri" panose="020F0502020204030204" pitchFamily="34" charset="0"/>
                <a:cs typeface="Calibri" panose="020F0502020204030204" pitchFamily="34" charset="0"/>
              </a:rPr>
              <a:t>, EQUITY</a:t>
            </a:r>
            <a:r>
              <a:rPr lang="zh-TW" altLang="en-US" b="1" dirty="0" smtClean="0">
                <a:solidFill>
                  <a:srgbClr val="000000"/>
                </a:solidFill>
                <a:latin typeface="Calibri" panose="020F0502020204030204" pitchFamily="34" charset="0"/>
                <a:cs typeface="Calibri" panose="020F0502020204030204" pitchFamily="34" charset="0"/>
              </a:rPr>
              <a:t>平等</a:t>
            </a:r>
            <a:r>
              <a:rPr lang="en-US" b="1" dirty="0" smtClean="0">
                <a:solidFill>
                  <a:srgbClr val="000000"/>
                </a:solidFill>
                <a:latin typeface="Calibri" panose="020F0502020204030204" pitchFamily="34" charset="0"/>
                <a:cs typeface="Calibri" panose="020F0502020204030204" pitchFamily="34" charset="0"/>
              </a:rPr>
              <a:t>&amp; INCLUSION</a:t>
            </a:r>
            <a:r>
              <a:rPr lang="zh-TW" altLang="en-US" b="1" dirty="0" smtClean="0">
                <a:solidFill>
                  <a:srgbClr val="000000"/>
                </a:solidFill>
                <a:latin typeface="Calibri" panose="020F0502020204030204" pitchFamily="34" charset="0"/>
                <a:cs typeface="Calibri" panose="020F0502020204030204" pitchFamily="34" charset="0"/>
              </a:rPr>
              <a:t>共融</a:t>
            </a:r>
            <a:endParaRPr lang="en-US" b="1"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26076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矩形 4"/>
          <p:cNvSpPr>
            <a:spLocks noChangeArrowheads="1"/>
          </p:cNvSpPr>
          <p:nvPr/>
        </p:nvSpPr>
        <p:spPr bwMode="auto">
          <a:xfrm>
            <a:off x="250603" y="891099"/>
            <a:ext cx="8675683" cy="4302716"/>
          </a:xfrm>
          <a:prstGeom prst="rect">
            <a:avLst/>
          </a:prstGeom>
          <a:noFill/>
          <a:ln w="9525">
            <a:noFill/>
            <a:miter lim="800000"/>
            <a:headEnd/>
            <a:tailEnd/>
          </a:ln>
        </p:spPr>
        <p:txBody>
          <a:bodyPr wrap="square">
            <a:spAutoFit/>
          </a:bodyPr>
          <a:lstStyle/>
          <a:p>
            <a:pPr marL="361950" indent="-266700">
              <a:spcBef>
                <a:spcPts val="1800"/>
              </a:spcBef>
              <a:buSzPct val="70000"/>
              <a:buFont typeface="Wingdings" pitchFamily="2" charset="2"/>
              <a:buChar char="n"/>
            </a:pPr>
            <a:r>
              <a:rPr lang="en-US" altLang="zh-TW" sz="2800" b="1" dirty="0" smtClean="0">
                <a:latin typeface="Calibri" panose="020F0502020204030204" pitchFamily="34" charset="0"/>
                <a:ea typeface="微軟正黑體" pitchFamily="34" charset="-120"/>
                <a:cs typeface="Calibri" panose="020F0502020204030204" pitchFamily="34" charset="0"/>
              </a:rPr>
              <a:t>AT Office</a:t>
            </a:r>
            <a:r>
              <a:rPr lang="zh-TW" altLang="en-US" sz="2800" b="1" dirty="0" smtClean="0">
                <a:latin typeface="Calibri" panose="020F0502020204030204" pitchFamily="34" charset="0"/>
                <a:ea typeface="微軟正黑體" pitchFamily="34" charset="-120"/>
                <a:cs typeface="Calibri" panose="020F0502020204030204" pitchFamily="34" charset="0"/>
              </a:rPr>
              <a:t>：</a:t>
            </a:r>
            <a:endParaRPr lang="en-US" altLang="zh-TW" sz="2800" b="1" dirty="0" smtClean="0">
              <a:latin typeface="Calibri" panose="020F0502020204030204" pitchFamily="34" charset="0"/>
              <a:ea typeface="微軟正黑體" pitchFamily="34" charset="-120"/>
              <a:cs typeface="Calibri" panose="020F0502020204030204" pitchFamily="34" charset="0"/>
            </a:endParaRPr>
          </a:p>
          <a:p>
            <a:pPr marL="361950" indent="-266700">
              <a:spcBef>
                <a:spcPct val="20000"/>
              </a:spcBef>
              <a:buSzPct val="70000"/>
            </a:pPr>
            <a:r>
              <a:rPr lang="en-US" altLang="zh-TW" sz="2800" b="1" dirty="0" smtClean="0">
                <a:latin typeface="Calibri" panose="020F0502020204030204" pitchFamily="34" charset="0"/>
                <a:ea typeface="微軟正黑體" pitchFamily="34" charset="-120"/>
                <a:cs typeface="Calibri" panose="020F0502020204030204" pitchFamily="34" charset="0"/>
              </a:rPr>
              <a:t>	</a:t>
            </a:r>
            <a:r>
              <a:rPr lang="en-US" altLang="zh-TW" sz="2000" dirty="0" smtClean="0">
                <a:latin typeface="Calibri" panose="020F0502020204030204" pitchFamily="34" charset="0"/>
                <a:cs typeface="Calibri" panose="020F0502020204030204" pitchFamily="34" charset="0"/>
              </a:rPr>
              <a:t>Prior </a:t>
            </a:r>
            <a:r>
              <a:rPr lang="en-US" altLang="zh-TW" sz="2000" dirty="0">
                <a:latin typeface="Calibri" panose="020F0502020204030204" pitchFamily="34" charset="0"/>
                <a:cs typeface="Calibri" panose="020F0502020204030204" pitchFamily="34" charset="0"/>
              </a:rPr>
              <a:t>to sitting, it is recommended to use hands to touch or visually confirm the seating position. </a:t>
            </a:r>
            <a:r>
              <a:rPr lang="zh-TW" altLang="en-US" sz="2400" dirty="0" smtClean="0">
                <a:solidFill>
                  <a:schemeClr val="tx1">
                    <a:lumMod val="85000"/>
                    <a:lumOff val="15000"/>
                  </a:schemeClr>
                </a:solidFill>
                <a:latin typeface="Calibri" panose="020F0502020204030204" pitchFamily="34" charset="0"/>
                <a:ea typeface="微軟正黑體" pitchFamily="34" charset="-120"/>
                <a:cs typeface="Calibri" panose="020F0502020204030204" pitchFamily="34" charset="0"/>
              </a:rPr>
              <a:t>。</a:t>
            </a:r>
            <a:endParaRPr lang="en-US" altLang="zh-TW" sz="2800" dirty="0">
              <a:latin typeface="Calibri" panose="020F0502020204030204" pitchFamily="34" charset="0"/>
              <a:ea typeface="微軟正黑體" pitchFamily="34" charset="-120"/>
              <a:cs typeface="Calibri" panose="020F0502020204030204" pitchFamily="34" charset="0"/>
            </a:endParaRPr>
          </a:p>
          <a:p>
            <a:pPr marL="361950" indent="-266700">
              <a:spcBef>
                <a:spcPts val="2400"/>
              </a:spcBef>
              <a:buSzPct val="70000"/>
              <a:buFont typeface="Wingdings" pitchFamily="2" charset="2"/>
              <a:buChar char="n"/>
            </a:pPr>
            <a:r>
              <a:rPr lang="en-US" altLang="zh-TW" sz="2800" b="1" dirty="0" smtClean="0">
                <a:latin typeface="Calibri" panose="020F0502020204030204" pitchFamily="34" charset="0"/>
                <a:ea typeface="微軟正黑體" pitchFamily="34" charset="-120"/>
                <a:cs typeface="Calibri" panose="020F0502020204030204" pitchFamily="34" charset="0"/>
              </a:rPr>
              <a:t>AT GYM</a:t>
            </a:r>
            <a:r>
              <a:rPr lang="zh-TW" altLang="en-US" sz="2800" b="1" dirty="0" smtClean="0">
                <a:latin typeface="Calibri" panose="020F0502020204030204" pitchFamily="34" charset="0"/>
                <a:ea typeface="微軟正黑體" pitchFamily="34" charset="-120"/>
                <a:cs typeface="Calibri" panose="020F0502020204030204" pitchFamily="34" charset="0"/>
              </a:rPr>
              <a:t>：</a:t>
            </a:r>
            <a:endParaRPr lang="en-US" altLang="zh-TW" sz="2800" b="1" dirty="0" smtClean="0">
              <a:latin typeface="Calibri" panose="020F0502020204030204" pitchFamily="34" charset="0"/>
              <a:ea typeface="微軟正黑體" pitchFamily="34" charset="-120"/>
              <a:cs typeface="Calibri" panose="020F0502020204030204" pitchFamily="34" charset="0"/>
            </a:endParaRPr>
          </a:p>
          <a:p>
            <a:pPr marL="361950" indent="-266700">
              <a:spcBef>
                <a:spcPct val="20000"/>
              </a:spcBef>
              <a:buSzPct val="70000"/>
            </a:pPr>
            <a:r>
              <a:rPr lang="en-US" altLang="zh-TW" sz="2400" b="1" dirty="0" smtClean="0">
                <a:latin typeface="Calibri" panose="020F0502020204030204" pitchFamily="34" charset="0"/>
                <a:ea typeface="微軟正黑體" pitchFamily="34" charset="-120"/>
                <a:cs typeface="Calibri" panose="020F0502020204030204" pitchFamily="34" charset="0"/>
              </a:rPr>
              <a:t>	</a:t>
            </a:r>
            <a:r>
              <a:rPr lang="en-US" altLang="zh-TW" sz="2000" dirty="0" smtClean="0">
                <a:latin typeface="Calibri" panose="020F0502020204030204" pitchFamily="34" charset="0"/>
                <a:cs typeface="Calibri" panose="020F0502020204030204" pitchFamily="34" charset="0"/>
              </a:rPr>
              <a:t>Correct </a:t>
            </a:r>
            <a:r>
              <a:rPr lang="en-US" altLang="zh-TW" sz="2000" dirty="0">
                <a:latin typeface="Calibri" panose="020F0502020204030204" pitchFamily="34" charset="0"/>
                <a:cs typeface="Calibri" panose="020F0502020204030204" pitchFamily="34" charset="0"/>
              </a:rPr>
              <a:t>approach: Refer to the operating instructions of the fitness equipment and carefully allocate one's physical capabilities when using it</a:t>
            </a:r>
            <a:r>
              <a:rPr lang="en-US" altLang="zh-TW" sz="2000" dirty="0" smtClean="0">
                <a:latin typeface="Calibri" panose="020F0502020204030204" pitchFamily="34" charset="0"/>
                <a:cs typeface="Calibri" panose="020F0502020204030204" pitchFamily="34" charset="0"/>
              </a:rPr>
              <a:t>.</a:t>
            </a:r>
          </a:p>
          <a:p>
            <a:pPr marL="361950" indent="-266700">
              <a:spcBef>
                <a:spcPct val="20000"/>
              </a:spcBef>
              <a:buSzPct val="70000"/>
            </a:pPr>
            <a:endParaRPr lang="en-US" altLang="zh-TW" sz="2000" dirty="0" smtClean="0">
              <a:latin typeface="Calibri" panose="020F0502020204030204" pitchFamily="34" charset="0"/>
              <a:cs typeface="Calibri" panose="020F0502020204030204" pitchFamily="34" charset="0"/>
            </a:endParaRPr>
          </a:p>
          <a:p>
            <a:pPr marL="438150" indent="-342900">
              <a:spcBef>
                <a:spcPct val="20000"/>
              </a:spcBef>
              <a:buSzPct val="70000"/>
              <a:buFont typeface="Wingdings" panose="05000000000000000000" pitchFamily="2" charset="2"/>
              <a:buChar char="n"/>
            </a:pPr>
            <a:r>
              <a:rPr lang="en-US" altLang="zh-TW" sz="2800" b="1" dirty="0" smtClean="0">
                <a:latin typeface="Calibri" panose="020F0502020204030204" pitchFamily="34" charset="0"/>
                <a:ea typeface="微軟正黑體" pitchFamily="34" charset="-120"/>
                <a:cs typeface="Calibri" panose="020F0502020204030204" pitchFamily="34" charset="0"/>
              </a:rPr>
              <a:t> Walking </a:t>
            </a:r>
            <a:r>
              <a:rPr lang="zh-TW" altLang="en-US" sz="2800" b="1" dirty="0" smtClean="0">
                <a:latin typeface="Calibri" panose="020F0502020204030204" pitchFamily="34" charset="0"/>
                <a:ea typeface="微軟正黑體" pitchFamily="34" charset="-120"/>
                <a:cs typeface="Calibri" panose="020F0502020204030204" pitchFamily="34" charset="0"/>
              </a:rPr>
              <a:t>：</a:t>
            </a:r>
            <a:endParaRPr lang="en-US" altLang="zh-TW" sz="2800" b="1" dirty="0" smtClean="0">
              <a:latin typeface="Calibri" panose="020F0502020204030204" pitchFamily="34" charset="0"/>
              <a:ea typeface="微軟正黑體" pitchFamily="34" charset="-120"/>
              <a:cs typeface="Calibri" panose="020F0502020204030204" pitchFamily="34" charset="0"/>
            </a:endParaRPr>
          </a:p>
          <a:p>
            <a:pPr marL="361950" indent="-266700">
              <a:spcBef>
                <a:spcPct val="20000"/>
              </a:spcBef>
              <a:buSzPct val="70000"/>
            </a:pPr>
            <a:r>
              <a:rPr lang="en-US" altLang="zh-TW" sz="2800" b="1" dirty="0" smtClean="0">
                <a:solidFill>
                  <a:schemeClr val="tx1">
                    <a:lumMod val="85000"/>
                    <a:lumOff val="15000"/>
                  </a:schemeClr>
                </a:solidFill>
                <a:latin typeface="Calibri" panose="020F0502020204030204" pitchFamily="34" charset="0"/>
                <a:ea typeface="微軟正黑體" pitchFamily="34" charset="-120"/>
                <a:cs typeface="Calibri" panose="020F0502020204030204" pitchFamily="34" charset="0"/>
              </a:rPr>
              <a:t>	</a:t>
            </a:r>
            <a:r>
              <a:rPr lang="en-US" altLang="zh-TW" sz="2000" dirty="0" smtClean="0">
                <a:latin typeface="Calibri" panose="020F0502020204030204" pitchFamily="34" charset="0"/>
                <a:cs typeface="Calibri" panose="020F0502020204030204" pitchFamily="34" charset="0"/>
              </a:rPr>
              <a:t>Correct </a:t>
            </a:r>
            <a:r>
              <a:rPr lang="en-US" altLang="zh-TW" sz="2000" dirty="0">
                <a:latin typeface="Calibri" panose="020F0502020204030204" pitchFamily="34" charset="0"/>
                <a:cs typeface="Calibri" panose="020F0502020204030204" pitchFamily="34" charset="0"/>
              </a:rPr>
              <a:t>approach: Pay attention to the condition of the floor while walking.</a:t>
            </a:r>
            <a:endParaRPr lang="en-US" altLang="zh-TW" sz="2000" dirty="0">
              <a:solidFill>
                <a:schemeClr val="tx1">
                  <a:lumMod val="85000"/>
                  <a:lumOff val="15000"/>
                </a:schemeClr>
              </a:solidFill>
              <a:latin typeface="Calibri" panose="020F0502020204030204" pitchFamily="34" charset="0"/>
              <a:ea typeface="微軟正黑體" pitchFamily="34" charset="-120"/>
              <a:cs typeface="Calibri" panose="020F0502020204030204" pitchFamily="34" charset="0"/>
            </a:endParaRPr>
          </a:p>
        </p:txBody>
      </p:sp>
      <p:sp>
        <p:nvSpPr>
          <p:cNvPr id="5" name="標題 4"/>
          <p:cNvSpPr>
            <a:spLocks noGrp="1"/>
          </p:cNvSpPr>
          <p:nvPr>
            <p:ph type="title"/>
          </p:nvPr>
        </p:nvSpPr>
        <p:spPr/>
        <p:txBody>
          <a:bodyPr/>
          <a:lstStyle/>
          <a:p>
            <a:r>
              <a:rPr lang="en-US" altLang="zh-TW" dirty="0" smtClean="0"/>
              <a:t>Safety Information </a:t>
            </a:r>
            <a:endParaRPr lang="zh-TW" altLang="en-US" dirty="0"/>
          </a:p>
        </p:txBody>
      </p:sp>
    </p:spTree>
    <p:extLst>
      <p:ext uri="{BB962C8B-B14F-4D97-AF65-F5344CB8AC3E}">
        <p14:creationId xmlns:p14="http://schemas.microsoft.com/office/powerpoint/2010/main" val="29831986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Office Safety Awareness</a:t>
            </a:r>
            <a:endParaRPr lang="zh-TW" altLang="en-US" dirty="0"/>
          </a:p>
        </p:txBody>
      </p:sp>
      <p:grpSp>
        <p:nvGrpSpPr>
          <p:cNvPr id="18" name="群組 17"/>
          <p:cNvGrpSpPr/>
          <p:nvPr/>
        </p:nvGrpSpPr>
        <p:grpSpPr>
          <a:xfrm>
            <a:off x="612000" y="750224"/>
            <a:ext cx="7920000" cy="1241073"/>
            <a:chOff x="214263" y="620685"/>
            <a:chExt cx="7920000" cy="1241073"/>
          </a:xfrm>
        </p:grpSpPr>
        <p:sp>
          <p:nvSpPr>
            <p:cNvPr id="12" name="矩形 11"/>
            <p:cNvSpPr/>
            <p:nvPr/>
          </p:nvSpPr>
          <p:spPr bwMode="auto">
            <a:xfrm>
              <a:off x="214263" y="853758"/>
              <a:ext cx="7920000" cy="1008000"/>
            </a:xfrm>
            <a:prstGeom prst="rect">
              <a:avLst/>
            </a:prstGeom>
            <a:solidFill>
              <a:schemeClr val="bg1"/>
            </a:solidFill>
            <a:ln w="19050">
              <a:solidFill>
                <a:schemeClr val="accent2"/>
              </a:solidFill>
              <a:prstDash val="sysDot"/>
              <a:round/>
              <a:headEnd/>
              <a:tailEnd/>
            </a:ln>
          </p:spPr>
          <p:txBody>
            <a:bodyPr lIns="0" rIns="0" anchor="ctr"/>
            <a:lstStyle/>
            <a:p>
              <a:r>
                <a:rPr lang="en-US" altLang="zh-TW" sz="1400" dirty="0" smtClean="0"/>
                <a:t>All </a:t>
              </a:r>
              <a:r>
                <a:rPr lang="en-US" altLang="zh-TW" sz="1400" dirty="0"/>
                <a:t>extension cords must be labeled with the WNC certification in order to be used. (Inspection Window - Facility #5530)</a:t>
              </a:r>
            </a:p>
          </p:txBody>
        </p:sp>
        <p:sp>
          <p:nvSpPr>
            <p:cNvPr id="7" name="圓角矩形 6"/>
            <p:cNvSpPr/>
            <p:nvPr/>
          </p:nvSpPr>
          <p:spPr bwMode="auto">
            <a:xfrm>
              <a:off x="214263" y="620685"/>
              <a:ext cx="1878966" cy="402615"/>
            </a:xfrm>
            <a:prstGeom prst="roundRect">
              <a:avLst/>
            </a:prstGeom>
            <a:solidFill>
              <a:srgbClr val="0070C0"/>
            </a:solidFill>
            <a:ln w="19050">
              <a:solidFill>
                <a:srgbClr val="FFFFFF"/>
              </a:solidFill>
              <a:miter lim="800000"/>
              <a:headEnd/>
              <a:tailEnd/>
            </a:ln>
          </p:spPr>
          <p:txBody>
            <a:bodyPr tIns="0" bIns="0" anchor="ctr"/>
            <a:lstStyle/>
            <a:p>
              <a:pPr marL="457200" indent="-457200" algn="ctr"/>
              <a:r>
                <a:rPr lang="en-US" altLang="zh-TW" sz="1600" dirty="0">
                  <a:solidFill>
                    <a:schemeClr val="bg1"/>
                  </a:solidFill>
                </a:rPr>
                <a:t>Electrical Safety</a:t>
              </a:r>
              <a:endParaRPr lang="zh-TW" altLang="en-US" sz="1600" b="1" dirty="0" smtClean="0">
                <a:solidFill>
                  <a:schemeClr val="bg1"/>
                </a:solidFill>
                <a:latin typeface="微軟正黑體" pitchFamily="34" charset="-120"/>
                <a:ea typeface="微軟正黑體" pitchFamily="34" charset="-120"/>
              </a:endParaRPr>
            </a:p>
          </p:txBody>
        </p:sp>
      </p:grpSp>
      <p:grpSp>
        <p:nvGrpSpPr>
          <p:cNvPr id="19" name="群組 18"/>
          <p:cNvGrpSpPr/>
          <p:nvPr/>
        </p:nvGrpSpPr>
        <p:grpSpPr>
          <a:xfrm>
            <a:off x="604107" y="2064320"/>
            <a:ext cx="7920000" cy="1380630"/>
            <a:chOff x="56766" y="1980562"/>
            <a:chExt cx="7920000" cy="1380630"/>
          </a:xfrm>
        </p:grpSpPr>
        <p:sp>
          <p:nvSpPr>
            <p:cNvPr id="13" name="矩形 12"/>
            <p:cNvSpPr/>
            <p:nvPr/>
          </p:nvSpPr>
          <p:spPr bwMode="auto">
            <a:xfrm>
              <a:off x="56766" y="2353192"/>
              <a:ext cx="7920000" cy="1008000"/>
            </a:xfrm>
            <a:prstGeom prst="rect">
              <a:avLst/>
            </a:prstGeom>
            <a:solidFill>
              <a:schemeClr val="bg1"/>
            </a:solidFill>
            <a:ln w="19050">
              <a:solidFill>
                <a:srgbClr val="549F21"/>
              </a:solidFill>
              <a:prstDash val="sysDot"/>
              <a:round/>
              <a:headEnd/>
              <a:tailEnd/>
            </a:ln>
          </p:spPr>
          <p:txBody>
            <a:bodyPr lIns="0" rIns="0" anchor="ctr"/>
            <a:lstStyle/>
            <a:p>
              <a:pPr marL="266700" indent="-180975">
                <a:buFont typeface="Arial" pitchFamily="34" charset="0"/>
                <a:buChar char="•"/>
              </a:pPr>
              <a:r>
                <a:rPr lang="en-US" altLang="zh-TW" sz="1400" dirty="0"/>
                <a:t>Take steady steps instead of running. </a:t>
              </a:r>
              <a:r>
                <a:rPr lang="zh-TW" altLang="en-US" sz="1400" dirty="0"/>
                <a:t>。</a:t>
              </a:r>
              <a:endParaRPr lang="en-US" altLang="zh-TW" sz="1400" dirty="0"/>
            </a:p>
            <a:p>
              <a:pPr marL="266700" indent="-180975">
                <a:buFont typeface="Arial" pitchFamily="34" charset="0"/>
                <a:buChar char="•"/>
              </a:pPr>
              <a:r>
                <a:rPr lang="en-US" altLang="zh-TW" sz="1400" dirty="0"/>
                <a:t>Walk attentively without using your phone.</a:t>
              </a:r>
            </a:p>
            <a:p>
              <a:pPr marL="266700" indent="-180975">
                <a:buFont typeface="Arial" pitchFamily="34" charset="0"/>
                <a:buChar char="•"/>
              </a:pPr>
              <a:r>
                <a:rPr lang="en-US" altLang="zh-TW" sz="1400" dirty="0"/>
                <a:t>Please slow down and walk carefully in areas with wet and slippery floors.</a:t>
              </a:r>
            </a:p>
          </p:txBody>
        </p:sp>
        <p:sp>
          <p:nvSpPr>
            <p:cNvPr id="10" name="圓角矩形 9"/>
            <p:cNvSpPr/>
            <p:nvPr/>
          </p:nvSpPr>
          <p:spPr bwMode="auto">
            <a:xfrm>
              <a:off x="56766" y="1980562"/>
              <a:ext cx="1886859" cy="408918"/>
            </a:xfrm>
            <a:prstGeom prst="roundRect">
              <a:avLst/>
            </a:prstGeom>
            <a:solidFill>
              <a:srgbClr val="549F21"/>
            </a:solidFill>
            <a:ln w="19050">
              <a:solidFill>
                <a:srgbClr val="FFFFFF"/>
              </a:solidFill>
              <a:miter lim="800000"/>
              <a:headEnd/>
              <a:tailEnd/>
            </a:ln>
          </p:spPr>
          <p:txBody>
            <a:bodyPr tIns="0" bIns="0" anchor="ctr"/>
            <a:lstStyle/>
            <a:p>
              <a:pPr marL="457200" indent="-457200" algn="ctr">
                <a:lnSpc>
                  <a:spcPct val="100000"/>
                </a:lnSpc>
                <a:spcBef>
                  <a:spcPts val="0"/>
                </a:spcBef>
              </a:pPr>
              <a:r>
                <a:rPr lang="en-US" altLang="zh-TW" sz="1600" b="1" dirty="0" smtClean="0">
                  <a:solidFill>
                    <a:schemeClr val="bg1"/>
                  </a:solidFill>
                  <a:latin typeface="微軟正黑體" pitchFamily="34" charset="-120"/>
                  <a:ea typeface="微軟正黑體" pitchFamily="34" charset="-120"/>
                  <a:cs typeface="Arial" charset="0"/>
                </a:rPr>
                <a:t>Walking Safety</a:t>
              </a:r>
              <a:endParaRPr lang="zh-TW" altLang="en-US" sz="1600" b="1" dirty="0" smtClean="0">
                <a:solidFill>
                  <a:schemeClr val="bg1"/>
                </a:solidFill>
                <a:latin typeface="微軟正黑體" pitchFamily="34" charset="-120"/>
                <a:ea typeface="微軟正黑體" pitchFamily="34" charset="-120"/>
                <a:cs typeface="Arial" charset="0"/>
              </a:endParaRPr>
            </a:p>
          </p:txBody>
        </p:sp>
      </p:grpSp>
      <p:grpSp>
        <p:nvGrpSpPr>
          <p:cNvPr id="21" name="群組 20"/>
          <p:cNvGrpSpPr/>
          <p:nvPr/>
        </p:nvGrpSpPr>
        <p:grpSpPr>
          <a:xfrm>
            <a:off x="468000" y="4929726"/>
            <a:ext cx="8172869" cy="1301193"/>
            <a:chOff x="179131" y="4853526"/>
            <a:chExt cx="8172869" cy="1301193"/>
          </a:xfrm>
        </p:grpSpPr>
        <p:sp>
          <p:nvSpPr>
            <p:cNvPr id="15" name="矩形 14"/>
            <p:cNvSpPr/>
            <p:nvPr/>
          </p:nvSpPr>
          <p:spPr bwMode="auto">
            <a:xfrm>
              <a:off x="432000" y="5146719"/>
              <a:ext cx="7920000" cy="1008000"/>
            </a:xfrm>
            <a:prstGeom prst="rect">
              <a:avLst/>
            </a:prstGeom>
            <a:solidFill>
              <a:schemeClr val="bg1"/>
            </a:solidFill>
            <a:ln w="19050">
              <a:solidFill>
                <a:srgbClr val="549F21"/>
              </a:solidFill>
              <a:prstDash val="sysDot"/>
              <a:round/>
              <a:headEnd/>
              <a:tailEnd/>
            </a:ln>
          </p:spPr>
          <p:txBody>
            <a:bodyPr lIns="0" rIns="0" anchor="ctr"/>
            <a:lstStyle/>
            <a:p>
              <a:pPr marL="266700" indent="-180975">
                <a:buFont typeface="Arial" pitchFamily="34" charset="0"/>
                <a:buChar char="•"/>
              </a:pPr>
              <a:r>
                <a:rPr lang="en-US" altLang="zh-TW" sz="1400" dirty="0"/>
                <a:t>Minimize manual handling and utilize tools such as trolleys whenever possible</a:t>
              </a:r>
              <a:r>
                <a:rPr lang="en-US" altLang="zh-TW" sz="1400" dirty="0" smtClean="0"/>
                <a:t>.</a:t>
              </a:r>
            </a:p>
            <a:p>
              <a:pPr marL="266700" indent="-180975">
                <a:buFont typeface="Arial" pitchFamily="34" charset="0"/>
                <a:buChar char="•"/>
              </a:pPr>
              <a:r>
                <a:rPr lang="en-US" altLang="zh-TW" sz="1400" dirty="0"/>
                <a:t>Keep objects close to your body for more efficient and effortless handling.</a:t>
              </a:r>
            </a:p>
          </p:txBody>
        </p:sp>
        <p:sp>
          <p:nvSpPr>
            <p:cNvPr id="11" name="圓角矩形 10"/>
            <p:cNvSpPr/>
            <p:nvPr/>
          </p:nvSpPr>
          <p:spPr bwMode="auto">
            <a:xfrm>
              <a:off x="179131" y="4853526"/>
              <a:ext cx="2022966" cy="407034"/>
            </a:xfrm>
            <a:prstGeom prst="roundRect">
              <a:avLst/>
            </a:prstGeom>
            <a:solidFill>
              <a:srgbClr val="549F21"/>
            </a:solidFill>
            <a:ln w="19050">
              <a:solidFill>
                <a:srgbClr val="FFFFFF"/>
              </a:solidFill>
              <a:miter lim="800000"/>
              <a:headEnd/>
              <a:tailEnd/>
            </a:ln>
          </p:spPr>
          <p:txBody>
            <a:bodyPr tIns="0" bIns="0" anchor="ctr"/>
            <a:lstStyle/>
            <a:p>
              <a:pPr marL="457200" indent="-457200" algn="ctr"/>
              <a:r>
                <a:rPr lang="en-US" altLang="zh-TW" sz="1400" dirty="0">
                  <a:solidFill>
                    <a:schemeClr val="bg1"/>
                  </a:solidFill>
                </a:rPr>
                <a:t>Safe Manual Handling</a:t>
              </a:r>
              <a:endParaRPr lang="zh-TW" altLang="en-US" sz="1400" dirty="0">
                <a:solidFill>
                  <a:schemeClr val="bg1"/>
                </a:solidFill>
              </a:endParaRPr>
            </a:p>
          </p:txBody>
        </p:sp>
      </p:grpSp>
      <p:grpSp>
        <p:nvGrpSpPr>
          <p:cNvPr id="20" name="群組 19"/>
          <p:cNvGrpSpPr/>
          <p:nvPr/>
        </p:nvGrpSpPr>
        <p:grpSpPr>
          <a:xfrm>
            <a:off x="468000" y="3486612"/>
            <a:ext cx="8137737" cy="1360186"/>
            <a:chOff x="214263" y="3389821"/>
            <a:chExt cx="8137737" cy="1360186"/>
          </a:xfrm>
        </p:grpSpPr>
        <p:sp>
          <p:nvSpPr>
            <p:cNvPr id="14" name="矩形 13"/>
            <p:cNvSpPr/>
            <p:nvPr/>
          </p:nvSpPr>
          <p:spPr bwMode="auto">
            <a:xfrm>
              <a:off x="432000" y="3742007"/>
              <a:ext cx="7920000" cy="1008000"/>
            </a:xfrm>
            <a:prstGeom prst="rect">
              <a:avLst/>
            </a:prstGeom>
            <a:solidFill>
              <a:schemeClr val="bg1"/>
            </a:solidFill>
            <a:ln w="19050">
              <a:solidFill>
                <a:schemeClr val="accent2"/>
              </a:solidFill>
              <a:prstDash val="sysDot"/>
              <a:round/>
              <a:headEnd/>
              <a:tailEnd/>
            </a:ln>
          </p:spPr>
          <p:txBody>
            <a:bodyPr lIns="0" rIns="0" anchor="ctr"/>
            <a:lstStyle/>
            <a:p>
              <a:pPr marL="266700" indent="-180975">
                <a:buFont typeface="Arial" pitchFamily="34" charset="0"/>
                <a:buChar char="•"/>
              </a:pPr>
              <a:r>
                <a:rPr lang="en-US" altLang="zh-TW" sz="1400" dirty="0"/>
                <a:t>Keep pathways clear and familiarize yourself with two or more safety exit locations</a:t>
              </a:r>
              <a:r>
                <a:rPr lang="en-US" altLang="zh-TW" sz="1400" dirty="0" smtClean="0"/>
                <a:t>.</a:t>
              </a:r>
            </a:p>
            <a:p>
              <a:pPr marL="266700" indent="-180975">
                <a:buFont typeface="Arial" pitchFamily="34" charset="0"/>
                <a:buChar char="•"/>
              </a:pPr>
              <a:r>
                <a:rPr lang="en-US" altLang="zh-TW" sz="1400" dirty="0"/>
                <a:t>Access to fire extinguishers and fire hydrants should not be blocked under any circumstances.</a:t>
              </a:r>
              <a:endParaRPr lang="en-US" altLang="zh-TW" sz="1400" dirty="0" smtClean="0"/>
            </a:p>
            <a:p>
              <a:pPr marL="266700" indent="-180975">
                <a:buFont typeface="Arial" pitchFamily="34" charset="0"/>
                <a:buChar char="•"/>
              </a:pPr>
              <a:r>
                <a:rPr lang="en-US" altLang="zh-TW" sz="1400" dirty="0" smtClean="0"/>
                <a:t>Fire </a:t>
              </a:r>
              <a:r>
                <a:rPr lang="en-US" altLang="zh-TW" sz="1400" dirty="0"/>
                <a:t>Extinguisher Usage Mnemonic: Pull (Pin), Aim (Nozzle), Squeeze (Handle).</a:t>
              </a:r>
              <a:endParaRPr lang="zh-TW" altLang="en-US" sz="1400" dirty="0"/>
            </a:p>
          </p:txBody>
        </p:sp>
        <p:sp>
          <p:nvSpPr>
            <p:cNvPr id="6" name="圓角矩形 5"/>
            <p:cNvSpPr/>
            <p:nvPr/>
          </p:nvSpPr>
          <p:spPr bwMode="auto">
            <a:xfrm>
              <a:off x="214263" y="3389821"/>
              <a:ext cx="1907994" cy="429740"/>
            </a:xfrm>
            <a:prstGeom prst="roundRect">
              <a:avLst/>
            </a:prstGeom>
            <a:solidFill>
              <a:srgbClr val="0070C0"/>
            </a:solidFill>
            <a:ln w="19050">
              <a:solidFill>
                <a:srgbClr val="FFFFFF"/>
              </a:solidFill>
              <a:miter lim="800000"/>
              <a:headEnd/>
              <a:tailEnd/>
            </a:ln>
          </p:spPr>
          <p:txBody>
            <a:bodyPr tIns="0" bIns="0" anchor="ctr"/>
            <a:lstStyle/>
            <a:p>
              <a:pPr marL="457200" indent="-457200" algn="ctr">
                <a:lnSpc>
                  <a:spcPct val="100000"/>
                </a:lnSpc>
                <a:spcBef>
                  <a:spcPts val="0"/>
                </a:spcBef>
              </a:pPr>
              <a:r>
                <a:rPr lang="en-US" altLang="zh-TW" dirty="0">
                  <a:solidFill>
                    <a:schemeClr val="bg1"/>
                  </a:solidFill>
                </a:rPr>
                <a:t>Fire Safety</a:t>
              </a:r>
              <a:endParaRPr lang="zh-TW" altLang="en-US" sz="2400" b="1" dirty="0" smtClean="0">
                <a:solidFill>
                  <a:schemeClr val="bg1"/>
                </a:solidFill>
                <a:latin typeface="微軟正黑體" pitchFamily="34" charset="-120"/>
                <a:ea typeface="微軟正黑體" pitchFamily="34" charset="-120"/>
              </a:endParaRPr>
            </a:p>
          </p:txBody>
        </p:sp>
      </p:grpSp>
    </p:spTree>
    <p:extLst>
      <p:ext uri="{BB962C8B-B14F-4D97-AF65-F5344CB8AC3E}">
        <p14:creationId xmlns:p14="http://schemas.microsoft.com/office/powerpoint/2010/main" val="41419576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46172" y="1985312"/>
            <a:ext cx="4035490" cy="5027017"/>
          </a:xfrm>
          <a:prstGeom prst="rect">
            <a:avLst/>
          </a:prstGeom>
        </p:spPr>
        <p:txBody>
          <a:bodyPr lIns="0" tIns="0" rIns="0" bIns="0" rtlCol="0" anchor="t">
            <a:spAutoFit/>
          </a:bodyPr>
          <a:lstStyle/>
          <a:p>
            <a:pPr marL="171450" indent="-171450">
              <a:lnSpc>
                <a:spcPts val="2800"/>
              </a:lnSpc>
              <a:buFont typeface="Arial" panose="020B0604020202020204" pitchFamily="34" charset="0"/>
              <a:buChar char="•"/>
            </a:pPr>
            <a:endParaRPr sz="900" dirty="0"/>
          </a:p>
          <a:p>
            <a:pPr marL="342900" indent="-342900">
              <a:lnSpc>
                <a:spcPts val="2800"/>
              </a:lnSpc>
              <a:buFont typeface="Arial" panose="020B0604020202020204" pitchFamily="34" charset="0"/>
              <a:buChar char="•"/>
            </a:pPr>
            <a:r>
              <a:rPr lang="en-US" altLang="zh-TW" sz="2000" dirty="0"/>
              <a:t>Payroll </a:t>
            </a:r>
            <a:endParaRPr lang="en-US" altLang="zh-TW" sz="2000" dirty="0" smtClean="0"/>
          </a:p>
          <a:p>
            <a:pPr marL="342900" indent="-342900">
              <a:lnSpc>
                <a:spcPts val="2800"/>
              </a:lnSpc>
              <a:buFont typeface="Arial" panose="020B0604020202020204" pitchFamily="34" charset="0"/>
              <a:buChar char="•"/>
            </a:pPr>
            <a:r>
              <a:rPr lang="en-US" altLang="zh-TW" sz="2000" dirty="0" smtClean="0"/>
              <a:t>Leaning Management System</a:t>
            </a:r>
          </a:p>
          <a:p>
            <a:pPr marL="342900" indent="-342900">
              <a:lnSpc>
                <a:spcPts val="2800"/>
              </a:lnSpc>
              <a:buFont typeface="Arial" panose="020B0604020202020204" pitchFamily="34" charset="0"/>
              <a:buChar char="•"/>
            </a:pPr>
            <a:r>
              <a:rPr lang="en-US" altLang="zh-TW" sz="2000" dirty="0" smtClean="0"/>
              <a:t>Online </a:t>
            </a:r>
            <a:r>
              <a:rPr lang="en-US" altLang="zh-TW" sz="2000" dirty="0"/>
              <a:t>library </a:t>
            </a:r>
          </a:p>
          <a:p>
            <a:pPr marL="342900" indent="-342900">
              <a:lnSpc>
                <a:spcPts val="2800"/>
              </a:lnSpc>
              <a:buFont typeface="Arial" panose="020B0604020202020204" pitchFamily="34" charset="0"/>
              <a:buChar char="•"/>
            </a:pPr>
            <a:r>
              <a:rPr lang="en-US" altLang="zh-TW" sz="2000" dirty="0" smtClean="0"/>
              <a:t>Massage </a:t>
            </a:r>
            <a:r>
              <a:rPr lang="en-US" altLang="zh-TW" sz="2000" dirty="0"/>
              <a:t>Service</a:t>
            </a:r>
          </a:p>
          <a:p>
            <a:pPr marL="342900" indent="-342900">
              <a:lnSpc>
                <a:spcPts val="2800"/>
              </a:lnSpc>
              <a:buFont typeface="Arial" panose="020B0604020202020204" pitchFamily="34" charset="0"/>
              <a:buChar char="•"/>
            </a:pPr>
            <a:r>
              <a:rPr lang="en-US" altLang="zh-TW" sz="2000" dirty="0" err="1" smtClean="0"/>
              <a:t>SpaQall</a:t>
            </a:r>
            <a:endParaRPr lang="en-US" altLang="zh-TW" sz="2000" dirty="0"/>
          </a:p>
          <a:p>
            <a:pPr marL="342900" indent="-342900">
              <a:lnSpc>
                <a:spcPts val="2800"/>
              </a:lnSpc>
              <a:buFont typeface="Arial" panose="020B0604020202020204" pitchFamily="34" charset="0"/>
              <a:buChar char="•"/>
            </a:pPr>
            <a:r>
              <a:rPr lang="en-US" altLang="zh-TW" sz="2000" dirty="0" smtClean="0"/>
              <a:t>Sports </a:t>
            </a:r>
            <a:r>
              <a:rPr lang="en-US" altLang="zh-TW" sz="2000" dirty="0"/>
              <a:t>club</a:t>
            </a:r>
          </a:p>
          <a:p>
            <a:pPr>
              <a:lnSpc>
                <a:spcPts val="2800"/>
              </a:lnSpc>
            </a:pPr>
            <a:r>
              <a:rPr lang="en-US" altLang="zh-TW" sz="2000" dirty="0"/>
              <a:t/>
            </a:r>
            <a:br>
              <a:rPr lang="en-US" altLang="zh-TW" sz="2000" dirty="0"/>
            </a:br>
            <a:endParaRPr lang="en-US" sz="2000" dirty="0" smtClean="0">
              <a:solidFill>
                <a:srgbClr val="100F0D"/>
              </a:solidFill>
              <a:latin typeface="DM Sans"/>
            </a:endParaRPr>
          </a:p>
          <a:p>
            <a:pPr marL="342900" indent="-342900">
              <a:lnSpc>
                <a:spcPts val="2800"/>
              </a:lnSpc>
              <a:buFont typeface="Arial" panose="020B0604020202020204" pitchFamily="34" charset="0"/>
              <a:buChar char="•"/>
            </a:pPr>
            <a:endParaRPr lang="en-US" sz="2000" dirty="0">
              <a:solidFill>
                <a:srgbClr val="100F0D"/>
              </a:solidFill>
              <a:latin typeface="DM Sans"/>
            </a:endParaRPr>
          </a:p>
          <a:p>
            <a:pPr marL="342900" indent="-342900">
              <a:lnSpc>
                <a:spcPts val="2800"/>
              </a:lnSpc>
              <a:buFont typeface="Arial" panose="020B0604020202020204" pitchFamily="34" charset="0"/>
              <a:buChar char="•"/>
            </a:pPr>
            <a:endParaRPr lang="en-US" sz="2000" dirty="0">
              <a:solidFill>
                <a:srgbClr val="100F0D"/>
              </a:solidFill>
              <a:latin typeface="DM Sans"/>
            </a:endParaRPr>
          </a:p>
          <a:p>
            <a:pPr marL="342900" indent="-342900">
              <a:lnSpc>
                <a:spcPts val="2800"/>
              </a:lnSpc>
              <a:buFont typeface="Arial" panose="020B0604020202020204" pitchFamily="34" charset="0"/>
              <a:buChar char="•"/>
            </a:pPr>
            <a:endParaRPr lang="en-US" sz="2000" dirty="0">
              <a:solidFill>
                <a:srgbClr val="100F0D"/>
              </a:solidFill>
              <a:latin typeface="DM Sans"/>
            </a:endParaRPr>
          </a:p>
          <a:p>
            <a:pPr marL="342900" indent="-342900">
              <a:lnSpc>
                <a:spcPts val="2800"/>
              </a:lnSpc>
              <a:buFont typeface="Arial" panose="020B0604020202020204" pitchFamily="34" charset="0"/>
              <a:buChar char="•"/>
            </a:pPr>
            <a:endParaRPr lang="en-US" sz="2000" dirty="0">
              <a:solidFill>
                <a:srgbClr val="100F0D"/>
              </a:solidFill>
              <a:latin typeface="DM Sans"/>
            </a:endParaRPr>
          </a:p>
          <a:p>
            <a:pPr marL="342900" indent="-342900">
              <a:lnSpc>
                <a:spcPts val="2800"/>
              </a:lnSpc>
              <a:spcBef>
                <a:spcPct val="0"/>
              </a:spcBef>
              <a:buFont typeface="Arial" panose="020B0604020202020204" pitchFamily="34" charset="0"/>
              <a:buChar char="•"/>
            </a:pPr>
            <a:endParaRPr lang="en-US" sz="2000" dirty="0">
              <a:solidFill>
                <a:srgbClr val="100F0D"/>
              </a:solidFill>
              <a:latin typeface="DM Sans"/>
            </a:endParaRPr>
          </a:p>
        </p:txBody>
      </p:sp>
      <p:grpSp>
        <p:nvGrpSpPr>
          <p:cNvPr id="4" name="Group 4"/>
          <p:cNvGrpSpPr/>
          <p:nvPr/>
        </p:nvGrpSpPr>
        <p:grpSpPr>
          <a:xfrm>
            <a:off x="157160" y="1414508"/>
            <a:ext cx="4389012" cy="4028979"/>
            <a:chOff x="-66148" y="-159984"/>
            <a:chExt cx="812800" cy="746125"/>
          </a:xfrm>
        </p:grpSpPr>
        <p:sp>
          <p:nvSpPr>
            <p:cNvPr id="5" name="Freeform 5"/>
            <p:cNvSpPr/>
            <p:nvPr/>
          </p:nvSpPr>
          <p:spPr>
            <a:xfrm>
              <a:off x="0" y="0"/>
              <a:ext cx="680505" cy="426158"/>
            </a:xfrm>
            <a:custGeom>
              <a:avLst/>
              <a:gdLst/>
              <a:ahLst/>
              <a:cxnLst/>
              <a:rect l="l" t="t" r="r" b="b"/>
              <a:pathLst>
                <a:path w="680505" h="426158">
                  <a:moveTo>
                    <a:pt x="82167" y="0"/>
                  </a:moveTo>
                  <a:lnTo>
                    <a:pt x="598338" y="0"/>
                  </a:lnTo>
                  <a:cubicBezTo>
                    <a:pt x="643717" y="0"/>
                    <a:pt x="680505" y="36788"/>
                    <a:pt x="680505" y="82167"/>
                  </a:cubicBezTo>
                  <a:lnTo>
                    <a:pt x="680505" y="343991"/>
                  </a:lnTo>
                  <a:cubicBezTo>
                    <a:pt x="680505" y="389371"/>
                    <a:pt x="643717" y="426158"/>
                    <a:pt x="598338" y="426158"/>
                  </a:cubicBezTo>
                  <a:lnTo>
                    <a:pt x="82167" y="426158"/>
                  </a:lnTo>
                  <a:cubicBezTo>
                    <a:pt x="36788" y="426158"/>
                    <a:pt x="0" y="389371"/>
                    <a:pt x="0" y="343991"/>
                  </a:cubicBezTo>
                  <a:lnTo>
                    <a:pt x="0" y="82167"/>
                  </a:lnTo>
                  <a:cubicBezTo>
                    <a:pt x="0" y="36788"/>
                    <a:pt x="36788" y="0"/>
                    <a:pt x="82167" y="0"/>
                  </a:cubicBezTo>
                  <a:close/>
                </a:path>
              </a:pathLst>
            </a:custGeom>
            <a:solidFill>
              <a:srgbClr val="FBBE28"/>
            </a:solidFill>
          </p:spPr>
        </p:sp>
        <p:sp>
          <p:nvSpPr>
            <p:cNvPr id="6" name="TextBox 6"/>
            <p:cNvSpPr txBox="1"/>
            <p:nvPr/>
          </p:nvSpPr>
          <p:spPr>
            <a:xfrm>
              <a:off x="-66148" y="-159984"/>
              <a:ext cx="812800" cy="746125"/>
            </a:xfrm>
            <a:prstGeom prst="rect">
              <a:avLst/>
            </a:prstGeom>
          </p:spPr>
          <p:txBody>
            <a:bodyPr lIns="127000" tIns="127000" rIns="127000" bIns="127000" rtlCol="0" anchor="ctr"/>
            <a:lstStyle/>
            <a:p>
              <a:pPr algn="ctr">
                <a:lnSpc>
                  <a:spcPts val="4400"/>
                </a:lnSpc>
              </a:pPr>
              <a:r>
                <a:rPr lang="en-US" sz="4000" b="1" spc="-80" dirty="0" smtClean="0">
                  <a:solidFill>
                    <a:schemeClr val="bg1"/>
                  </a:solidFill>
                  <a:latin typeface="Calibri" panose="020F0502020204030204" pitchFamily="34" charset="0"/>
                  <a:cs typeface="Calibri" panose="020F0502020204030204" pitchFamily="34" charset="0"/>
                </a:rPr>
                <a:t>Welfare </a:t>
              </a:r>
              <a:endParaRPr lang="en-US" sz="4000" b="1" spc="-80" dirty="0">
                <a:solidFill>
                  <a:schemeClr val="bg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9579522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AutoShape 2"/>
          <p:cNvSpPr>
            <a:spLocks noChangeArrowheads="1"/>
          </p:cNvSpPr>
          <p:nvPr/>
        </p:nvSpPr>
        <p:spPr bwMode="auto">
          <a:xfrm>
            <a:off x="311619" y="1474344"/>
            <a:ext cx="8550854" cy="1581379"/>
          </a:xfrm>
          <a:prstGeom prst="roundRect">
            <a:avLst>
              <a:gd name="adj" fmla="val 16667"/>
            </a:avLst>
          </a:prstGeom>
          <a:solidFill>
            <a:srgbClr val="7DD1F7"/>
          </a:solidFill>
          <a:ln w="25400">
            <a:noFill/>
            <a:prstDash val="dashDot"/>
            <a:round/>
            <a:headEnd/>
            <a:tailEnd/>
          </a:ln>
        </p:spPr>
        <p:txBody>
          <a:bodyPr anchor="ctr"/>
          <a:lstStyle/>
          <a:p>
            <a:r>
              <a:rPr lang="en-US" altLang="zh-TW" b="1" dirty="0" smtClean="0">
                <a:latin typeface="微軟正黑體" pitchFamily="34" charset="-120"/>
                <a:ea typeface="微軟正黑體" pitchFamily="34" charset="-120"/>
              </a:rPr>
              <a:t>    TIPS:</a:t>
            </a:r>
            <a:endParaRPr lang="en-US" altLang="zh-TW" sz="1800" b="1" dirty="0">
              <a:latin typeface="微軟正黑體" pitchFamily="34" charset="-120"/>
              <a:ea typeface="微軟正黑體" pitchFamily="34" charset="-120"/>
            </a:endParaRPr>
          </a:p>
          <a:p>
            <a:pPr indent="180975">
              <a:buSzPct val="70000"/>
              <a:buFont typeface="Wingdings" pitchFamily="2" charset="2"/>
              <a:buChar char="n"/>
            </a:pPr>
            <a:r>
              <a:rPr lang="en-US" altLang="zh-TW" sz="1600" dirty="0"/>
              <a:t>After receiving your salary withdrawal card, please remember to change the password at the ATM</a:t>
            </a:r>
            <a:r>
              <a:rPr lang="en-US" altLang="zh-TW" sz="1600" dirty="0" smtClean="0"/>
              <a:t>.</a:t>
            </a:r>
          </a:p>
          <a:p>
            <a:pPr indent="180975">
              <a:buSzPct val="70000"/>
              <a:buFont typeface="Wingdings" pitchFamily="2" charset="2"/>
              <a:buChar char="n"/>
            </a:pPr>
            <a:r>
              <a:rPr lang="en-US" altLang="zh-TW" sz="1600" dirty="0"/>
              <a:t>The employee's salary account is with Taipei </a:t>
            </a:r>
            <a:r>
              <a:rPr lang="en-US" altLang="zh-TW" sz="1600" dirty="0" err="1"/>
              <a:t>Fubon</a:t>
            </a:r>
            <a:r>
              <a:rPr lang="en-US" altLang="zh-TW" sz="1600" dirty="0"/>
              <a:t> Bank. Starting from the payday, employees can </a:t>
            </a:r>
            <a:r>
              <a:rPr lang="en-US" altLang="zh-TW" sz="1600" dirty="0">
                <a:solidFill>
                  <a:srgbClr val="FF0000"/>
                </a:solidFill>
              </a:rPr>
              <a:t>enjoy fee-free interbank </a:t>
            </a:r>
            <a:r>
              <a:rPr lang="en-US" altLang="zh-TW" sz="1600" dirty="0"/>
              <a:t>withdrawals or transfers. </a:t>
            </a:r>
            <a:r>
              <a:rPr lang="zh-HK" altLang="zh-TW" sz="1600" dirty="0" smtClean="0"/>
              <a:t>。</a:t>
            </a:r>
            <a:endParaRPr lang="zh-TW" altLang="en-US" sz="1600" dirty="0">
              <a:latin typeface="微軟正黑體" pitchFamily="34" charset="-120"/>
              <a:ea typeface="微軟正黑體" pitchFamily="34" charset="-120"/>
            </a:endParaRPr>
          </a:p>
          <a:p>
            <a:pPr indent="180975">
              <a:buSzPct val="70000"/>
              <a:buFont typeface="Wingdings" pitchFamily="2" charset="2"/>
              <a:buChar char="n"/>
            </a:pPr>
            <a:r>
              <a:rPr lang="en-US" altLang="zh-TW" sz="1800" dirty="0">
                <a:latin typeface="微軟正黑體" pitchFamily="34" charset="-120"/>
                <a:ea typeface="微軟正黑體" pitchFamily="34" charset="-120"/>
                <a:hlinkClick r:id="rId3"/>
              </a:rPr>
              <a:t>https://ebank.taipeifubon.com.tw/B2C/common/Index.faces</a:t>
            </a:r>
            <a:r>
              <a:rPr lang="zh-TW" altLang="en-US" sz="1800" dirty="0">
                <a:latin typeface="微軟正黑體" pitchFamily="34" charset="-120"/>
                <a:ea typeface="微軟正黑體" pitchFamily="34" charset="-120"/>
              </a:rPr>
              <a:t> </a:t>
            </a:r>
          </a:p>
        </p:txBody>
      </p:sp>
      <p:sp>
        <p:nvSpPr>
          <p:cNvPr id="50181" name="Rectangle 3"/>
          <p:cNvSpPr>
            <a:spLocks noGrp="1" noChangeArrowheads="1"/>
          </p:cNvSpPr>
          <p:nvPr>
            <p:ph type="title"/>
          </p:nvPr>
        </p:nvSpPr>
        <p:spPr>
          <a:xfrm>
            <a:off x="254182" y="140071"/>
            <a:ext cx="8608291" cy="433629"/>
          </a:xfrm>
        </p:spPr>
        <p:txBody>
          <a:bodyPr/>
          <a:lstStyle/>
          <a:p>
            <a:r>
              <a:rPr lang="en-US" altLang="zh-TW" b="0" dirty="0" smtClean="0"/>
              <a:t>   </a:t>
            </a:r>
            <a:r>
              <a:rPr lang="en-US" altLang="zh-TW" sz="2250" dirty="0" smtClean="0"/>
              <a:t>Payroll Reminder</a:t>
            </a:r>
            <a:endParaRPr lang="zh-TW" altLang="en-US" sz="2250" dirty="0"/>
          </a:p>
        </p:txBody>
      </p:sp>
      <p:sp>
        <p:nvSpPr>
          <p:cNvPr id="110601" name="AutoShape 9"/>
          <p:cNvSpPr>
            <a:spLocks noChangeArrowheads="1"/>
          </p:cNvSpPr>
          <p:nvPr/>
        </p:nvSpPr>
        <p:spPr bwMode="auto">
          <a:xfrm>
            <a:off x="388045" y="797829"/>
            <a:ext cx="8129780" cy="463383"/>
          </a:xfrm>
          <a:prstGeom prst="rect">
            <a:avLst/>
          </a:prstGeom>
          <a:noFill/>
          <a:ln w="25400">
            <a:noFill/>
            <a:prstDash val="dashDot"/>
            <a:miter lim="800000"/>
            <a:headEnd/>
            <a:tailEnd/>
          </a:ln>
          <a:effectLst/>
        </p:spPr>
        <p:txBody>
          <a:bodyPr anchor="ctr"/>
          <a:lstStyle/>
          <a:p>
            <a:pPr>
              <a:defRPr/>
            </a:pPr>
            <a:r>
              <a:rPr lang="en-US" altLang="zh-TW" dirty="0"/>
              <a:t>Salary Disbursement on the 5th of Every Month (Salary for employees who start on the 26th of the current month or later will be included in the next month's disbursement)</a:t>
            </a:r>
            <a:endParaRPr lang="en-US" altLang="zh-TW" sz="2200" b="1" dirty="0">
              <a:latin typeface="微軟正黑體" pitchFamily="34" charset="-120"/>
              <a:ea typeface="微軟正黑體" pitchFamily="34" charset="-120"/>
            </a:endParaRPr>
          </a:p>
        </p:txBody>
      </p:sp>
      <p:pic>
        <p:nvPicPr>
          <p:cNvPr id="492545" name="Picture 1"/>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36246" y="3066720"/>
            <a:ext cx="7802208" cy="3276883"/>
          </a:xfrm>
          <a:prstGeom prst="rect">
            <a:avLst/>
          </a:prstGeom>
          <a:noFill/>
          <a:ln w="9525">
            <a:noFill/>
            <a:miter lim="800000"/>
            <a:headEnd/>
            <a:tailEnd/>
          </a:ln>
        </p:spPr>
      </p:pic>
    </p:spTree>
    <p:extLst>
      <p:ext uri="{BB962C8B-B14F-4D97-AF65-F5344CB8AC3E}">
        <p14:creationId xmlns:p14="http://schemas.microsoft.com/office/powerpoint/2010/main" val="6887947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5377"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87934" y="3012315"/>
            <a:ext cx="3410087" cy="1996546"/>
          </a:xfrm>
          <a:prstGeom prst="rect">
            <a:avLst/>
          </a:prstGeom>
          <a:noFill/>
          <a:ln w="9525">
            <a:noFill/>
            <a:miter lim="800000"/>
            <a:headEnd/>
            <a:tailEnd/>
          </a:ln>
        </p:spPr>
      </p:pic>
      <p:sp>
        <p:nvSpPr>
          <p:cNvPr id="62469" name="Rectangle 4"/>
          <p:cNvSpPr>
            <a:spLocks noGrp="1" noChangeArrowheads="1"/>
          </p:cNvSpPr>
          <p:nvPr>
            <p:ph type="title"/>
          </p:nvPr>
        </p:nvSpPr>
        <p:spPr>
          <a:xfrm>
            <a:off x="517695" y="289491"/>
            <a:ext cx="8208000" cy="433629"/>
          </a:xfrm>
        </p:spPr>
        <p:txBody>
          <a:bodyPr/>
          <a:lstStyle/>
          <a:p>
            <a:r>
              <a:rPr lang="en-US" altLang="zh-TW" sz="2250" dirty="0"/>
              <a:t>Growth Mindset </a:t>
            </a:r>
            <a:br>
              <a:rPr lang="en-US" altLang="zh-TW" sz="2250" dirty="0"/>
            </a:br>
            <a:endParaRPr lang="en-US" altLang="zh-TW" sz="2250" dirty="0"/>
          </a:p>
        </p:txBody>
      </p:sp>
      <p:sp>
        <p:nvSpPr>
          <p:cNvPr id="62471" name="Oval 8"/>
          <p:cNvSpPr>
            <a:spLocks noChangeArrowheads="1"/>
          </p:cNvSpPr>
          <p:nvPr/>
        </p:nvSpPr>
        <p:spPr bwMode="auto">
          <a:xfrm>
            <a:off x="4105354" y="5173996"/>
            <a:ext cx="4352846" cy="655785"/>
          </a:xfrm>
          <a:prstGeom prst="rect">
            <a:avLst/>
          </a:prstGeom>
          <a:solidFill>
            <a:srgbClr val="FFFFFF">
              <a:alpha val="60000"/>
            </a:srgbClr>
          </a:solidFill>
          <a:ln w="19050">
            <a:noFill/>
            <a:round/>
            <a:headEnd/>
            <a:tailEnd/>
          </a:ln>
        </p:spPr>
        <p:txBody>
          <a:bodyPr wrap="none" lIns="72000" tIns="0" rIns="72000" bIns="0" anchor="ctr"/>
          <a:lstStyle/>
          <a:p>
            <a:r>
              <a:rPr lang="en-US" altLang="zh-TW" sz="1600" b="1" dirty="0" smtClean="0">
                <a:solidFill>
                  <a:srgbClr val="C00000"/>
                </a:solidFill>
                <a:latin typeface="微軟正黑體" pitchFamily="34" charset="-120"/>
                <a:ea typeface="微軟正黑體" pitchFamily="34" charset="-120"/>
              </a:rPr>
              <a:t>Account </a:t>
            </a:r>
            <a:r>
              <a:rPr lang="zh-TW" altLang="sq-AL" sz="1600" b="1" dirty="0" smtClean="0">
                <a:solidFill>
                  <a:srgbClr val="C00000"/>
                </a:solidFill>
                <a:latin typeface="微軟正黑體" pitchFamily="34" charset="-120"/>
                <a:ea typeface="微軟正黑體" pitchFamily="34" charset="-120"/>
              </a:rPr>
              <a:t>:</a:t>
            </a:r>
            <a:r>
              <a:rPr lang="en-US" altLang="zh-TW" sz="1600" b="1" dirty="0" smtClean="0">
                <a:solidFill>
                  <a:srgbClr val="C00000"/>
                </a:solidFill>
                <a:latin typeface="微軟正黑體" pitchFamily="34" charset="-120"/>
                <a:ea typeface="微軟正黑體" pitchFamily="34" charset="-120"/>
              </a:rPr>
              <a:t>Employee Number</a:t>
            </a:r>
            <a:r>
              <a:rPr lang="zh-TW" altLang="sq-AL" sz="1600" b="1" dirty="0" smtClean="0">
                <a:solidFill>
                  <a:srgbClr val="C00000"/>
                </a:solidFill>
                <a:latin typeface="微軟正黑體" pitchFamily="34" charset="-120"/>
                <a:ea typeface="微軟正黑體" pitchFamily="34" charset="-120"/>
              </a:rPr>
              <a:t>(</a:t>
            </a:r>
            <a:r>
              <a:rPr lang="en-US" altLang="zh-TW" sz="1600" b="1" dirty="0" smtClean="0">
                <a:solidFill>
                  <a:srgbClr val="C00000"/>
                </a:solidFill>
                <a:latin typeface="微軟正黑體" pitchFamily="34" charset="-120"/>
                <a:ea typeface="微軟正黑體" pitchFamily="34" charset="-120"/>
              </a:rPr>
              <a:t>23</a:t>
            </a:r>
            <a:r>
              <a:rPr lang="sq-AL" altLang="zh-TW" sz="1600" b="1" dirty="0" smtClean="0">
                <a:solidFill>
                  <a:srgbClr val="C00000"/>
                </a:solidFill>
                <a:latin typeface="微軟正黑體" pitchFamily="34" charset="-120"/>
                <a:ea typeface="微軟正黑體" pitchFamily="34" charset="-120"/>
              </a:rPr>
              <a:t>XXX</a:t>
            </a:r>
            <a:r>
              <a:rPr lang="en-US" altLang="zh-TW" sz="1600" b="1" dirty="0" smtClean="0">
                <a:solidFill>
                  <a:srgbClr val="C00000"/>
                </a:solidFill>
                <a:latin typeface="微軟正黑體" pitchFamily="34" charset="-120"/>
                <a:ea typeface="微軟正黑體" pitchFamily="34" charset="-120"/>
              </a:rPr>
              <a:t>X</a:t>
            </a:r>
            <a:r>
              <a:rPr lang="sq-AL" altLang="zh-TW" sz="1600" b="1" dirty="0" smtClean="0">
                <a:solidFill>
                  <a:srgbClr val="C00000"/>
                </a:solidFill>
                <a:latin typeface="微軟正黑體" pitchFamily="34" charset="-120"/>
                <a:ea typeface="微軟正黑體" pitchFamily="34" charset="-120"/>
              </a:rPr>
              <a:t>XX</a:t>
            </a:r>
            <a:r>
              <a:rPr lang="sq-AL" altLang="zh-TW" sz="1600" b="1" dirty="0">
                <a:solidFill>
                  <a:srgbClr val="C00000"/>
                </a:solidFill>
                <a:latin typeface="微軟正黑體" pitchFamily="34" charset="-120"/>
                <a:ea typeface="微軟正黑體" pitchFamily="34" charset="-120"/>
              </a:rPr>
              <a:t>)</a:t>
            </a:r>
            <a:endParaRPr lang="en-US" altLang="zh-TW" sz="1600" b="1" dirty="0">
              <a:solidFill>
                <a:srgbClr val="C00000"/>
              </a:solidFill>
              <a:latin typeface="微軟正黑體" pitchFamily="34" charset="-120"/>
              <a:ea typeface="微軟正黑體" pitchFamily="34" charset="-120"/>
            </a:endParaRPr>
          </a:p>
          <a:p>
            <a:r>
              <a:rPr lang="en-US" altLang="zh-TW" sz="1600" b="1" dirty="0" smtClean="0">
                <a:solidFill>
                  <a:srgbClr val="C00000"/>
                </a:solidFill>
                <a:latin typeface="微軟正黑體" pitchFamily="34" charset="-120"/>
                <a:ea typeface="微軟正黑體" pitchFamily="34" charset="-120"/>
              </a:rPr>
              <a:t>Password </a:t>
            </a:r>
            <a:r>
              <a:rPr lang="zh-TW" altLang="sq-AL" sz="1600" b="1" dirty="0" smtClean="0">
                <a:solidFill>
                  <a:srgbClr val="C00000"/>
                </a:solidFill>
                <a:latin typeface="微軟正黑體" pitchFamily="34" charset="-120"/>
                <a:ea typeface="微軟正黑體" pitchFamily="34" charset="-120"/>
              </a:rPr>
              <a:t>:</a:t>
            </a:r>
            <a:r>
              <a:rPr lang="en-US" altLang="zh-TW" sz="1600" b="1" dirty="0" smtClean="0">
                <a:solidFill>
                  <a:srgbClr val="C00000"/>
                </a:solidFill>
                <a:latin typeface="微軟正黑體" pitchFamily="34" charset="-120"/>
                <a:ea typeface="微軟正黑體" pitchFamily="34" charset="-120"/>
              </a:rPr>
              <a:t>keep in blank (at the first time )</a:t>
            </a:r>
            <a:endParaRPr lang="en-US" altLang="zh-TW" sz="1600" b="1" dirty="0">
              <a:solidFill>
                <a:srgbClr val="C00000"/>
              </a:solidFill>
              <a:latin typeface="微軟正黑體" pitchFamily="34" charset="-120"/>
              <a:ea typeface="微軟正黑體" pitchFamily="34" charset="-120"/>
            </a:endParaRPr>
          </a:p>
        </p:txBody>
      </p:sp>
      <p:cxnSp>
        <p:nvCxnSpPr>
          <p:cNvPr id="20" name="直線單箭頭接點 19"/>
          <p:cNvCxnSpPr/>
          <p:nvPr/>
        </p:nvCxnSpPr>
        <p:spPr bwMode="auto">
          <a:xfrm>
            <a:off x="3003659" y="4508629"/>
            <a:ext cx="354396" cy="309"/>
          </a:xfrm>
          <a:prstGeom prst="straightConnector1">
            <a:avLst/>
          </a:prstGeom>
          <a:solidFill>
            <a:schemeClr val="accent1"/>
          </a:solidFill>
          <a:ln w="19050" cap="flat" cmpd="sng" algn="ctr">
            <a:solidFill>
              <a:schemeClr val="tx1"/>
            </a:solidFill>
            <a:prstDash val="solid"/>
            <a:round/>
            <a:headEnd type="none" w="med" len="med"/>
            <a:tailEnd type="triangle" w="lg" len="lg"/>
          </a:ln>
          <a:effectLst/>
        </p:spPr>
      </p:cxnSp>
      <p:sp>
        <p:nvSpPr>
          <p:cNvPr id="21" name="Text Box 6"/>
          <p:cNvSpPr txBox="1">
            <a:spLocks noChangeArrowheads="1"/>
          </p:cNvSpPr>
          <p:nvPr/>
        </p:nvSpPr>
        <p:spPr bwMode="auto">
          <a:xfrm>
            <a:off x="329903" y="5994917"/>
            <a:ext cx="7229753" cy="369332"/>
          </a:xfrm>
          <a:prstGeom prst="rect">
            <a:avLst/>
          </a:prstGeom>
          <a:noFill/>
          <a:ln w="25400">
            <a:noFill/>
            <a:miter lim="800000"/>
            <a:headEnd/>
            <a:tailEnd/>
          </a:ln>
        </p:spPr>
        <p:txBody>
          <a:bodyPr wrap="square" lIns="0" rIns="0">
            <a:spAutoFit/>
          </a:bodyPr>
          <a:lstStyle/>
          <a:p>
            <a:pPr>
              <a:spcBef>
                <a:spcPct val="50000"/>
              </a:spcBef>
            </a:pPr>
            <a:r>
              <a:rPr lang="zh-TW" altLang="en-US" sz="1800" b="1" dirty="0" smtClean="0">
                <a:latin typeface="微軟正黑體" pitchFamily="34" charset="-120"/>
                <a:ea typeface="微軟正黑體" pitchFamily="34" charset="-120"/>
              </a:rPr>
              <a:t>* </a:t>
            </a:r>
            <a:r>
              <a:rPr lang="en-US" altLang="zh-TW" b="1" dirty="0" smtClean="0">
                <a:latin typeface="微軟正黑體" pitchFamily="34" charset="-120"/>
                <a:ea typeface="微軟正黑體" pitchFamily="34" charset="-120"/>
              </a:rPr>
              <a:t>Step: </a:t>
            </a:r>
            <a:r>
              <a:rPr lang="en-US" altLang="zh-TW" sz="1800" b="1" dirty="0" smtClean="0">
                <a:latin typeface="微軟正黑體" pitchFamily="34" charset="-120"/>
                <a:ea typeface="微軟正黑體" pitchFamily="34" charset="-120"/>
              </a:rPr>
              <a:t>1 :</a:t>
            </a:r>
            <a:r>
              <a:rPr lang="zh-TW" altLang="en-US" sz="1800" b="1" dirty="0" smtClean="0">
                <a:latin typeface="微軟正黑體" pitchFamily="34" charset="-120"/>
                <a:ea typeface="微軟正黑體" pitchFamily="34" charset="-120"/>
              </a:rPr>
              <a:t> </a:t>
            </a:r>
            <a:r>
              <a:rPr lang="en-US" altLang="zh-TW" sz="1800" dirty="0" smtClean="0">
                <a:latin typeface="微軟正黑體" pitchFamily="34" charset="-120"/>
                <a:ea typeface="微軟正黑體" pitchFamily="34" charset="-120"/>
              </a:rPr>
              <a:t>portal </a:t>
            </a:r>
            <a:r>
              <a:rPr lang="zh-TW" altLang="en-US" sz="1800" dirty="0" smtClean="0">
                <a:latin typeface="微軟正黑體" pitchFamily="34" charset="-120"/>
                <a:ea typeface="微軟正黑體" pitchFamily="34" charset="-120"/>
              </a:rPr>
              <a:t>→</a:t>
            </a:r>
            <a:r>
              <a:rPr lang="en-US" altLang="zh-TW" sz="1800" dirty="0" smtClean="0">
                <a:latin typeface="微軟正黑體" pitchFamily="34" charset="-120"/>
                <a:ea typeface="微軟正黑體" pitchFamily="34" charset="-120"/>
              </a:rPr>
              <a:t>quick link</a:t>
            </a:r>
            <a:r>
              <a:rPr lang="zh-TW" altLang="en-US" dirty="0">
                <a:latin typeface="微軟正黑體" pitchFamily="34" charset="-120"/>
              </a:rPr>
              <a:t> →</a:t>
            </a:r>
            <a:r>
              <a:rPr lang="en-US" altLang="zh-TW" sz="1800" dirty="0" smtClean="0">
                <a:latin typeface="微軟正黑體" pitchFamily="34" charset="-120"/>
                <a:ea typeface="微軟正黑體" pitchFamily="34" charset="-120"/>
              </a:rPr>
              <a:t> Learning Management System(LMS)</a:t>
            </a:r>
            <a:endParaRPr lang="en-US" altLang="zh-TW" sz="1800" dirty="0">
              <a:latin typeface="微軟正黑體" pitchFamily="34" charset="-120"/>
              <a:ea typeface="微軟正黑體" pitchFamily="34" charset="-120"/>
            </a:endParaRPr>
          </a:p>
        </p:txBody>
      </p:sp>
      <p:sp>
        <p:nvSpPr>
          <p:cNvPr id="28" name="Text Box 6"/>
          <p:cNvSpPr txBox="1">
            <a:spLocks noChangeArrowheads="1"/>
          </p:cNvSpPr>
          <p:nvPr/>
        </p:nvSpPr>
        <p:spPr bwMode="auto">
          <a:xfrm>
            <a:off x="4187934" y="1153213"/>
            <a:ext cx="4691617" cy="1023357"/>
          </a:xfrm>
          <a:prstGeom prst="rect">
            <a:avLst/>
          </a:prstGeom>
          <a:noFill/>
          <a:ln w="25400">
            <a:noFill/>
            <a:miter lim="800000"/>
            <a:headEnd/>
            <a:tailEnd/>
          </a:ln>
        </p:spPr>
        <p:txBody>
          <a:bodyPr wrap="square" lIns="0" rIns="0">
            <a:spAutoFit/>
          </a:bodyPr>
          <a:lstStyle/>
          <a:p>
            <a:pPr>
              <a:spcBef>
                <a:spcPct val="50000"/>
              </a:spcBef>
            </a:pPr>
            <a:r>
              <a:rPr lang="zh-TW" altLang="en-US" b="1" dirty="0">
                <a:latin typeface="微軟正黑體" pitchFamily="34" charset="-120"/>
              </a:rPr>
              <a:t>* </a:t>
            </a:r>
            <a:r>
              <a:rPr lang="en-US" altLang="zh-TW" b="1" dirty="0">
                <a:latin typeface="微軟正黑體" pitchFamily="34" charset="-120"/>
              </a:rPr>
              <a:t>Step: </a:t>
            </a:r>
            <a:r>
              <a:rPr lang="en-US" altLang="zh-TW" b="1" dirty="0" smtClean="0">
                <a:latin typeface="微軟正黑體" pitchFamily="34" charset="-120"/>
              </a:rPr>
              <a:t>Log </a:t>
            </a:r>
            <a:r>
              <a:rPr lang="en-US" altLang="zh-TW" b="1" dirty="0">
                <a:latin typeface="微軟正黑體" pitchFamily="34" charset="-120"/>
              </a:rPr>
              <a:t>in LMS</a:t>
            </a:r>
            <a:r>
              <a:rPr lang="zh-TW" altLang="en-US" b="1" dirty="0" smtClean="0">
                <a:latin typeface="微軟正黑體" pitchFamily="34" charset="-120"/>
                <a:ea typeface="微軟正黑體" pitchFamily="34" charset="-120"/>
              </a:rPr>
              <a:t> </a:t>
            </a:r>
            <a:r>
              <a:rPr lang="en-US" altLang="zh-TW" b="1" dirty="0" smtClean="0">
                <a:latin typeface="微軟正黑體" pitchFamily="34" charset="-120"/>
                <a:ea typeface="微軟正黑體" pitchFamily="34" charset="-120"/>
              </a:rPr>
              <a:t>link:</a:t>
            </a:r>
            <a:endParaRPr lang="en-US" altLang="zh-TW" sz="1800" b="1" dirty="0" smtClean="0">
              <a:latin typeface="微軟正黑體" pitchFamily="34" charset="-120"/>
              <a:ea typeface="微軟正黑體" pitchFamily="34" charset="-120"/>
            </a:endParaRPr>
          </a:p>
          <a:p>
            <a:pPr>
              <a:spcBef>
                <a:spcPct val="50000"/>
              </a:spcBef>
            </a:pPr>
            <a:r>
              <a:rPr lang="en-US" altLang="zh-TW" sz="1700" dirty="0" smtClean="0">
                <a:latin typeface="微軟正黑體" pitchFamily="34" charset="-120"/>
                <a:ea typeface="微軟正黑體" pitchFamily="34" charset="-120"/>
              </a:rPr>
              <a:t>http://lmsap.wneweb.com.tw/eHRD/SingleSignOnLogin.aspx</a:t>
            </a:r>
            <a:endParaRPr lang="en-US" altLang="zh-TW" sz="1700" dirty="0">
              <a:latin typeface="微軟正黑體" pitchFamily="34" charset="-120"/>
              <a:ea typeface="微軟正黑體" pitchFamily="34" charset="-120"/>
            </a:endParaRPr>
          </a:p>
        </p:txBody>
      </p:sp>
      <p:grpSp>
        <p:nvGrpSpPr>
          <p:cNvPr id="3" name="群組 2"/>
          <p:cNvGrpSpPr/>
          <p:nvPr/>
        </p:nvGrpSpPr>
        <p:grpSpPr>
          <a:xfrm>
            <a:off x="608007" y="848264"/>
            <a:ext cx="3082408" cy="4632728"/>
            <a:chOff x="329903" y="901861"/>
            <a:chExt cx="3082408" cy="4632728"/>
          </a:xfrm>
        </p:grpSpPr>
        <p:pic>
          <p:nvPicPr>
            <p:cNvPr id="2" name="圖片 1"/>
            <p:cNvPicPr>
              <a:picLocks noChangeAspect="1"/>
            </p:cNvPicPr>
            <p:nvPr/>
          </p:nvPicPr>
          <p:blipFill rotWithShape="1">
            <a:blip r:embed="rId4"/>
            <a:srcRect l="17910" t="20200" r="56866" b="12371"/>
            <a:stretch/>
          </p:blipFill>
          <p:spPr>
            <a:xfrm>
              <a:off x="329903" y="901861"/>
              <a:ext cx="3082408" cy="46327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圓角矩形 17"/>
            <p:cNvSpPr/>
            <p:nvPr/>
          </p:nvSpPr>
          <p:spPr bwMode="auto">
            <a:xfrm>
              <a:off x="1902865" y="3659106"/>
              <a:ext cx="1277992" cy="511353"/>
            </a:xfrm>
            <a:prstGeom prst="roundRect">
              <a:avLst/>
            </a:prstGeom>
            <a:noFill/>
            <a:ln w="38100" cap="flat" cmpd="sng" algn="ctr">
              <a:solidFill>
                <a:schemeClr val="tx2">
                  <a:lumMod val="60000"/>
                  <a:lumOff val="40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smtClean="0">
                <a:ln>
                  <a:noFill/>
                </a:ln>
                <a:solidFill>
                  <a:schemeClr val="tx1"/>
                </a:solidFill>
                <a:effectLst/>
                <a:latin typeface="Arial" charset="0"/>
              </a:endParaRPr>
            </a:p>
          </p:txBody>
        </p:sp>
      </p:grpSp>
      <p:sp>
        <p:nvSpPr>
          <p:cNvPr id="12" name="Rectangle 4"/>
          <p:cNvSpPr txBox="1">
            <a:spLocks noChangeArrowheads="1"/>
          </p:cNvSpPr>
          <p:nvPr/>
        </p:nvSpPr>
        <p:spPr bwMode="gray">
          <a:xfrm>
            <a:off x="1226687" y="796723"/>
            <a:ext cx="5621374" cy="433629"/>
          </a:xfrm>
          <a:prstGeom prst="rect">
            <a:avLst/>
          </a:prstGeom>
          <a:noFill/>
          <a:ln w="9525">
            <a:noFill/>
            <a:miter lim="800000"/>
            <a:headEnd/>
            <a:tailEnd/>
          </a:ln>
        </p:spPr>
        <p:txBody>
          <a:bodyPr vert="horz" wrap="square" lIns="90000" tIns="45720" rIns="90000" bIns="45720" numCol="1" anchor="t"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lumMod val="75000"/>
                    <a:lumOff val="25000"/>
                  </a:schemeClr>
                </a:solidFill>
                <a:latin typeface="+mj-lt"/>
                <a:ea typeface="微軟正黑體" pitchFamily="34" charset="-120"/>
                <a:cs typeface="+mj-cs"/>
              </a:defRPr>
            </a:lvl1pPr>
            <a:lvl2pPr algn="l" rtl="0" eaLnBrk="1" fontAlgn="base" hangingPunct="1">
              <a:lnSpc>
                <a:spcPct val="90000"/>
              </a:lnSpc>
              <a:spcBef>
                <a:spcPct val="0"/>
              </a:spcBef>
              <a:spcAft>
                <a:spcPct val="0"/>
              </a:spcAft>
              <a:defRPr sz="2600" b="1">
                <a:solidFill>
                  <a:schemeClr val="tx1"/>
                </a:solidFill>
                <a:latin typeface="Arial" charset="0"/>
                <a:cs typeface="Arial" charset="0"/>
              </a:defRPr>
            </a:lvl2pPr>
            <a:lvl3pPr algn="l" rtl="0" eaLnBrk="1" fontAlgn="base" hangingPunct="1">
              <a:lnSpc>
                <a:spcPct val="90000"/>
              </a:lnSpc>
              <a:spcBef>
                <a:spcPct val="0"/>
              </a:spcBef>
              <a:spcAft>
                <a:spcPct val="0"/>
              </a:spcAft>
              <a:defRPr sz="2600" b="1">
                <a:solidFill>
                  <a:schemeClr val="tx1"/>
                </a:solidFill>
                <a:latin typeface="Arial" charset="0"/>
                <a:cs typeface="Arial" charset="0"/>
              </a:defRPr>
            </a:lvl3pPr>
            <a:lvl4pPr algn="l" rtl="0" eaLnBrk="1" fontAlgn="base" hangingPunct="1">
              <a:lnSpc>
                <a:spcPct val="90000"/>
              </a:lnSpc>
              <a:spcBef>
                <a:spcPct val="0"/>
              </a:spcBef>
              <a:spcAft>
                <a:spcPct val="0"/>
              </a:spcAft>
              <a:defRPr sz="2600" b="1">
                <a:solidFill>
                  <a:schemeClr val="tx1"/>
                </a:solidFill>
                <a:latin typeface="Arial" charset="0"/>
                <a:cs typeface="Arial" charset="0"/>
              </a:defRPr>
            </a:lvl4pPr>
            <a:lvl5pPr algn="l" rtl="0" eaLnBrk="1" fontAlgn="base" hangingPunct="1">
              <a:lnSpc>
                <a:spcPct val="90000"/>
              </a:lnSpc>
              <a:spcBef>
                <a:spcPct val="0"/>
              </a:spcBef>
              <a:spcAft>
                <a:spcPct val="0"/>
              </a:spcAft>
              <a:defRPr sz="2600" b="1">
                <a:solidFill>
                  <a:schemeClr val="tx1"/>
                </a:solidFill>
                <a:latin typeface="Arial" charset="0"/>
                <a:cs typeface="Arial" charset="0"/>
              </a:defRPr>
            </a:lvl5pPr>
            <a:lvl6pPr marL="457189" algn="l" rtl="0" eaLnBrk="1" fontAlgn="base" hangingPunct="1">
              <a:lnSpc>
                <a:spcPct val="90000"/>
              </a:lnSpc>
              <a:spcBef>
                <a:spcPct val="0"/>
              </a:spcBef>
              <a:spcAft>
                <a:spcPct val="0"/>
              </a:spcAft>
              <a:defRPr sz="2600" b="1">
                <a:solidFill>
                  <a:schemeClr val="tx1"/>
                </a:solidFill>
                <a:latin typeface="Arial" charset="0"/>
                <a:cs typeface="Arial" charset="0"/>
              </a:defRPr>
            </a:lvl6pPr>
            <a:lvl7pPr marL="914378" algn="l" rtl="0" eaLnBrk="1" fontAlgn="base" hangingPunct="1">
              <a:lnSpc>
                <a:spcPct val="90000"/>
              </a:lnSpc>
              <a:spcBef>
                <a:spcPct val="0"/>
              </a:spcBef>
              <a:spcAft>
                <a:spcPct val="0"/>
              </a:spcAft>
              <a:defRPr sz="2600" b="1">
                <a:solidFill>
                  <a:schemeClr val="tx1"/>
                </a:solidFill>
                <a:latin typeface="Arial" charset="0"/>
                <a:cs typeface="Arial" charset="0"/>
              </a:defRPr>
            </a:lvl7pPr>
            <a:lvl8pPr marL="1371566" algn="l" rtl="0" eaLnBrk="1" fontAlgn="base" hangingPunct="1">
              <a:lnSpc>
                <a:spcPct val="90000"/>
              </a:lnSpc>
              <a:spcBef>
                <a:spcPct val="0"/>
              </a:spcBef>
              <a:spcAft>
                <a:spcPct val="0"/>
              </a:spcAft>
              <a:defRPr sz="2600" b="1">
                <a:solidFill>
                  <a:schemeClr val="tx1"/>
                </a:solidFill>
                <a:latin typeface="Arial" charset="0"/>
                <a:cs typeface="Arial" charset="0"/>
              </a:defRPr>
            </a:lvl8pPr>
            <a:lvl9pPr marL="1828754" algn="l" rtl="0" eaLnBrk="1" fontAlgn="base" hangingPunct="1">
              <a:lnSpc>
                <a:spcPct val="90000"/>
              </a:lnSpc>
              <a:spcBef>
                <a:spcPct val="0"/>
              </a:spcBef>
              <a:spcAft>
                <a:spcPct val="0"/>
              </a:spcAft>
              <a:defRPr sz="2600" b="1">
                <a:solidFill>
                  <a:schemeClr val="tx1"/>
                </a:solidFill>
                <a:latin typeface="Arial" charset="0"/>
                <a:cs typeface="Arial" charset="0"/>
              </a:defRPr>
            </a:lvl9pPr>
          </a:lstStyle>
          <a:p>
            <a:r>
              <a:rPr lang="en-US" altLang="zh-TW" sz="2400" b="0" kern="0" dirty="0" smtClean="0"/>
              <a:t/>
            </a:r>
            <a:br>
              <a:rPr lang="en-US" altLang="zh-TW" sz="2400" b="0" kern="0" dirty="0" smtClean="0"/>
            </a:br>
            <a:endParaRPr lang="en-US" altLang="zh-TW" sz="1400" kern="0" dirty="0" smtClean="0">
              <a:latin typeface="微軟正黑體" pitchFamily="34" charset="-120"/>
            </a:endParaRPr>
          </a:p>
        </p:txBody>
      </p:sp>
      <p:sp>
        <p:nvSpPr>
          <p:cNvPr id="13" name="Rectangle 4"/>
          <p:cNvSpPr txBox="1">
            <a:spLocks noChangeArrowheads="1"/>
          </p:cNvSpPr>
          <p:nvPr/>
        </p:nvSpPr>
        <p:spPr bwMode="gray">
          <a:xfrm>
            <a:off x="2883581" y="282798"/>
            <a:ext cx="2443546" cy="433629"/>
          </a:xfrm>
          <a:prstGeom prst="rect">
            <a:avLst/>
          </a:prstGeom>
          <a:noFill/>
          <a:ln w="9525">
            <a:noFill/>
            <a:miter lim="800000"/>
            <a:headEnd/>
            <a:tailEnd/>
          </a:ln>
        </p:spPr>
        <p:txBody>
          <a:bodyPr vert="horz" wrap="square" lIns="90000" tIns="45720" rIns="90000" bIns="45720" numCol="1" anchor="t"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lumMod val="75000"/>
                    <a:lumOff val="25000"/>
                  </a:schemeClr>
                </a:solidFill>
                <a:latin typeface="+mj-lt"/>
                <a:ea typeface="微軟正黑體" pitchFamily="34" charset="-120"/>
                <a:cs typeface="+mj-cs"/>
              </a:defRPr>
            </a:lvl1pPr>
            <a:lvl2pPr algn="l" rtl="0" eaLnBrk="1" fontAlgn="base" hangingPunct="1">
              <a:lnSpc>
                <a:spcPct val="90000"/>
              </a:lnSpc>
              <a:spcBef>
                <a:spcPct val="0"/>
              </a:spcBef>
              <a:spcAft>
                <a:spcPct val="0"/>
              </a:spcAft>
              <a:defRPr sz="2600" b="1">
                <a:solidFill>
                  <a:schemeClr val="tx1"/>
                </a:solidFill>
                <a:latin typeface="Arial" charset="0"/>
                <a:cs typeface="Arial" charset="0"/>
              </a:defRPr>
            </a:lvl2pPr>
            <a:lvl3pPr algn="l" rtl="0" eaLnBrk="1" fontAlgn="base" hangingPunct="1">
              <a:lnSpc>
                <a:spcPct val="90000"/>
              </a:lnSpc>
              <a:spcBef>
                <a:spcPct val="0"/>
              </a:spcBef>
              <a:spcAft>
                <a:spcPct val="0"/>
              </a:spcAft>
              <a:defRPr sz="2600" b="1">
                <a:solidFill>
                  <a:schemeClr val="tx1"/>
                </a:solidFill>
                <a:latin typeface="Arial" charset="0"/>
                <a:cs typeface="Arial" charset="0"/>
              </a:defRPr>
            </a:lvl3pPr>
            <a:lvl4pPr algn="l" rtl="0" eaLnBrk="1" fontAlgn="base" hangingPunct="1">
              <a:lnSpc>
                <a:spcPct val="90000"/>
              </a:lnSpc>
              <a:spcBef>
                <a:spcPct val="0"/>
              </a:spcBef>
              <a:spcAft>
                <a:spcPct val="0"/>
              </a:spcAft>
              <a:defRPr sz="2600" b="1">
                <a:solidFill>
                  <a:schemeClr val="tx1"/>
                </a:solidFill>
                <a:latin typeface="Arial" charset="0"/>
                <a:cs typeface="Arial" charset="0"/>
              </a:defRPr>
            </a:lvl4pPr>
            <a:lvl5pPr algn="l" rtl="0" eaLnBrk="1" fontAlgn="base" hangingPunct="1">
              <a:lnSpc>
                <a:spcPct val="90000"/>
              </a:lnSpc>
              <a:spcBef>
                <a:spcPct val="0"/>
              </a:spcBef>
              <a:spcAft>
                <a:spcPct val="0"/>
              </a:spcAft>
              <a:defRPr sz="2600" b="1">
                <a:solidFill>
                  <a:schemeClr val="tx1"/>
                </a:solidFill>
                <a:latin typeface="Arial" charset="0"/>
                <a:cs typeface="Arial" charset="0"/>
              </a:defRPr>
            </a:lvl5pPr>
            <a:lvl6pPr marL="457189" algn="l" rtl="0" eaLnBrk="1" fontAlgn="base" hangingPunct="1">
              <a:lnSpc>
                <a:spcPct val="90000"/>
              </a:lnSpc>
              <a:spcBef>
                <a:spcPct val="0"/>
              </a:spcBef>
              <a:spcAft>
                <a:spcPct val="0"/>
              </a:spcAft>
              <a:defRPr sz="2600" b="1">
                <a:solidFill>
                  <a:schemeClr val="tx1"/>
                </a:solidFill>
                <a:latin typeface="Arial" charset="0"/>
                <a:cs typeface="Arial" charset="0"/>
              </a:defRPr>
            </a:lvl6pPr>
            <a:lvl7pPr marL="914378" algn="l" rtl="0" eaLnBrk="1" fontAlgn="base" hangingPunct="1">
              <a:lnSpc>
                <a:spcPct val="90000"/>
              </a:lnSpc>
              <a:spcBef>
                <a:spcPct val="0"/>
              </a:spcBef>
              <a:spcAft>
                <a:spcPct val="0"/>
              </a:spcAft>
              <a:defRPr sz="2600" b="1">
                <a:solidFill>
                  <a:schemeClr val="tx1"/>
                </a:solidFill>
                <a:latin typeface="Arial" charset="0"/>
                <a:cs typeface="Arial" charset="0"/>
              </a:defRPr>
            </a:lvl7pPr>
            <a:lvl8pPr marL="1371566" algn="l" rtl="0" eaLnBrk="1" fontAlgn="base" hangingPunct="1">
              <a:lnSpc>
                <a:spcPct val="90000"/>
              </a:lnSpc>
              <a:spcBef>
                <a:spcPct val="0"/>
              </a:spcBef>
              <a:spcAft>
                <a:spcPct val="0"/>
              </a:spcAft>
              <a:defRPr sz="2600" b="1">
                <a:solidFill>
                  <a:schemeClr val="tx1"/>
                </a:solidFill>
                <a:latin typeface="Arial" charset="0"/>
                <a:cs typeface="Arial" charset="0"/>
              </a:defRPr>
            </a:lvl8pPr>
            <a:lvl9pPr marL="1828754" algn="l" rtl="0" eaLnBrk="1" fontAlgn="base" hangingPunct="1">
              <a:lnSpc>
                <a:spcPct val="90000"/>
              </a:lnSpc>
              <a:spcBef>
                <a:spcPct val="0"/>
              </a:spcBef>
              <a:spcAft>
                <a:spcPct val="0"/>
              </a:spcAft>
              <a:defRPr sz="2600" b="1">
                <a:solidFill>
                  <a:schemeClr val="tx1"/>
                </a:solidFill>
                <a:latin typeface="Arial" charset="0"/>
                <a:cs typeface="Arial" charset="0"/>
              </a:defRPr>
            </a:lvl9pPr>
          </a:lstStyle>
          <a:p>
            <a:r>
              <a:rPr lang="en-US" altLang="zh-TW" sz="2200" b="0" kern="0" dirty="0" smtClean="0"/>
              <a:t>Learning Power</a:t>
            </a:r>
            <a:endParaRPr lang="en-US" altLang="zh-TW" sz="2200" kern="0" dirty="0" smtClean="0">
              <a:latin typeface="微軟正黑體" pitchFamily="34" charset="-120"/>
            </a:endParaRPr>
          </a:p>
        </p:txBody>
      </p:sp>
    </p:spTree>
    <p:extLst>
      <p:ext uri="{BB962C8B-B14F-4D97-AF65-F5344CB8AC3E}">
        <p14:creationId xmlns:p14="http://schemas.microsoft.com/office/powerpoint/2010/main" val="36866010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5709" y="298643"/>
            <a:ext cx="8608291" cy="433629"/>
          </a:xfrm>
          <a:noFill/>
          <a:ln w="9525">
            <a:noFill/>
            <a:miter lim="800000"/>
            <a:headEnd/>
            <a:tailEnd/>
          </a:ln>
        </p:spPr>
        <p:txBody>
          <a:bodyPr vert="horz" wrap="square" lIns="0" tIns="45720" rIns="0" bIns="45720" numCol="1" anchor="t" anchorCtr="0" compatLnSpc="1">
            <a:prstTxWarp prst="textNoShape">
              <a:avLst/>
            </a:prstTxWarp>
          </a:bodyPr>
          <a:lstStyle/>
          <a:p>
            <a:r>
              <a:rPr lang="en-US" altLang="zh-TW" sz="2250" dirty="0"/>
              <a:t>Internal Online Learning Resources</a:t>
            </a:r>
            <a:endParaRPr lang="zh-TW" altLang="en-US" sz="2250" dirty="0"/>
          </a:p>
        </p:txBody>
      </p:sp>
      <p:graphicFrame>
        <p:nvGraphicFramePr>
          <p:cNvPr id="4" name="表格 3"/>
          <p:cNvGraphicFramePr>
            <a:graphicFrameLocks noGrp="1"/>
          </p:cNvGraphicFramePr>
          <p:nvPr>
            <p:extLst/>
          </p:nvPr>
        </p:nvGraphicFramePr>
        <p:xfrm>
          <a:off x="163779" y="732272"/>
          <a:ext cx="8524875" cy="380911"/>
        </p:xfrm>
        <a:graphic>
          <a:graphicData uri="http://schemas.openxmlformats.org/drawingml/2006/table">
            <a:tbl>
              <a:tblPr/>
              <a:tblGrid>
                <a:gridCol w="8524875">
                  <a:extLst>
                    <a:ext uri="{9D8B030D-6E8A-4147-A177-3AD203B41FA5}">
                      <a16:colId xmlns:a16="http://schemas.microsoft.com/office/drawing/2014/main" val="20000"/>
                    </a:ext>
                  </a:extLst>
                </a:gridCol>
              </a:tblGrid>
              <a:tr h="380911">
                <a:tc>
                  <a:txBody>
                    <a:bodyPr/>
                    <a:lstStyle/>
                    <a:p>
                      <a:pPr marL="342900" lvl="0" indent="-342900" algn="just">
                        <a:spcAft>
                          <a:spcPts val="0"/>
                        </a:spcAft>
                        <a:buSzPts val="1400"/>
                        <a:buFont typeface="Wingdings" panose="05000000000000000000" pitchFamily="2" charset="2"/>
                        <a:buChar char=""/>
                      </a:pPr>
                      <a:r>
                        <a:rPr lang="en-US" sz="1800" b="1" u="none" dirty="0" smtClean="0">
                          <a:solidFill>
                            <a:schemeClr val="tx1"/>
                          </a:solidFill>
                          <a:effectLst/>
                          <a:latin typeface="Calibri" panose="020F0502020204030204" pitchFamily="34" charset="0"/>
                          <a:ea typeface="微軟正黑體" panose="020B0604030504040204" pitchFamily="34" charset="-120"/>
                          <a:cs typeface="Arial" panose="020B0604020202020204" pitchFamily="34" charset="0"/>
                          <a:hlinkClick r:id="rId2"/>
                        </a:rPr>
                        <a:t>Login</a:t>
                      </a:r>
                      <a:r>
                        <a:rPr lang="en-US" sz="1800" b="1" u="none" baseline="0" dirty="0" smtClean="0">
                          <a:solidFill>
                            <a:schemeClr val="tx1"/>
                          </a:solidFill>
                          <a:effectLst/>
                          <a:latin typeface="Calibri" panose="020F0502020204030204" pitchFamily="34" charset="0"/>
                          <a:ea typeface="微軟正黑體" panose="020B0604030504040204" pitchFamily="34" charset="-120"/>
                          <a:cs typeface="Arial" panose="020B0604020202020204" pitchFamily="34" charset="0"/>
                          <a:hlinkClick r:id="rId2"/>
                        </a:rPr>
                        <a:t> </a:t>
                      </a:r>
                      <a:r>
                        <a:rPr lang="en-US" sz="1800" b="1" u="sng" dirty="0" smtClean="0">
                          <a:solidFill>
                            <a:srgbClr val="0000FF"/>
                          </a:solidFill>
                          <a:effectLst/>
                          <a:latin typeface="微軟正黑體" panose="020B0604030504040204" pitchFamily="34" charset="-120"/>
                          <a:ea typeface="新細明體" panose="02020500000000000000" pitchFamily="18" charset="-120"/>
                          <a:cs typeface="Arial" panose="020B0604020202020204" pitchFamily="34" charset="0"/>
                          <a:hlinkClick r:id="rId2"/>
                        </a:rPr>
                        <a:t>LMS</a:t>
                      </a:r>
                      <a:r>
                        <a:rPr lang="zh-TW" sz="1600" b="1" dirty="0" smtClean="0">
                          <a:effectLst/>
                          <a:latin typeface="Calibri" panose="020F0502020204030204" pitchFamily="34" charset="0"/>
                          <a:ea typeface="微軟正黑體" panose="020B0604030504040204" pitchFamily="34" charset="-120"/>
                          <a:cs typeface="Arial" panose="020B0604020202020204" pitchFamily="34" charset="0"/>
                        </a:rPr>
                        <a:t>→</a:t>
                      </a:r>
                      <a:r>
                        <a:rPr lang="en-US" altLang="zh-TW" sz="1800" b="0" i="0" kern="1200" dirty="0" smtClean="0">
                          <a:solidFill>
                            <a:schemeClr val="tx1"/>
                          </a:solidFill>
                          <a:effectLst/>
                          <a:latin typeface="+mn-lt"/>
                          <a:ea typeface="+mn-ea"/>
                          <a:cs typeface="+mn-cs"/>
                        </a:rPr>
                        <a:t>search engine</a:t>
                      </a:r>
                      <a:r>
                        <a:rPr lang="zh-TW" sz="1600" b="1" dirty="0" smtClean="0">
                          <a:effectLst/>
                          <a:latin typeface="Calibri" panose="020F0502020204030204" pitchFamily="34" charset="0"/>
                          <a:ea typeface="微軟正黑體" panose="020B0604030504040204" pitchFamily="34" charset="-120"/>
                          <a:cs typeface="Arial" panose="020B0604020202020204" pitchFamily="34" charset="0"/>
                        </a:rPr>
                        <a:t>『</a:t>
                      </a:r>
                      <a:r>
                        <a:rPr lang="en-US" altLang="zh-TW" sz="1800" b="0" i="0" kern="1200" dirty="0" smtClean="0">
                          <a:solidFill>
                            <a:schemeClr val="tx1"/>
                          </a:solidFill>
                          <a:effectLst/>
                          <a:latin typeface="+mn-lt"/>
                          <a:ea typeface="+mn-ea"/>
                          <a:cs typeface="+mn-cs"/>
                        </a:rPr>
                        <a:t>Courses of Interest to You</a:t>
                      </a:r>
                      <a:r>
                        <a:rPr lang="zh-TW" sz="1600" b="1" dirty="0" smtClean="0">
                          <a:effectLst/>
                          <a:latin typeface="Calibri" panose="020F0502020204030204" pitchFamily="34" charset="0"/>
                          <a:ea typeface="微軟正黑體" panose="020B0604030504040204" pitchFamily="34" charset="-120"/>
                          <a:cs typeface="Arial" panose="020B0604020202020204" pitchFamily="34" charset="0"/>
                        </a:rPr>
                        <a:t>』→</a:t>
                      </a:r>
                      <a:r>
                        <a:rPr lang="en-US" altLang="zh-TW" sz="1800" b="0" i="0" kern="1200" dirty="0" smtClean="0">
                          <a:solidFill>
                            <a:schemeClr val="tx1"/>
                          </a:solidFill>
                          <a:effectLst/>
                          <a:latin typeface="+mn-lt"/>
                          <a:ea typeface="+mn-ea"/>
                          <a:cs typeface="+mn-cs"/>
                        </a:rPr>
                        <a:t>Click Apply </a:t>
                      </a:r>
                      <a:endParaRPr lang="zh-TW" sz="1800" b="0" i="0" kern="1200" dirty="0">
                        <a:solidFill>
                          <a:schemeClr val="tx1"/>
                        </a:solidFill>
                        <a:effectLst/>
                        <a:latin typeface="+mn-lt"/>
                        <a:ea typeface="+mn-ea"/>
                        <a:cs typeface="+mn-cs"/>
                      </a:endParaRPr>
                    </a:p>
                  </a:txBody>
                  <a:tcPr marL="114300" marR="114300" marT="0" marB="0">
                    <a:lnL>
                      <a:noFill/>
                    </a:lnL>
                    <a:lnR>
                      <a:noFill/>
                    </a:lnR>
                    <a:lnT>
                      <a:noFill/>
                    </a:lnT>
                    <a:lnB>
                      <a:noFill/>
                    </a:lnB>
                  </a:tcPr>
                </a:tc>
                <a:extLst>
                  <a:ext uri="{0D108BD9-81ED-4DB2-BD59-A6C34878D82A}">
                    <a16:rowId xmlns:a16="http://schemas.microsoft.com/office/drawing/2014/main" val="10000"/>
                  </a:ext>
                </a:extLst>
              </a:tr>
            </a:tbl>
          </a:graphicData>
        </a:graphic>
      </p:graphicFrame>
      <p:pic>
        <p:nvPicPr>
          <p:cNvPr id="5" name="圖片 4"/>
          <p:cNvPicPr>
            <a:picLocks noChangeAspect="1"/>
          </p:cNvPicPr>
          <p:nvPr/>
        </p:nvPicPr>
        <p:blipFill rotWithShape="1">
          <a:blip r:embed="rId3"/>
          <a:srcRect l="-416" t="12406" r="25104" b="6667"/>
          <a:stretch/>
        </p:blipFill>
        <p:spPr>
          <a:xfrm>
            <a:off x="790574" y="1806195"/>
            <a:ext cx="7058025" cy="4266055"/>
          </a:xfrm>
          <a:prstGeom prst="rect">
            <a:avLst/>
          </a:prstGeom>
        </p:spPr>
      </p:pic>
    </p:spTree>
    <p:extLst>
      <p:ext uri="{BB962C8B-B14F-4D97-AF65-F5344CB8AC3E}">
        <p14:creationId xmlns:p14="http://schemas.microsoft.com/office/powerpoint/2010/main" val="16285227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3"/>
          <p:cNvSpPr>
            <a:spLocks noGrp="1" noChangeArrowheads="1"/>
          </p:cNvSpPr>
          <p:nvPr>
            <p:ph type="title"/>
          </p:nvPr>
        </p:nvSpPr>
        <p:spPr>
          <a:xfrm>
            <a:off x="208722" y="428452"/>
            <a:ext cx="9055045" cy="508602"/>
          </a:xfrm>
        </p:spPr>
        <p:txBody>
          <a:bodyPr/>
          <a:lstStyle/>
          <a:p>
            <a:r>
              <a:rPr lang="en-US" altLang="zh-TW" sz="2000" dirty="0"/>
              <a:t>Dining Instructions &amp; Food and Beverage Expense Details Inquiry</a:t>
            </a:r>
            <a:endParaRPr lang="zh-TW" altLang="en-US" sz="2000" dirty="0" smtClean="0"/>
          </a:p>
        </p:txBody>
      </p:sp>
      <p:sp>
        <p:nvSpPr>
          <p:cNvPr id="17" name="Text Box 5"/>
          <p:cNvSpPr txBox="1">
            <a:spLocks noChangeArrowheads="1"/>
          </p:cNvSpPr>
          <p:nvPr/>
        </p:nvSpPr>
        <p:spPr bwMode="auto">
          <a:xfrm>
            <a:off x="208722" y="3507802"/>
            <a:ext cx="8685020" cy="1015663"/>
          </a:xfrm>
          <a:prstGeom prst="rect">
            <a:avLst/>
          </a:prstGeom>
          <a:noFill/>
          <a:ln w="9525">
            <a:noFill/>
            <a:miter lim="800000"/>
            <a:headEnd/>
            <a:tailEnd/>
          </a:ln>
        </p:spPr>
        <p:txBody>
          <a:bodyPr wrap="square">
            <a:spAutoFit/>
          </a:bodyPr>
          <a:lstStyle/>
          <a:p>
            <a:pPr>
              <a:spcBef>
                <a:spcPct val="50000"/>
              </a:spcBef>
            </a:pPr>
            <a:r>
              <a:rPr lang="en-US" altLang="zh-TW" sz="2400" dirty="0" smtClean="0"/>
              <a:t>Daily </a:t>
            </a:r>
            <a:r>
              <a:rPr lang="en-US" altLang="zh-TW" sz="2400" dirty="0"/>
              <a:t>subsidy of one M</a:t>
            </a:r>
            <a:r>
              <a:rPr lang="en-US" altLang="zh-TW" sz="2400" dirty="0" smtClean="0"/>
              <a:t>eal </a:t>
            </a:r>
            <a:r>
              <a:rPr lang="en-US" altLang="zh-TW" sz="2400" u="sng" dirty="0" smtClean="0">
                <a:solidFill>
                  <a:schemeClr val="accent2">
                    <a:lumMod val="50000"/>
                  </a:schemeClr>
                </a:solidFill>
              </a:rPr>
              <a:t> $</a:t>
            </a:r>
            <a:r>
              <a:rPr lang="en-US" altLang="zh-TW" sz="2400" u="sng" dirty="0">
                <a:solidFill>
                  <a:schemeClr val="accent2">
                    <a:lumMod val="50000"/>
                  </a:schemeClr>
                </a:solidFill>
              </a:rPr>
              <a:t>25NTD </a:t>
            </a:r>
          </a:p>
          <a:p>
            <a:pPr>
              <a:spcBef>
                <a:spcPct val="50000"/>
              </a:spcBef>
            </a:pPr>
            <a:r>
              <a:rPr lang="en-US" altLang="zh-TW" sz="2400" dirty="0" smtClean="0"/>
              <a:t>Employees </a:t>
            </a:r>
            <a:r>
              <a:rPr lang="en-US" altLang="zh-TW" sz="2400" dirty="0"/>
              <a:t>are responsible for paying for the second </a:t>
            </a:r>
            <a:r>
              <a:rPr lang="en-US" altLang="zh-TW" sz="2400" dirty="0" smtClean="0"/>
              <a:t>meal.</a:t>
            </a:r>
            <a:endParaRPr lang="en-US" altLang="zh-TW" sz="2400" b="1" dirty="0">
              <a:solidFill>
                <a:srgbClr val="000000"/>
              </a:solidFill>
              <a:latin typeface="微軟正黑體" pitchFamily="34" charset="-120"/>
            </a:endParaRPr>
          </a:p>
        </p:txBody>
      </p:sp>
      <p:pic>
        <p:nvPicPr>
          <p:cNvPr id="4" name="圖片 3"/>
          <p:cNvPicPr>
            <a:picLocks noChangeAspect="1"/>
          </p:cNvPicPr>
          <p:nvPr/>
        </p:nvPicPr>
        <p:blipFill rotWithShape="1">
          <a:blip r:embed="rId3">
            <a:extLst>
              <a:ext uri="{28A0092B-C50C-407E-A947-70E740481C1C}">
                <a14:useLocalDpi xmlns:a14="http://schemas.microsoft.com/office/drawing/2010/main" val="0"/>
              </a:ext>
            </a:extLst>
          </a:blip>
          <a:srcRect b="76973"/>
          <a:stretch/>
        </p:blipFill>
        <p:spPr>
          <a:xfrm>
            <a:off x="208722" y="1236465"/>
            <a:ext cx="8935278" cy="853345"/>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097" y="2026147"/>
            <a:ext cx="8172737" cy="774740"/>
          </a:xfrm>
          <a:prstGeom prst="rect">
            <a:avLst/>
          </a:prstGeom>
        </p:spPr>
      </p:pic>
    </p:spTree>
    <p:extLst>
      <p:ext uri="{BB962C8B-B14F-4D97-AF65-F5344CB8AC3E}">
        <p14:creationId xmlns:p14="http://schemas.microsoft.com/office/powerpoint/2010/main" val="37535519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3"/>
          <p:cNvSpPr>
            <a:spLocks noGrp="1" noChangeArrowheads="1"/>
          </p:cNvSpPr>
          <p:nvPr>
            <p:ph type="title"/>
          </p:nvPr>
        </p:nvSpPr>
        <p:spPr>
          <a:xfrm>
            <a:off x="643715" y="249548"/>
            <a:ext cx="8208000" cy="433629"/>
          </a:xfrm>
        </p:spPr>
        <p:txBody>
          <a:bodyPr/>
          <a:lstStyle/>
          <a:p>
            <a:r>
              <a:rPr lang="en-US" altLang="zh-TW" sz="3200" dirty="0" smtClean="0"/>
              <a:t>Demo video</a:t>
            </a:r>
            <a:endParaRPr lang="zh-TW" altLang="en-US" sz="3200" dirty="0"/>
          </a:p>
        </p:txBody>
      </p:sp>
      <p:pic>
        <p:nvPicPr>
          <p:cNvPr id="3" name="查詢用餐">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8478" y="1102622"/>
            <a:ext cx="8676861" cy="4880734"/>
          </a:xfrm>
          <a:prstGeom prst="rect">
            <a:avLst/>
          </a:prstGeom>
        </p:spPr>
      </p:pic>
    </p:spTree>
    <p:extLst>
      <p:ext uri="{BB962C8B-B14F-4D97-AF65-F5344CB8AC3E}">
        <p14:creationId xmlns:p14="http://schemas.microsoft.com/office/powerpoint/2010/main" val="33556585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title"/>
          </p:nvPr>
        </p:nvSpPr>
        <p:spPr>
          <a:xfrm>
            <a:off x="587270" y="366885"/>
            <a:ext cx="8208000" cy="433629"/>
          </a:xfrm>
        </p:spPr>
        <p:txBody>
          <a:bodyPr/>
          <a:lstStyle/>
          <a:p>
            <a:r>
              <a:rPr lang="en-US" altLang="zh-TW" dirty="0" smtClean="0">
                <a:latin typeface="+mn-lt"/>
                <a:ea typeface="+mn-ea"/>
              </a:rPr>
              <a:t>Massage Service</a:t>
            </a:r>
            <a:endParaRPr lang="zh-TW" altLang="en-US" dirty="0">
              <a:latin typeface="+mn-lt"/>
              <a:ea typeface="+mn-ea"/>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00" y="969479"/>
            <a:ext cx="8876346" cy="5217529"/>
          </a:xfrm>
          <a:prstGeom prst="rect">
            <a:avLst/>
          </a:prstGeom>
        </p:spPr>
      </p:pic>
      <p:sp>
        <p:nvSpPr>
          <p:cNvPr id="6" name="矩形 5"/>
          <p:cNvSpPr/>
          <p:nvPr/>
        </p:nvSpPr>
        <p:spPr>
          <a:xfrm>
            <a:off x="118600" y="6018269"/>
            <a:ext cx="6917636" cy="523220"/>
          </a:xfrm>
          <a:prstGeom prst="rect">
            <a:avLst/>
          </a:prstGeom>
        </p:spPr>
        <p:txBody>
          <a:bodyPr wrap="square">
            <a:spAutoFit/>
          </a:bodyPr>
          <a:lstStyle/>
          <a:p>
            <a:r>
              <a:rPr lang="en-US" altLang="zh-TW" sz="2000" b="1" dirty="0">
                <a:solidFill>
                  <a:schemeClr val="tx1">
                    <a:lumMod val="75000"/>
                    <a:lumOff val="25000"/>
                  </a:schemeClr>
                </a:solidFill>
                <a:cs typeface="+mj-cs"/>
              </a:rPr>
              <a:t>Each colleague is entitled to two </a:t>
            </a:r>
            <a:r>
              <a:rPr lang="en-US" altLang="zh-TW" sz="2000" b="1" dirty="0" smtClean="0">
                <a:solidFill>
                  <a:schemeClr val="tx1">
                    <a:lumMod val="75000"/>
                    <a:lumOff val="25000"/>
                  </a:schemeClr>
                </a:solidFill>
                <a:cs typeface="+mj-cs"/>
              </a:rPr>
              <a:t>times </a:t>
            </a:r>
            <a:r>
              <a:rPr lang="en-US" altLang="zh-TW" sz="2000" b="1" dirty="0">
                <a:solidFill>
                  <a:schemeClr val="tx1">
                    <a:lumMod val="75000"/>
                    <a:lumOff val="25000"/>
                  </a:schemeClr>
                </a:solidFill>
                <a:cs typeface="+mj-cs"/>
              </a:rPr>
              <a:t>per month</a:t>
            </a:r>
            <a:r>
              <a:rPr lang="en-US" altLang="zh-TW" sz="2800" b="1" dirty="0" smtClean="0">
                <a:solidFill>
                  <a:schemeClr val="tx1">
                    <a:lumMod val="75000"/>
                    <a:lumOff val="25000"/>
                  </a:schemeClr>
                </a:solidFill>
                <a:cs typeface="+mj-cs"/>
              </a:rPr>
              <a:t>.</a:t>
            </a:r>
            <a:endParaRPr lang="zh-TW" altLang="en-US" sz="2800" b="1" dirty="0">
              <a:solidFill>
                <a:schemeClr val="tx1">
                  <a:lumMod val="75000"/>
                  <a:lumOff val="25000"/>
                </a:schemeClr>
              </a:solidFill>
              <a:cs typeface="+mj-cs"/>
            </a:endParaRPr>
          </a:p>
        </p:txBody>
      </p:sp>
    </p:spTree>
    <p:extLst>
      <p:ext uri="{BB962C8B-B14F-4D97-AF65-F5344CB8AC3E}">
        <p14:creationId xmlns:p14="http://schemas.microsoft.com/office/powerpoint/2010/main" val="14944750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title"/>
          </p:nvPr>
        </p:nvSpPr>
        <p:spPr>
          <a:xfrm>
            <a:off x="587270" y="366885"/>
            <a:ext cx="8208000" cy="433629"/>
          </a:xfrm>
        </p:spPr>
        <p:txBody>
          <a:bodyPr/>
          <a:lstStyle/>
          <a:p>
            <a:r>
              <a:rPr lang="en-US" altLang="zh-TW" b="0" dirty="0"/>
              <a:t>Mental Health</a:t>
            </a:r>
            <a:br>
              <a:rPr lang="en-US" altLang="zh-TW" b="0" dirty="0"/>
            </a:br>
            <a:endParaRPr lang="en-US" altLang="zh-TW" b="0" dirty="0"/>
          </a:p>
        </p:txBody>
      </p:sp>
      <p:sp>
        <p:nvSpPr>
          <p:cNvPr id="4" name="矩形 3"/>
          <p:cNvSpPr/>
          <p:nvPr/>
        </p:nvSpPr>
        <p:spPr>
          <a:xfrm>
            <a:off x="4689367" y="4688569"/>
            <a:ext cx="3865161" cy="1477328"/>
          </a:xfrm>
          <a:prstGeom prst="rect">
            <a:avLst/>
          </a:prstGeom>
        </p:spPr>
        <p:txBody>
          <a:bodyPr wrap="none">
            <a:spAutoFit/>
          </a:bodyPr>
          <a:lstStyle/>
          <a:p>
            <a:r>
              <a:rPr lang="en-US" altLang="zh-TW" dirty="0"/>
              <a:t>Mental Health</a:t>
            </a:r>
          </a:p>
          <a:p>
            <a:r>
              <a:rPr lang="en-US" altLang="zh-TW" dirty="0"/>
              <a:t>Legal Matters</a:t>
            </a:r>
          </a:p>
          <a:p>
            <a:r>
              <a:rPr lang="en-US" altLang="zh-TW" dirty="0"/>
              <a:t>Organizational Career Development</a:t>
            </a:r>
          </a:p>
          <a:p>
            <a:r>
              <a:rPr lang="en-US" altLang="zh-TW" dirty="0"/>
              <a:t>Insurance and Financial Planning</a:t>
            </a:r>
          </a:p>
          <a:p>
            <a:r>
              <a:rPr lang="en-US" altLang="zh-TW" dirty="0"/>
              <a:t>Health Education</a:t>
            </a:r>
          </a:p>
        </p:txBody>
      </p:sp>
      <p:sp>
        <p:nvSpPr>
          <p:cNvPr id="6" name="矩形 5"/>
          <p:cNvSpPr/>
          <p:nvPr/>
        </p:nvSpPr>
        <p:spPr>
          <a:xfrm>
            <a:off x="234301" y="5806175"/>
            <a:ext cx="4455066" cy="369332"/>
          </a:xfrm>
          <a:prstGeom prst="rect">
            <a:avLst/>
          </a:prstGeom>
        </p:spPr>
        <p:txBody>
          <a:bodyPr wrap="none">
            <a:spAutoFit/>
          </a:bodyPr>
          <a:lstStyle/>
          <a:p>
            <a:r>
              <a:rPr lang="zh-TW" altLang="en-US" dirty="0">
                <a:hlinkClick r:id="rId2"/>
              </a:rPr>
              <a:t>數位員工協助方案</a:t>
            </a:r>
            <a:r>
              <a:rPr lang="en-US" altLang="zh-TW" dirty="0">
                <a:hlinkClick r:id="rId2"/>
              </a:rPr>
              <a:t>(EAP).pdf (wnc.com.tw)</a:t>
            </a:r>
            <a:endParaRPr lang="zh-TW" altLang="en-US" dirty="0"/>
          </a:p>
        </p:txBody>
      </p:sp>
      <p:sp>
        <p:nvSpPr>
          <p:cNvPr id="12" name="矩形 11"/>
          <p:cNvSpPr/>
          <p:nvPr/>
        </p:nvSpPr>
        <p:spPr>
          <a:xfrm>
            <a:off x="475548" y="4365403"/>
            <a:ext cx="4168705" cy="1754326"/>
          </a:xfrm>
          <a:prstGeom prst="rect">
            <a:avLst/>
          </a:prstGeom>
        </p:spPr>
        <p:txBody>
          <a:bodyPr wrap="none">
            <a:spAutoFit/>
          </a:bodyPr>
          <a:lstStyle/>
          <a:p>
            <a:r>
              <a:rPr lang="en-US" altLang="zh-TW" dirty="0" smtClean="0"/>
              <a:t>1.Download </a:t>
            </a:r>
            <a:r>
              <a:rPr lang="en-US" altLang="zh-TW" dirty="0" err="1" smtClean="0"/>
              <a:t>SpaQall</a:t>
            </a:r>
            <a:r>
              <a:rPr lang="en-US" altLang="zh-TW" dirty="0" smtClean="0"/>
              <a:t> app</a:t>
            </a:r>
          </a:p>
          <a:p>
            <a:r>
              <a:rPr lang="en-US" altLang="zh-TW" dirty="0" smtClean="0"/>
              <a:t>2.Register with Email </a:t>
            </a:r>
          </a:p>
          <a:p>
            <a:r>
              <a:rPr lang="en-US" altLang="zh-TW" dirty="0" smtClean="0"/>
              <a:t>3.Make Appointment </a:t>
            </a:r>
          </a:p>
          <a:p>
            <a:r>
              <a:rPr lang="en-US" altLang="zh-TW" dirty="0" smtClean="0"/>
              <a:t> Online Service:</a:t>
            </a:r>
          </a:p>
          <a:p>
            <a:r>
              <a:rPr lang="en-US" altLang="zh-TW" dirty="0" smtClean="0"/>
              <a:t> </a:t>
            </a:r>
            <a:r>
              <a:rPr lang="en-US" altLang="zh-TW" dirty="0"/>
              <a:t>Monday to Friday, 9:00 AM to 7:00 PM</a:t>
            </a:r>
            <a:endParaRPr lang="en-US" altLang="zh-TW" dirty="0" smtClean="0"/>
          </a:p>
          <a:p>
            <a:endParaRPr lang="en-US" altLang="zh-TW" dirty="0"/>
          </a:p>
        </p:txBody>
      </p:sp>
      <p:pic>
        <p:nvPicPr>
          <p:cNvPr id="9" name="圖片 8"/>
          <p:cNvPicPr>
            <a:picLocks noChangeAspect="1"/>
          </p:cNvPicPr>
          <p:nvPr/>
        </p:nvPicPr>
        <p:blipFill>
          <a:blip r:embed="rId3"/>
          <a:stretch>
            <a:fillRect/>
          </a:stretch>
        </p:blipFill>
        <p:spPr>
          <a:xfrm>
            <a:off x="475548" y="800514"/>
            <a:ext cx="7933887" cy="3454426"/>
          </a:xfrm>
          <a:prstGeom prst="rect">
            <a:avLst/>
          </a:prstGeom>
        </p:spPr>
      </p:pic>
    </p:spTree>
    <p:extLst>
      <p:ext uri="{BB962C8B-B14F-4D97-AF65-F5344CB8AC3E}">
        <p14:creationId xmlns:p14="http://schemas.microsoft.com/office/powerpoint/2010/main" val="7828962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03313" y="2683656"/>
            <a:ext cx="4332574" cy="2077492"/>
          </a:xfrm>
          <a:prstGeom prst="rect">
            <a:avLst/>
          </a:prstGeom>
        </p:spPr>
        <p:txBody>
          <a:bodyPr wrap="square" lIns="0" tIns="0" rIns="0" bIns="0" rtlCol="0" anchor="t">
            <a:spAutoFit/>
          </a:bodyPr>
          <a:lstStyle/>
          <a:p>
            <a:pPr marL="342900" indent="-342900">
              <a:lnSpc>
                <a:spcPts val="2666"/>
              </a:lnSpc>
              <a:buFont typeface="Arial" panose="020B0604020202020204" pitchFamily="34" charset="0"/>
              <a:buChar char="•"/>
            </a:pPr>
            <a:r>
              <a:rPr lang="en-US" altLang="zh-TW" sz="2000" dirty="0">
                <a:latin typeface="Calibri" panose="020F0502020204030204" pitchFamily="34" charset="0"/>
                <a:cs typeface="Calibri" panose="020F0502020204030204" pitchFamily="34" charset="0"/>
              </a:rPr>
              <a:t>WNC Corporate </a:t>
            </a:r>
            <a:r>
              <a:rPr lang="en-US" altLang="zh-TW" sz="2000" dirty="0" smtClean="0">
                <a:latin typeface="Calibri" panose="020F0502020204030204" pitchFamily="34" charset="0"/>
                <a:cs typeface="Calibri" panose="020F0502020204030204" pitchFamily="34" charset="0"/>
              </a:rPr>
              <a:t>Structure</a:t>
            </a:r>
          </a:p>
          <a:p>
            <a:pPr marL="342900" indent="-342900">
              <a:lnSpc>
                <a:spcPts val="2666"/>
              </a:lnSpc>
              <a:buFont typeface="Arial" panose="020B0604020202020204" pitchFamily="34" charset="0"/>
              <a:buChar char="•"/>
            </a:pPr>
            <a:r>
              <a:rPr lang="en-US" altLang="zh-TW" sz="2000" dirty="0">
                <a:latin typeface="Calibri" panose="020F0502020204030204" pitchFamily="34" charset="0"/>
                <a:cs typeface="Calibri" panose="020F0502020204030204" pitchFamily="34" charset="0"/>
              </a:rPr>
              <a:t>Culture </a:t>
            </a:r>
            <a:r>
              <a:rPr lang="en-US" altLang="zh-TW" sz="2000" dirty="0" smtClean="0">
                <a:latin typeface="Calibri" panose="020F0502020204030204" pitchFamily="34" charset="0"/>
                <a:cs typeface="Calibri" panose="020F0502020204030204" pitchFamily="34" charset="0"/>
              </a:rPr>
              <a:t>/</a:t>
            </a:r>
            <a:r>
              <a:rPr lang="zh-TW" altLang="en-US" sz="2000" dirty="0" smtClean="0">
                <a:latin typeface="Calibri" panose="020F0502020204030204" pitchFamily="34" charset="0"/>
                <a:cs typeface="Calibri" panose="020F0502020204030204" pitchFamily="34" charset="0"/>
              </a:rPr>
              <a:t> </a:t>
            </a:r>
            <a:r>
              <a:rPr lang="en-US" altLang="zh-TW" sz="2000" dirty="0" smtClean="0">
                <a:latin typeface="Calibri" panose="020F0502020204030204" pitchFamily="34" charset="0"/>
                <a:cs typeface="Calibri" panose="020F0502020204030204" pitchFamily="34" charset="0"/>
              </a:rPr>
              <a:t>Ten Beliefs</a:t>
            </a:r>
            <a:r>
              <a:rPr lang="zh-TW" altLang="en-US" sz="2000" dirty="0" smtClean="0">
                <a:latin typeface="Calibri" panose="020F0502020204030204" pitchFamily="34" charset="0"/>
                <a:cs typeface="Calibri" panose="020F0502020204030204" pitchFamily="34" charset="0"/>
              </a:rPr>
              <a:t> </a:t>
            </a:r>
            <a:r>
              <a:rPr lang="en-US" altLang="zh-TW" sz="2000" dirty="0" smtClean="0">
                <a:latin typeface="Calibri" panose="020F0502020204030204" pitchFamily="34" charset="0"/>
                <a:cs typeface="Calibri" panose="020F0502020204030204" pitchFamily="34" charset="0"/>
              </a:rPr>
              <a:t>/</a:t>
            </a:r>
            <a:r>
              <a:rPr lang="zh-TW" altLang="en-US" sz="2000" dirty="0" smtClean="0">
                <a:latin typeface="Calibri" panose="020F0502020204030204" pitchFamily="34" charset="0"/>
                <a:cs typeface="Calibri" panose="020F0502020204030204" pitchFamily="34" charset="0"/>
              </a:rPr>
              <a:t> </a:t>
            </a:r>
            <a:r>
              <a:rPr lang="en-US" altLang="zh-TW" sz="2000" dirty="0" smtClean="0">
                <a:latin typeface="Calibri" panose="020F0502020204030204" pitchFamily="34" charset="0"/>
                <a:cs typeface="Calibri" panose="020F0502020204030204" pitchFamily="34" charset="0"/>
              </a:rPr>
              <a:t>Ten Principles</a:t>
            </a:r>
          </a:p>
          <a:p>
            <a:pPr marL="342900" indent="-342900">
              <a:lnSpc>
                <a:spcPts val="2666"/>
              </a:lnSpc>
              <a:buFont typeface="Arial" panose="020B0604020202020204" pitchFamily="34" charset="0"/>
              <a:buChar char="•"/>
            </a:pPr>
            <a:r>
              <a:rPr lang="en-US" altLang="zh-TW" sz="2000" dirty="0">
                <a:latin typeface="Calibri" panose="020F0502020204030204" pitchFamily="34" charset="0"/>
                <a:cs typeface="Calibri" panose="020F0502020204030204" pitchFamily="34" charset="0"/>
              </a:rPr>
              <a:t>Non-Disclosure Agreement</a:t>
            </a:r>
            <a:endParaRPr lang="en-US" altLang="zh-TW" sz="2000" dirty="0" smtClean="0">
              <a:latin typeface="Calibri" panose="020F0502020204030204" pitchFamily="34" charset="0"/>
              <a:cs typeface="Calibri" panose="020F0502020204030204" pitchFamily="34" charset="0"/>
            </a:endParaRPr>
          </a:p>
          <a:p>
            <a:pPr marL="342900" indent="-342900">
              <a:lnSpc>
                <a:spcPts val="2666"/>
              </a:lnSpc>
              <a:buFont typeface="Arial" panose="020B0604020202020204" pitchFamily="34" charset="0"/>
              <a:buChar char="•"/>
            </a:pPr>
            <a:endParaRPr lang="en-US" sz="1904" dirty="0" smtClean="0">
              <a:solidFill>
                <a:srgbClr val="100F0D"/>
              </a:solidFill>
              <a:latin typeface="DM Sans"/>
            </a:endParaRPr>
          </a:p>
          <a:p>
            <a:pPr marL="342900" indent="-342900">
              <a:lnSpc>
                <a:spcPts val="2666"/>
              </a:lnSpc>
              <a:buFont typeface="Arial" panose="020B0604020202020204" pitchFamily="34" charset="0"/>
              <a:buChar char="•"/>
            </a:pPr>
            <a:endParaRPr lang="en-US" sz="1904" dirty="0" smtClean="0">
              <a:solidFill>
                <a:srgbClr val="100F0D"/>
              </a:solidFill>
              <a:latin typeface="DM Sans"/>
            </a:endParaRPr>
          </a:p>
          <a:p>
            <a:pPr>
              <a:lnSpc>
                <a:spcPts val="2666"/>
              </a:lnSpc>
              <a:spcBef>
                <a:spcPct val="0"/>
              </a:spcBef>
            </a:pPr>
            <a:endParaRPr lang="en-US" sz="1904" dirty="0">
              <a:solidFill>
                <a:srgbClr val="100F0D"/>
              </a:solidFill>
              <a:latin typeface="DM Sans"/>
            </a:endParaRPr>
          </a:p>
        </p:txBody>
      </p:sp>
      <p:grpSp>
        <p:nvGrpSpPr>
          <p:cNvPr id="3" name="Group 3"/>
          <p:cNvGrpSpPr/>
          <p:nvPr/>
        </p:nvGrpSpPr>
        <p:grpSpPr>
          <a:xfrm>
            <a:off x="114301" y="1181101"/>
            <a:ext cx="4389012" cy="4028979"/>
            <a:chOff x="-98780" y="-168909"/>
            <a:chExt cx="812800" cy="746125"/>
          </a:xfrm>
        </p:grpSpPr>
        <p:sp>
          <p:nvSpPr>
            <p:cNvPr id="4" name="Freeform 4"/>
            <p:cNvSpPr/>
            <p:nvPr/>
          </p:nvSpPr>
          <p:spPr>
            <a:xfrm>
              <a:off x="0" y="0"/>
              <a:ext cx="680505" cy="426158"/>
            </a:xfrm>
            <a:custGeom>
              <a:avLst/>
              <a:gdLst/>
              <a:ahLst/>
              <a:cxnLst/>
              <a:rect l="l" t="t" r="r" b="b"/>
              <a:pathLst>
                <a:path w="680505" h="426158">
                  <a:moveTo>
                    <a:pt x="82167" y="0"/>
                  </a:moveTo>
                  <a:lnTo>
                    <a:pt x="598338" y="0"/>
                  </a:lnTo>
                  <a:cubicBezTo>
                    <a:pt x="643717" y="0"/>
                    <a:pt x="680505" y="36788"/>
                    <a:pt x="680505" y="82167"/>
                  </a:cubicBezTo>
                  <a:lnTo>
                    <a:pt x="680505" y="343991"/>
                  </a:lnTo>
                  <a:cubicBezTo>
                    <a:pt x="680505" y="389371"/>
                    <a:pt x="643717" y="426158"/>
                    <a:pt x="598338" y="426158"/>
                  </a:cubicBezTo>
                  <a:lnTo>
                    <a:pt x="82167" y="426158"/>
                  </a:lnTo>
                  <a:cubicBezTo>
                    <a:pt x="36788" y="426158"/>
                    <a:pt x="0" y="389371"/>
                    <a:pt x="0" y="343991"/>
                  </a:cubicBezTo>
                  <a:lnTo>
                    <a:pt x="0" y="82167"/>
                  </a:lnTo>
                  <a:cubicBezTo>
                    <a:pt x="0" y="36788"/>
                    <a:pt x="36788" y="0"/>
                    <a:pt x="82167" y="0"/>
                  </a:cubicBezTo>
                  <a:close/>
                </a:path>
              </a:pathLst>
            </a:custGeom>
            <a:solidFill>
              <a:srgbClr val="35A1F4"/>
            </a:solidFill>
          </p:spPr>
        </p:sp>
        <p:sp>
          <p:nvSpPr>
            <p:cNvPr id="5" name="TextBox 5"/>
            <p:cNvSpPr txBox="1"/>
            <p:nvPr/>
          </p:nvSpPr>
          <p:spPr>
            <a:xfrm>
              <a:off x="-98780" y="-168909"/>
              <a:ext cx="812800" cy="746125"/>
            </a:xfrm>
            <a:prstGeom prst="rect">
              <a:avLst/>
            </a:prstGeom>
          </p:spPr>
          <p:txBody>
            <a:bodyPr lIns="127000" tIns="127000" rIns="127000" bIns="127000" rtlCol="0" anchor="ctr"/>
            <a:lstStyle/>
            <a:p>
              <a:pPr algn="ctr">
                <a:lnSpc>
                  <a:spcPts val="4400"/>
                </a:lnSpc>
              </a:pPr>
              <a:r>
                <a:rPr lang="en-US" sz="4000" spc="-80" dirty="0">
                  <a:solidFill>
                    <a:srgbClr val="FFFFFF"/>
                  </a:solidFill>
                  <a:latin typeface="Calibri" panose="020F0502020204030204" pitchFamily="34" charset="0"/>
                  <a:cs typeface="Calibri" panose="020F0502020204030204" pitchFamily="34" charset="0"/>
                </a:rPr>
                <a:t>Regulations</a:t>
              </a:r>
            </a:p>
          </p:txBody>
        </p:sp>
      </p:grpSp>
    </p:spTree>
    <p:extLst>
      <p:ext uri="{BB962C8B-B14F-4D97-AF65-F5344CB8AC3E}">
        <p14:creationId xmlns:p14="http://schemas.microsoft.com/office/powerpoint/2010/main" val="7362565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title"/>
          </p:nvPr>
        </p:nvSpPr>
        <p:spPr>
          <a:xfrm>
            <a:off x="587270" y="366885"/>
            <a:ext cx="8208000" cy="433629"/>
          </a:xfrm>
        </p:spPr>
        <p:txBody>
          <a:bodyPr/>
          <a:lstStyle/>
          <a:p>
            <a:r>
              <a:rPr lang="en-US" altLang="zh-TW" dirty="0">
                <a:latin typeface="+mn-lt"/>
                <a:ea typeface="+mn-ea"/>
              </a:rPr>
              <a:t>WNC O</a:t>
            </a:r>
            <a:r>
              <a:rPr lang="en-US" altLang="zh-TW" dirty="0" smtClean="0">
                <a:latin typeface="+mn-lt"/>
                <a:ea typeface="+mn-ea"/>
              </a:rPr>
              <a:t>nline Book Library </a:t>
            </a:r>
            <a:endParaRPr lang="zh-TW" altLang="en-US" dirty="0">
              <a:latin typeface="+mn-lt"/>
              <a:ea typeface="+mn-ea"/>
            </a:endParaRPr>
          </a:p>
        </p:txBody>
      </p:sp>
      <p:pic>
        <p:nvPicPr>
          <p:cNvPr id="6" name="圖片 5"/>
          <p:cNvPicPr>
            <a:picLocks noChangeAspect="1"/>
          </p:cNvPicPr>
          <p:nvPr/>
        </p:nvPicPr>
        <p:blipFill rotWithShape="1">
          <a:blip r:embed="rId2" cstate="print">
            <a:extLst>
              <a:ext uri="{28A0092B-C50C-407E-A947-70E740481C1C}">
                <a14:useLocalDpi xmlns:a14="http://schemas.microsoft.com/office/drawing/2010/main" val="0"/>
              </a:ext>
            </a:extLst>
          </a:blip>
          <a:srcRect b="29420"/>
          <a:stretch/>
        </p:blipFill>
        <p:spPr>
          <a:xfrm>
            <a:off x="438183" y="1172817"/>
            <a:ext cx="4850071" cy="4840358"/>
          </a:xfrm>
          <a:prstGeom prst="rect">
            <a:avLst/>
          </a:prstGeom>
        </p:spPr>
      </p:pic>
      <p:pic>
        <p:nvPicPr>
          <p:cNvPr id="7" name="圖片 6"/>
          <p:cNvPicPr>
            <a:picLocks noChangeAspect="1"/>
          </p:cNvPicPr>
          <p:nvPr/>
        </p:nvPicPr>
        <p:blipFill rotWithShape="1">
          <a:blip r:embed="rId3" cstate="print">
            <a:extLst>
              <a:ext uri="{28A0092B-C50C-407E-A947-70E740481C1C}">
                <a14:useLocalDpi xmlns:a14="http://schemas.microsoft.com/office/drawing/2010/main" val="0"/>
              </a:ext>
            </a:extLst>
          </a:blip>
          <a:srcRect b="14927"/>
          <a:stretch/>
        </p:blipFill>
        <p:spPr>
          <a:xfrm>
            <a:off x="5356285" y="467139"/>
            <a:ext cx="3438985" cy="5834270"/>
          </a:xfrm>
          <a:prstGeom prst="rect">
            <a:avLst/>
          </a:prstGeom>
        </p:spPr>
      </p:pic>
    </p:spTree>
    <p:extLst>
      <p:ext uri="{BB962C8B-B14F-4D97-AF65-F5344CB8AC3E}">
        <p14:creationId xmlns:p14="http://schemas.microsoft.com/office/powerpoint/2010/main" val="20510287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2" y="692928"/>
            <a:ext cx="9130327" cy="929736"/>
          </a:xfrm>
          <a:prstGeom prst="rect">
            <a:avLst/>
          </a:prstGeom>
          <a:solidFill>
            <a:srgbClr val="FF0000"/>
          </a:solidFill>
        </p:spPr>
      </p:pic>
      <p:sp>
        <p:nvSpPr>
          <p:cNvPr id="3" name="矩形 2"/>
          <p:cNvSpPr/>
          <p:nvPr/>
        </p:nvSpPr>
        <p:spPr bwMode="auto">
          <a:xfrm>
            <a:off x="3642238" y="1218544"/>
            <a:ext cx="760797" cy="177374"/>
          </a:xfrm>
          <a:prstGeom prst="rect">
            <a:avLst/>
          </a:prstGeom>
          <a:noFill/>
          <a:ln w="9525"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smtClean="0">
              <a:ln>
                <a:noFill/>
              </a:ln>
              <a:solidFill>
                <a:schemeClr val="tx1"/>
              </a:solidFill>
              <a:effectLst/>
              <a:latin typeface="Arial" charset="0"/>
            </a:endParaRPr>
          </a:p>
        </p:txBody>
      </p:sp>
      <p:sp>
        <p:nvSpPr>
          <p:cNvPr id="2" name="標題 1"/>
          <p:cNvSpPr>
            <a:spLocks noGrp="1"/>
          </p:cNvSpPr>
          <p:nvPr>
            <p:ph type="title"/>
          </p:nvPr>
        </p:nvSpPr>
        <p:spPr>
          <a:xfrm>
            <a:off x="325595" y="326123"/>
            <a:ext cx="8208000" cy="433629"/>
          </a:xfrm>
        </p:spPr>
        <p:txBody>
          <a:bodyPr/>
          <a:lstStyle/>
          <a:p>
            <a:r>
              <a:rPr lang="en-US" altLang="zh-TW" sz="2250" dirty="0" smtClean="0">
                <a:solidFill>
                  <a:schemeClr val="tx1"/>
                </a:solidFill>
                <a:latin typeface="微軟正黑體" pitchFamily="34" charset="-120"/>
              </a:rPr>
              <a:t>Join Social Club</a:t>
            </a:r>
            <a:r>
              <a:rPr lang="zh-TW" altLang="en-US" sz="2250" dirty="0" smtClean="0">
                <a:solidFill>
                  <a:schemeClr val="tx1"/>
                </a:solidFill>
                <a:latin typeface="微軟正黑體" pitchFamily="34" charset="-120"/>
              </a:rPr>
              <a:t>、</a:t>
            </a:r>
            <a:r>
              <a:rPr lang="en-US" altLang="zh-TW" sz="2250" dirty="0" smtClean="0">
                <a:solidFill>
                  <a:schemeClr val="tx1"/>
                </a:solidFill>
                <a:latin typeface="微軟正黑體" pitchFamily="34" charset="-120"/>
              </a:rPr>
              <a:t>Activities </a:t>
            </a:r>
            <a:endParaRPr lang="zh-TW" altLang="en-US" sz="2250" dirty="0">
              <a:solidFill>
                <a:schemeClr val="tx1"/>
              </a:solidFill>
              <a:latin typeface="微軟正黑體" pitchFamily="34" charset="-120"/>
            </a:endParaRPr>
          </a:p>
        </p:txBody>
      </p:sp>
      <p:pic>
        <p:nvPicPr>
          <p:cNvPr id="6" name="圖片 5"/>
          <p:cNvPicPr>
            <a:picLocks noChangeAspect="1"/>
          </p:cNvPicPr>
          <p:nvPr/>
        </p:nvPicPr>
        <p:blipFill>
          <a:blip r:embed="rId3"/>
          <a:stretch>
            <a:fillRect/>
          </a:stretch>
        </p:blipFill>
        <p:spPr>
          <a:xfrm>
            <a:off x="94572" y="1497262"/>
            <a:ext cx="9035755" cy="4883691"/>
          </a:xfrm>
          <a:prstGeom prst="rect">
            <a:avLst/>
          </a:prstGeom>
        </p:spPr>
      </p:pic>
      <p:pic>
        <p:nvPicPr>
          <p:cNvPr id="14" name="圖片 13"/>
          <p:cNvPicPr>
            <a:picLocks noChangeAspect="1"/>
          </p:cNvPicPr>
          <p:nvPr/>
        </p:nvPicPr>
        <p:blipFill>
          <a:blip r:embed="rId4"/>
          <a:stretch>
            <a:fillRect/>
          </a:stretch>
        </p:blipFill>
        <p:spPr>
          <a:xfrm>
            <a:off x="2411289" y="1707090"/>
            <a:ext cx="3211076" cy="2392358"/>
          </a:xfrm>
          <a:prstGeom prst="rect">
            <a:avLst/>
          </a:prstGeom>
          <a:ln>
            <a:noFill/>
          </a:ln>
          <a:effectLst>
            <a:softEdge rad="112500"/>
          </a:effectLst>
        </p:spPr>
      </p:pic>
      <p:pic>
        <p:nvPicPr>
          <p:cNvPr id="15" name="圖片 14"/>
          <p:cNvPicPr>
            <a:picLocks noChangeAspect="1"/>
          </p:cNvPicPr>
          <p:nvPr/>
        </p:nvPicPr>
        <p:blipFill>
          <a:blip r:embed="rId5"/>
          <a:stretch>
            <a:fillRect/>
          </a:stretch>
        </p:blipFill>
        <p:spPr>
          <a:xfrm>
            <a:off x="34241" y="1920356"/>
            <a:ext cx="2562603" cy="2150234"/>
          </a:xfrm>
          <a:prstGeom prst="ellipse">
            <a:avLst/>
          </a:prstGeom>
          <a:ln>
            <a:noFill/>
          </a:ln>
          <a:effectLst>
            <a:softEdge rad="112500"/>
          </a:effectLst>
        </p:spPr>
      </p:pic>
      <p:pic>
        <p:nvPicPr>
          <p:cNvPr id="16" name="圖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382" y="4319434"/>
            <a:ext cx="3319957" cy="1799843"/>
          </a:xfrm>
          <a:prstGeom prst="rect">
            <a:avLst/>
          </a:prstGeom>
          <a:ln>
            <a:noFill/>
          </a:ln>
          <a:effectLst>
            <a:softEdge rad="112500"/>
          </a:effectLst>
        </p:spPr>
      </p:pic>
      <p:pic>
        <p:nvPicPr>
          <p:cNvPr id="17" name="圖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7155" y="4099448"/>
            <a:ext cx="2341297" cy="1741111"/>
          </a:xfrm>
          <a:prstGeom prst="ellipse">
            <a:avLst/>
          </a:prstGeom>
          <a:ln>
            <a:noFill/>
          </a:ln>
          <a:effectLst>
            <a:softEdge rad="112500"/>
          </a:effectLst>
        </p:spPr>
      </p:pic>
      <p:sp>
        <p:nvSpPr>
          <p:cNvPr id="19" name="矩形 18"/>
          <p:cNvSpPr/>
          <p:nvPr/>
        </p:nvSpPr>
        <p:spPr bwMode="auto">
          <a:xfrm>
            <a:off x="5487553" y="4023362"/>
            <a:ext cx="3413016" cy="1367170"/>
          </a:xfrm>
          <a:prstGeom prst="rect">
            <a:avLst/>
          </a:prstGeom>
          <a:noFill/>
          <a:ln w="5715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endParaRPr lang="zh-TW" altLang="en-US"/>
          </a:p>
        </p:txBody>
      </p:sp>
      <p:pic>
        <p:nvPicPr>
          <p:cNvPr id="21" name="圖片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5188" y="3260671"/>
            <a:ext cx="2747050" cy="1965100"/>
          </a:xfrm>
          <a:prstGeom prst="ellipse">
            <a:avLst/>
          </a:prstGeom>
          <a:ln>
            <a:noFill/>
          </a:ln>
          <a:effectLst>
            <a:softEdge rad="112500"/>
          </a:effectLst>
        </p:spPr>
      </p:pic>
      <p:cxnSp>
        <p:nvCxnSpPr>
          <p:cNvPr id="7" name="直線單箭頭接點 6"/>
          <p:cNvCxnSpPr/>
          <p:nvPr/>
        </p:nvCxnSpPr>
        <p:spPr bwMode="auto">
          <a:xfrm flipH="1">
            <a:off x="4016827" y="863160"/>
            <a:ext cx="9939" cy="2946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74273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title"/>
          </p:nvPr>
        </p:nvSpPr>
        <p:spPr>
          <a:xfrm>
            <a:off x="587270" y="366885"/>
            <a:ext cx="8208000" cy="433629"/>
          </a:xfrm>
        </p:spPr>
        <p:txBody>
          <a:bodyPr/>
          <a:lstStyle/>
          <a:p>
            <a:r>
              <a:rPr lang="en-US" altLang="zh-TW" b="0" dirty="0" smtClean="0"/>
              <a:t>Workday</a:t>
            </a:r>
            <a:r>
              <a:rPr lang="en-US" altLang="zh-TW" b="0" dirty="0"/>
              <a:t/>
            </a:r>
            <a:br>
              <a:rPr lang="en-US" altLang="zh-TW" b="0" dirty="0"/>
            </a:br>
            <a:endParaRPr lang="en-US" altLang="zh-TW" b="0" dirty="0"/>
          </a:p>
        </p:txBody>
      </p:sp>
      <p:sp>
        <p:nvSpPr>
          <p:cNvPr id="4" name="矩形 3"/>
          <p:cNvSpPr/>
          <p:nvPr/>
        </p:nvSpPr>
        <p:spPr>
          <a:xfrm>
            <a:off x="1523461" y="5476289"/>
            <a:ext cx="6097077" cy="369332"/>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pPr algn="ctr"/>
            <a:r>
              <a:rPr lang="en-US" altLang="zh-TW" dirty="0" smtClean="0"/>
              <a:t>     Build up your Personal </a:t>
            </a:r>
            <a:r>
              <a:rPr lang="en-US" altLang="zh-TW" dirty="0"/>
              <a:t>Brand &amp; Talent Profile </a:t>
            </a:r>
            <a:endParaRPr lang="en-US" altLang="zh-TW" dirty="0" smtClean="0"/>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8820"/>
            <a:ext cx="9144000" cy="3990319"/>
          </a:xfrm>
          <a:prstGeom prst="rect">
            <a:avLst/>
          </a:prstGeom>
        </p:spPr>
      </p:pic>
    </p:spTree>
    <p:extLst>
      <p:ext uri="{BB962C8B-B14F-4D97-AF65-F5344CB8AC3E}">
        <p14:creationId xmlns:p14="http://schemas.microsoft.com/office/powerpoint/2010/main" val="17942912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46172" y="1985312"/>
            <a:ext cx="4035490" cy="3949799"/>
          </a:xfrm>
          <a:prstGeom prst="rect">
            <a:avLst/>
          </a:prstGeom>
        </p:spPr>
        <p:txBody>
          <a:bodyPr lIns="0" tIns="0" rIns="0" bIns="0" rtlCol="0" anchor="t">
            <a:spAutoFit/>
          </a:bodyPr>
          <a:lstStyle/>
          <a:p>
            <a:pPr marL="171450" indent="-171450">
              <a:lnSpc>
                <a:spcPts val="2800"/>
              </a:lnSpc>
              <a:buFont typeface="Arial" panose="020B0604020202020204" pitchFamily="34" charset="0"/>
              <a:buChar char="•"/>
            </a:pPr>
            <a:endParaRPr sz="900" dirty="0"/>
          </a:p>
          <a:p>
            <a:pPr marL="342900" indent="-342900">
              <a:lnSpc>
                <a:spcPts val="2800"/>
              </a:lnSpc>
              <a:buFont typeface="Arial" panose="020B0604020202020204" pitchFamily="34" charset="0"/>
              <a:buChar char="•"/>
            </a:pPr>
            <a:r>
              <a:rPr lang="en-US" altLang="zh-TW" sz="2000" dirty="0" smtClean="0"/>
              <a:t>HR </a:t>
            </a:r>
            <a:r>
              <a:rPr lang="en-US" altLang="zh-TW" sz="2000" dirty="0"/>
              <a:t>Division </a:t>
            </a:r>
            <a:r>
              <a:rPr lang="en-US" altLang="zh-TW" sz="2000" dirty="0" smtClean="0"/>
              <a:t>HQ_</a:t>
            </a:r>
            <a:r>
              <a:rPr lang="zh-TW" altLang="en-US" sz="2000" dirty="0" smtClean="0"/>
              <a:t> </a:t>
            </a:r>
            <a:r>
              <a:rPr lang="en-US" altLang="zh-TW" sz="2000" dirty="0" smtClean="0"/>
              <a:t>(3F) S1_ (6F)</a:t>
            </a:r>
          </a:p>
          <a:p>
            <a:pPr marL="342900" indent="-342900">
              <a:lnSpc>
                <a:spcPts val="2800"/>
              </a:lnSpc>
              <a:buFont typeface="Arial" panose="020B0604020202020204" pitchFamily="34" charset="0"/>
              <a:buChar char="•"/>
            </a:pPr>
            <a:r>
              <a:rPr lang="en-US" altLang="zh-TW" sz="2000" dirty="0" smtClean="0"/>
              <a:t>IT Service :</a:t>
            </a:r>
            <a:r>
              <a:rPr lang="en-US" altLang="zh-TW" sz="2000" dirty="0">
                <a:latin typeface="微軟正黑體" pitchFamily="34" charset="-120"/>
              </a:rPr>
              <a:t>(HQ:5F/S1:6F/S2:4F)</a:t>
            </a:r>
            <a:endParaRPr lang="en-US" altLang="zh-TW" sz="2000" dirty="0" smtClean="0"/>
          </a:p>
          <a:p>
            <a:pPr>
              <a:lnSpc>
                <a:spcPts val="2800"/>
              </a:lnSpc>
            </a:pPr>
            <a:endParaRPr lang="en-US" altLang="zh-TW" sz="2000" dirty="0"/>
          </a:p>
          <a:p>
            <a:pPr>
              <a:lnSpc>
                <a:spcPts val="2800"/>
              </a:lnSpc>
            </a:pPr>
            <a:r>
              <a:rPr lang="en-US" altLang="zh-TW" sz="2000" dirty="0"/>
              <a:t/>
            </a:r>
            <a:br>
              <a:rPr lang="en-US" altLang="zh-TW" sz="2000" dirty="0"/>
            </a:br>
            <a:endParaRPr lang="en-US" sz="2000" dirty="0" smtClean="0">
              <a:solidFill>
                <a:srgbClr val="100F0D"/>
              </a:solidFill>
              <a:latin typeface="DM Sans"/>
            </a:endParaRPr>
          </a:p>
          <a:p>
            <a:pPr marL="342900" indent="-342900">
              <a:lnSpc>
                <a:spcPts val="2800"/>
              </a:lnSpc>
              <a:buFont typeface="Arial" panose="020B0604020202020204" pitchFamily="34" charset="0"/>
              <a:buChar char="•"/>
            </a:pPr>
            <a:endParaRPr lang="en-US" sz="2000" dirty="0">
              <a:solidFill>
                <a:srgbClr val="100F0D"/>
              </a:solidFill>
              <a:latin typeface="DM Sans"/>
            </a:endParaRPr>
          </a:p>
          <a:p>
            <a:pPr marL="342900" indent="-342900">
              <a:lnSpc>
                <a:spcPts val="2800"/>
              </a:lnSpc>
              <a:buFont typeface="Arial" panose="020B0604020202020204" pitchFamily="34" charset="0"/>
              <a:buChar char="•"/>
            </a:pPr>
            <a:endParaRPr lang="en-US" sz="2000" dirty="0">
              <a:solidFill>
                <a:srgbClr val="100F0D"/>
              </a:solidFill>
              <a:latin typeface="DM Sans"/>
            </a:endParaRPr>
          </a:p>
          <a:p>
            <a:pPr marL="342900" indent="-342900">
              <a:lnSpc>
                <a:spcPts val="2800"/>
              </a:lnSpc>
              <a:buFont typeface="Arial" panose="020B0604020202020204" pitchFamily="34" charset="0"/>
              <a:buChar char="•"/>
            </a:pPr>
            <a:endParaRPr lang="en-US" sz="2000" dirty="0">
              <a:solidFill>
                <a:srgbClr val="100F0D"/>
              </a:solidFill>
              <a:latin typeface="DM Sans"/>
            </a:endParaRPr>
          </a:p>
          <a:p>
            <a:pPr marL="342900" indent="-342900">
              <a:lnSpc>
                <a:spcPts val="2800"/>
              </a:lnSpc>
              <a:buFont typeface="Arial" panose="020B0604020202020204" pitchFamily="34" charset="0"/>
              <a:buChar char="•"/>
            </a:pPr>
            <a:endParaRPr lang="en-US" sz="2000" dirty="0">
              <a:solidFill>
                <a:srgbClr val="100F0D"/>
              </a:solidFill>
              <a:latin typeface="DM Sans"/>
            </a:endParaRPr>
          </a:p>
          <a:p>
            <a:pPr marL="342900" indent="-342900">
              <a:lnSpc>
                <a:spcPts val="2800"/>
              </a:lnSpc>
              <a:spcBef>
                <a:spcPct val="0"/>
              </a:spcBef>
              <a:buFont typeface="Arial" panose="020B0604020202020204" pitchFamily="34" charset="0"/>
              <a:buChar char="•"/>
            </a:pPr>
            <a:endParaRPr lang="en-US" sz="2000" dirty="0">
              <a:solidFill>
                <a:srgbClr val="100F0D"/>
              </a:solidFill>
              <a:latin typeface="DM Sans"/>
            </a:endParaRPr>
          </a:p>
        </p:txBody>
      </p:sp>
      <p:grpSp>
        <p:nvGrpSpPr>
          <p:cNvPr id="4" name="Group 4"/>
          <p:cNvGrpSpPr/>
          <p:nvPr/>
        </p:nvGrpSpPr>
        <p:grpSpPr>
          <a:xfrm>
            <a:off x="157160" y="1354873"/>
            <a:ext cx="4389012" cy="4028979"/>
            <a:chOff x="-66148" y="-159984"/>
            <a:chExt cx="812800" cy="746125"/>
          </a:xfrm>
        </p:grpSpPr>
        <p:sp>
          <p:nvSpPr>
            <p:cNvPr id="5" name="Freeform 5"/>
            <p:cNvSpPr/>
            <p:nvPr/>
          </p:nvSpPr>
          <p:spPr>
            <a:xfrm>
              <a:off x="0" y="0"/>
              <a:ext cx="680505" cy="426158"/>
            </a:xfrm>
            <a:custGeom>
              <a:avLst/>
              <a:gdLst/>
              <a:ahLst/>
              <a:cxnLst/>
              <a:rect l="l" t="t" r="r" b="b"/>
              <a:pathLst>
                <a:path w="680505" h="426158">
                  <a:moveTo>
                    <a:pt x="82167" y="0"/>
                  </a:moveTo>
                  <a:lnTo>
                    <a:pt x="598338" y="0"/>
                  </a:lnTo>
                  <a:cubicBezTo>
                    <a:pt x="643717" y="0"/>
                    <a:pt x="680505" y="36788"/>
                    <a:pt x="680505" y="82167"/>
                  </a:cubicBezTo>
                  <a:lnTo>
                    <a:pt x="680505" y="343991"/>
                  </a:lnTo>
                  <a:cubicBezTo>
                    <a:pt x="680505" y="389371"/>
                    <a:pt x="643717" y="426158"/>
                    <a:pt x="598338" y="426158"/>
                  </a:cubicBezTo>
                  <a:lnTo>
                    <a:pt x="82167" y="426158"/>
                  </a:lnTo>
                  <a:cubicBezTo>
                    <a:pt x="36788" y="426158"/>
                    <a:pt x="0" y="389371"/>
                    <a:pt x="0" y="343991"/>
                  </a:cubicBezTo>
                  <a:lnTo>
                    <a:pt x="0" y="82167"/>
                  </a:lnTo>
                  <a:cubicBezTo>
                    <a:pt x="0" y="36788"/>
                    <a:pt x="36788" y="0"/>
                    <a:pt x="82167" y="0"/>
                  </a:cubicBezTo>
                  <a:close/>
                </a:path>
              </a:pathLst>
            </a:custGeom>
            <a:solidFill>
              <a:schemeClr val="accent2"/>
            </a:solidFill>
          </p:spPr>
        </p:sp>
        <p:sp>
          <p:nvSpPr>
            <p:cNvPr id="6" name="TextBox 6"/>
            <p:cNvSpPr txBox="1"/>
            <p:nvPr/>
          </p:nvSpPr>
          <p:spPr>
            <a:xfrm>
              <a:off x="-66148" y="-159984"/>
              <a:ext cx="812800" cy="746125"/>
            </a:xfrm>
            <a:prstGeom prst="rect">
              <a:avLst/>
            </a:prstGeom>
          </p:spPr>
          <p:txBody>
            <a:bodyPr lIns="127000" tIns="127000" rIns="127000" bIns="127000" rtlCol="0" anchor="ctr"/>
            <a:lstStyle/>
            <a:p>
              <a:pPr algn="ctr">
                <a:lnSpc>
                  <a:spcPts val="4400"/>
                </a:lnSpc>
              </a:pPr>
              <a:r>
                <a:rPr lang="en-US" sz="4000" b="1" spc="-80" dirty="0" smtClean="0">
                  <a:solidFill>
                    <a:schemeClr val="bg1"/>
                  </a:solidFill>
                  <a:latin typeface="DM Sans Bold"/>
                </a:rPr>
                <a:t> </a:t>
              </a:r>
              <a:endParaRPr lang="en-US" sz="4000" b="1" spc="-80" dirty="0">
                <a:solidFill>
                  <a:schemeClr val="bg1"/>
                </a:solidFill>
                <a:latin typeface="DM Sans Bold"/>
              </a:endParaRPr>
            </a:p>
          </p:txBody>
        </p:sp>
      </p:grpSp>
      <p:sp>
        <p:nvSpPr>
          <p:cNvPr id="3" name="矩形 2"/>
          <p:cNvSpPr/>
          <p:nvPr/>
        </p:nvSpPr>
        <p:spPr>
          <a:xfrm>
            <a:off x="806211" y="2707642"/>
            <a:ext cx="3256917" cy="1323439"/>
          </a:xfrm>
          <a:prstGeom prst="rect">
            <a:avLst/>
          </a:prstGeom>
        </p:spPr>
        <p:txBody>
          <a:bodyPr wrap="none">
            <a:spAutoFit/>
          </a:bodyPr>
          <a:lstStyle/>
          <a:p>
            <a:r>
              <a:rPr lang="en-US" altLang="zh-TW" sz="4000" b="1" spc="-80" dirty="0">
                <a:solidFill>
                  <a:schemeClr val="bg1"/>
                </a:solidFill>
                <a:latin typeface="Calibri" panose="020F0502020204030204" pitchFamily="34" charset="0"/>
                <a:cs typeface="Calibri" panose="020F0502020204030204" pitchFamily="34" charset="0"/>
              </a:rPr>
              <a:t>Useful Contact </a:t>
            </a:r>
            <a:endParaRPr lang="en-US" altLang="zh-TW" sz="4000" b="1" spc="-80" dirty="0" smtClean="0">
              <a:solidFill>
                <a:schemeClr val="bg1"/>
              </a:solidFill>
              <a:latin typeface="Calibri" panose="020F0502020204030204" pitchFamily="34" charset="0"/>
              <a:cs typeface="Calibri" panose="020F0502020204030204" pitchFamily="34" charset="0"/>
            </a:endParaRPr>
          </a:p>
          <a:p>
            <a:r>
              <a:rPr lang="en-US" altLang="zh-TW" sz="4000" b="1" spc="-80" dirty="0">
                <a:solidFill>
                  <a:schemeClr val="bg1"/>
                </a:solidFill>
                <a:latin typeface="Calibri" panose="020F0502020204030204" pitchFamily="34" charset="0"/>
                <a:cs typeface="Calibri" panose="020F0502020204030204" pitchFamily="34" charset="0"/>
              </a:rPr>
              <a:t> </a:t>
            </a:r>
            <a:r>
              <a:rPr lang="en-US" altLang="zh-TW" sz="4000" b="1" spc="-80" dirty="0" smtClean="0">
                <a:solidFill>
                  <a:schemeClr val="bg1"/>
                </a:solidFill>
                <a:latin typeface="Calibri" panose="020F0502020204030204" pitchFamily="34" charset="0"/>
                <a:cs typeface="Calibri" panose="020F0502020204030204" pitchFamily="34" charset="0"/>
              </a:rPr>
              <a:t>     Toolkit</a:t>
            </a:r>
            <a:endParaRPr lang="zh-TW" altLang="en-US" sz="4000" b="1" spc="-8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13303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p:cNvSpPr txBox="1">
            <a:spLocks/>
          </p:cNvSpPr>
          <p:nvPr/>
        </p:nvSpPr>
        <p:spPr bwMode="gray">
          <a:xfrm>
            <a:off x="307097" y="467443"/>
            <a:ext cx="8608291" cy="433629"/>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lvl1pPr algn="l" rtl="0" eaLnBrk="1" fontAlgn="base" hangingPunct="1">
              <a:lnSpc>
                <a:spcPct val="90000"/>
              </a:lnSpc>
              <a:spcBef>
                <a:spcPct val="0"/>
              </a:spcBef>
              <a:spcAft>
                <a:spcPct val="0"/>
              </a:spcAft>
              <a:defRPr sz="2900" b="1" baseline="0">
                <a:solidFill>
                  <a:srgbClr val="0070C0"/>
                </a:solidFill>
                <a:latin typeface="+mj-lt"/>
                <a:ea typeface="微軟正黑體" pitchFamily="34" charset="-120"/>
                <a:cs typeface="+mj-cs"/>
              </a:defRPr>
            </a:lvl1pPr>
            <a:lvl2pPr algn="l" rtl="0" eaLnBrk="1" fontAlgn="base" hangingPunct="1">
              <a:lnSpc>
                <a:spcPct val="90000"/>
              </a:lnSpc>
              <a:spcBef>
                <a:spcPct val="0"/>
              </a:spcBef>
              <a:spcAft>
                <a:spcPct val="0"/>
              </a:spcAft>
              <a:defRPr sz="2600" b="1">
                <a:solidFill>
                  <a:schemeClr val="tx1"/>
                </a:solidFill>
                <a:latin typeface="Arial" charset="0"/>
                <a:cs typeface="Arial" charset="0"/>
              </a:defRPr>
            </a:lvl2pPr>
            <a:lvl3pPr algn="l" rtl="0" eaLnBrk="1" fontAlgn="base" hangingPunct="1">
              <a:lnSpc>
                <a:spcPct val="90000"/>
              </a:lnSpc>
              <a:spcBef>
                <a:spcPct val="0"/>
              </a:spcBef>
              <a:spcAft>
                <a:spcPct val="0"/>
              </a:spcAft>
              <a:defRPr sz="2600" b="1">
                <a:solidFill>
                  <a:schemeClr val="tx1"/>
                </a:solidFill>
                <a:latin typeface="Arial" charset="0"/>
                <a:cs typeface="Arial" charset="0"/>
              </a:defRPr>
            </a:lvl3pPr>
            <a:lvl4pPr algn="l" rtl="0" eaLnBrk="1" fontAlgn="base" hangingPunct="1">
              <a:lnSpc>
                <a:spcPct val="90000"/>
              </a:lnSpc>
              <a:spcBef>
                <a:spcPct val="0"/>
              </a:spcBef>
              <a:spcAft>
                <a:spcPct val="0"/>
              </a:spcAft>
              <a:defRPr sz="2600" b="1">
                <a:solidFill>
                  <a:schemeClr val="tx1"/>
                </a:solidFill>
                <a:latin typeface="Arial" charset="0"/>
                <a:cs typeface="Arial" charset="0"/>
              </a:defRPr>
            </a:lvl4pPr>
            <a:lvl5pPr algn="l" rtl="0" eaLnBrk="1" fontAlgn="base" hangingPunct="1">
              <a:lnSpc>
                <a:spcPct val="90000"/>
              </a:lnSpc>
              <a:spcBef>
                <a:spcPct val="0"/>
              </a:spcBef>
              <a:spcAft>
                <a:spcPct val="0"/>
              </a:spcAft>
              <a:defRPr sz="2600" b="1">
                <a:solidFill>
                  <a:schemeClr val="tx1"/>
                </a:solidFill>
                <a:latin typeface="Arial" charset="0"/>
                <a:cs typeface="Arial" charset="0"/>
              </a:defRPr>
            </a:lvl5pPr>
            <a:lvl6pPr marL="457200" algn="l" rtl="0" eaLnBrk="1" fontAlgn="base" hangingPunct="1">
              <a:lnSpc>
                <a:spcPct val="90000"/>
              </a:lnSpc>
              <a:spcBef>
                <a:spcPct val="0"/>
              </a:spcBef>
              <a:spcAft>
                <a:spcPct val="0"/>
              </a:spcAft>
              <a:defRPr sz="2600" b="1">
                <a:solidFill>
                  <a:schemeClr val="tx1"/>
                </a:solidFill>
                <a:latin typeface="Arial" charset="0"/>
                <a:cs typeface="Arial" charset="0"/>
              </a:defRPr>
            </a:lvl6pPr>
            <a:lvl7pPr marL="914400" algn="l" rtl="0" eaLnBrk="1" fontAlgn="base" hangingPunct="1">
              <a:lnSpc>
                <a:spcPct val="90000"/>
              </a:lnSpc>
              <a:spcBef>
                <a:spcPct val="0"/>
              </a:spcBef>
              <a:spcAft>
                <a:spcPct val="0"/>
              </a:spcAft>
              <a:defRPr sz="2600" b="1">
                <a:solidFill>
                  <a:schemeClr val="tx1"/>
                </a:solidFill>
                <a:latin typeface="Arial" charset="0"/>
                <a:cs typeface="Arial" charset="0"/>
              </a:defRPr>
            </a:lvl7pPr>
            <a:lvl8pPr marL="1371600" algn="l" rtl="0" eaLnBrk="1" fontAlgn="base" hangingPunct="1">
              <a:lnSpc>
                <a:spcPct val="90000"/>
              </a:lnSpc>
              <a:spcBef>
                <a:spcPct val="0"/>
              </a:spcBef>
              <a:spcAft>
                <a:spcPct val="0"/>
              </a:spcAft>
              <a:defRPr sz="2600" b="1">
                <a:solidFill>
                  <a:schemeClr val="tx1"/>
                </a:solidFill>
                <a:latin typeface="Arial" charset="0"/>
                <a:cs typeface="Arial" charset="0"/>
              </a:defRPr>
            </a:lvl8pPr>
            <a:lvl9pPr marL="1828800" algn="l" rtl="0" eaLnBrk="1" fontAlgn="base" hangingPunct="1">
              <a:lnSpc>
                <a:spcPct val="90000"/>
              </a:lnSpc>
              <a:spcBef>
                <a:spcPct val="0"/>
              </a:spcBef>
              <a:spcAft>
                <a:spcPct val="0"/>
              </a:spcAft>
              <a:defRPr sz="2600" b="1">
                <a:solidFill>
                  <a:schemeClr val="tx1"/>
                </a:solidFill>
                <a:latin typeface="Arial" charset="0"/>
                <a:cs typeface="Arial" charset="0"/>
              </a:defRPr>
            </a:lvl9pPr>
          </a:lstStyle>
          <a:p>
            <a:r>
              <a:rPr lang="en-US" altLang="zh-TW" kern="0" dirty="0" smtClean="0">
                <a:solidFill>
                  <a:schemeClr val="tx1"/>
                </a:solidFill>
                <a:latin typeface="微軟正黑體" pitchFamily="34" charset="-120"/>
              </a:rPr>
              <a:t>HR Division </a:t>
            </a:r>
            <a:r>
              <a:rPr lang="zh-TW" altLang="en-US" kern="0" dirty="0" smtClean="0">
                <a:solidFill>
                  <a:schemeClr val="tx1"/>
                </a:solidFill>
                <a:latin typeface="微軟正黑體" pitchFamily="34" charset="-120"/>
              </a:rPr>
              <a:t> </a:t>
            </a:r>
            <a:r>
              <a:rPr lang="en-US" altLang="zh-TW" kern="0" dirty="0" smtClean="0">
                <a:solidFill>
                  <a:schemeClr val="tx1"/>
                </a:solidFill>
                <a:latin typeface="微軟正黑體" pitchFamily="34" charset="-120"/>
              </a:rPr>
              <a:t>(</a:t>
            </a:r>
            <a:r>
              <a:rPr lang="en-US" altLang="zh-TW" kern="0" dirty="0">
                <a:solidFill>
                  <a:schemeClr val="tx1"/>
                </a:solidFill>
                <a:latin typeface="微軟正黑體" pitchFamily="34" charset="-120"/>
              </a:rPr>
              <a:t>WTQ:</a:t>
            </a:r>
            <a:r>
              <a:rPr lang="zh-TW" altLang="en-US" kern="0" dirty="0">
                <a:solidFill>
                  <a:schemeClr val="tx1"/>
                </a:solidFill>
                <a:latin typeface="微軟正黑體" pitchFamily="34" charset="-120"/>
              </a:rPr>
              <a:t> </a:t>
            </a:r>
            <a:r>
              <a:rPr lang="en-US" altLang="zh-TW" kern="0" dirty="0">
                <a:solidFill>
                  <a:schemeClr val="tx1"/>
                </a:solidFill>
                <a:latin typeface="微軟正黑體" pitchFamily="34" charset="-120"/>
              </a:rPr>
              <a:t>3F)</a:t>
            </a:r>
            <a:endParaRPr lang="zh-TW" altLang="en-US" kern="0" dirty="0">
              <a:solidFill>
                <a:schemeClr val="tx1"/>
              </a:solidFill>
              <a:latin typeface="微軟正黑體" pitchFamily="34" charset="-120"/>
            </a:endParaRPr>
          </a:p>
        </p:txBody>
      </p:sp>
      <p:graphicFrame>
        <p:nvGraphicFramePr>
          <p:cNvPr id="5" name="表格 4"/>
          <p:cNvGraphicFramePr>
            <a:graphicFrameLocks noGrp="1"/>
          </p:cNvGraphicFramePr>
          <p:nvPr>
            <p:extLst>
              <p:ext uri="{D42A27DB-BD31-4B8C-83A1-F6EECF244321}">
                <p14:modId xmlns:p14="http://schemas.microsoft.com/office/powerpoint/2010/main" val="3511771949"/>
              </p:ext>
            </p:extLst>
          </p:nvPr>
        </p:nvGraphicFramePr>
        <p:xfrm>
          <a:off x="307097" y="1427545"/>
          <a:ext cx="8479094" cy="4435238"/>
        </p:xfrm>
        <a:graphic>
          <a:graphicData uri="http://schemas.openxmlformats.org/drawingml/2006/table">
            <a:tbl>
              <a:tblPr firstRow="1" bandRow="1">
                <a:tableStyleId>{21E4AEA4-8DFA-4A89-87EB-49C32662AFE0}</a:tableStyleId>
              </a:tblPr>
              <a:tblGrid>
                <a:gridCol w="1435427">
                  <a:extLst>
                    <a:ext uri="{9D8B030D-6E8A-4147-A177-3AD203B41FA5}">
                      <a16:colId xmlns:a16="http://schemas.microsoft.com/office/drawing/2014/main" val="20001"/>
                    </a:ext>
                  </a:extLst>
                </a:gridCol>
                <a:gridCol w="862647">
                  <a:extLst>
                    <a:ext uri="{9D8B030D-6E8A-4147-A177-3AD203B41FA5}">
                      <a16:colId xmlns:a16="http://schemas.microsoft.com/office/drawing/2014/main" val="3537293131"/>
                    </a:ext>
                  </a:extLst>
                </a:gridCol>
                <a:gridCol w="6181020">
                  <a:extLst>
                    <a:ext uri="{9D8B030D-6E8A-4147-A177-3AD203B41FA5}">
                      <a16:colId xmlns:a16="http://schemas.microsoft.com/office/drawing/2014/main" val="20002"/>
                    </a:ext>
                  </a:extLst>
                </a:gridCol>
              </a:tblGrid>
              <a:tr h="445497">
                <a:tc>
                  <a:txBody>
                    <a:bodyPr/>
                    <a:lstStyle/>
                    <a:p>
                      <a:pPr algn="ctr" fontAlgn="ct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Name</a:t>
                      </a:r>
                      <a:endParaRPr lang="zh-TW" altLang="en-US" sz="1800" b="1" i="0" kern="1200" dirty="0">
                        <a:solidFill>
                          <a:schemeClr val="dk1"/>
                        </a:solidFill>
                        <a:effectLst/>
                        <a:latin typeface="Calibri" panose="020F0502020204030204" pitchFamily="34" charset="0"/>
                        <a:ea typeface="+mn-ea"/>
                        <a:cs typeface="Calibri" panose="020F0502020204030204" pitchFamily="34" charset="0"/>
                      </a:endParaRPr>
                    </a:p>
                  </a:txBody>
                  <a:tcPr marL="9525" marR="9525" marT="9525" marB="0" anchor="ctr"/>
                </a:tc>
                <a:tc>
                  <a:txBody>
                    <a:bodyPr/>
                    <a:lstStyle/>
                    <a:p>
                      <a:pPr algn="ctr" fontAlgn="ct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Ext.</a:t>
                      </a:r>
                      <a:endParaRPr lang="zh-TW" altLang="en-US" sz="1800" b="1" i="0" kern="1200" dirty="0">
                        <a:solidFill>
                          <a:schemeClr val="dk1"/>
                        </a:solidFill>
                        <a:effectLst/>
                        <a:latin typeface="Calibri" panose="020F0502020204030204" pitchFamily="34" charset="0"/>
                        <a:ea typeface="+mn-ea"/>
                        <a:cs typeface="Calibri" panose="020F0502020204030204" pitchFamily="34" charset="0"/>
                      </a:endParaRPr>
                    </a:p>
                  </a:txBody>
                  <a:tcPr marL="9525" marR="9525" marT="9525" marB="0" anchor="ctr"/>
                </a:tc>
                <a:tc>
                  <a:txBody>
                    <a:bodyPr/>
                    <a:lstStyle/>
                    <a:p>
                      <a:pPr algn="ctr" fontAlgn="ct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Service window (3F</a:t>
                      </a:r>
                      <a:r>
                        <a:rPr lang="en-US" altLang="zh-TW" sz="1800" b="1" i="0" kern="1200" dirty="0">
                          <a:solidFill>
                            <a:schemeClr val="dk1"/>
                          </a:solidFill>
                          <a:effectLst/>
                          <a:latin typeface="Calibri" panose="020F0502020204030204" pitchFamily="34" charset="0"/>
                          <a:ea typeface="+mn-ea"/>
                          <a:cs typeface="Calibri" panose="020F0502020204030204" pitchFamily="34" charset="0"/>
                        </a:rPr>
                        <a:t>)</a:t>
                      </a:r>
                    </a:p>
                  </a:txBody>
                  <a:tcPr marL="9525" marR="9525" marT="9525" marB="0" anchor="ctr"/>
                </a:tc>
                <a:extLst>
                  <a:ext uri="{0D108BD9-81ED-4DB2-BD59-A6C34878D82A}">
                    <a16:rowId xmlns:a16="http://schemas.microsoft.com/office/drawing/2014/main" val="10000"/>
                  </a:ext>
                </a:extLst>
              </a:tr>
              <a:tr h="353323">
                <a:tc>
                  <a:txBody>
                    <a:bodyPr/>
                    <a:lstStyle/>
                    <a:p>
                      <a:pPr marL="0" algn="ctr" defTabSz="914378" rtl="0" eaLnBrk="1" latinLnBrk="0" hangingPunct="1">
                        <a:spcAft>
                          <a:spcPts val="0"/>
                        </a:spcAft>
                      </a:pP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ZihAn Chen</a:t>
                      </a:r>
                      <a:endParaRPr lang="zh-TW" sz="1800" b="1" i="0" kern="1200" dirty="0">
                        <a:solidFill>
                          <a:schemeClr val="dk1"/>
                        </a:solidFill>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marL="0" algn="ctr" defTabSz="914378" rtl="0" eaLnBrk="1" latinLnBrk="0" hangingPunct="1">
                        <a:spcAft>
                          <a:spcPts val="0"/>
                        </a:spcAft>
                      </a:pPr>
                      <a:r>
                        <a:rPr lang="en-US" sz="1800" b="1" i="0" kern="1200" dirty="0" smtClean="0">
                          <a:solidFill>
                            <a:schemeClr val="dk1"/>
                          </a:solidFill>
                          <a:effectLst/>
                          <a:latin typeface="Calibri" panose="020F0502020204030204" pitchFamily="34" charset="0"/>
                          <a:ea typeface="+mn-ea"/>
                          <a:cs typeface="Calibri" panose="020F0502020204030204" pitchFamily="34" charset="0"/>
                        </a:rPr>
                        <a:t>5543</a:t>
                      </a:r>
                      <a:endParaRPr lang="zh-TW" sz="1800" b="1" i="0" kern="1200" dirty="0">
                        <a:solidFill>
                          <a:schemeClr val="dk1"/>
                        </a:solidFill>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External Training or Off-site Training</a:t>
                      </a:r>
                      <a:endParaRPr lang="zh-TW" sz="1800" b="1" i="0" kern="1200" dirty="0">
                        <a:solidFill>
                          <a:schemeClr val="dk1"/>
                        </a:solidFill>
                        <a:effectLst/>
                        <a:latin typeface="Calibri" panose="020F0502020204030204" pitchFamily="34" charset="0"/>
                        <a:ea typeface="+mn-ea"/>
                        <a:cs typeface="Calibri" panose="020F0502020204030204" pitchFamily="34" charset="0"/>
                      </a:endParaRPr>
                    </a:p>
                  </a:txBody>
                  <a:tcPr marL="7995" marR="7995" marT="0" marB="0" anchor="ctr"/>
                </a:tc>
                <a:extLst>
                  <a:ext uri="{0D108BD9-81ED-4DB2-BD59-A6C34878D82A}">
                    <a16:rowId xmlns:a16="http://schemas.microsoft.com/office/drawing/2014/main" val="1896570915"/>
                  </a:ext>
                </a:extLst>
              </a:tr>
              <a:tr h="304689">
                <a:tc>
                  <a:txBody>
                    <a:bodyPr/>
                    <a:lstStyle/>
                    <a:p>
                      <a:pPr marL="0" algn="ctr" defTabSz="914378" rtl="0" eaLnBrk="1" latinLnBrk="0" hangingPunct="1">
                        <a:spcAft>
                          <a:spcPts val="0"/>
                        </a:spcAft>
                      </a:pP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Eddie Tu</a:t>
                      </a:r>
                      <a:endParaRPr lang="zh-TW" sz="1800" b="1" i="0" kern="1200" dirty="0">
                        <a:solidFill>
                          <a:schemeClr val="dk1"/>
                        </a:solidFill>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marL="0" algn="ctr" defTabSz="914378" rtl="0" eaLnBrk="1" latinLnBrk="0" hangingPunct="1">
                        <a:spcAft>
                          <a:spcPts val="0"/>
                        </a:spcAft>
                      </a:pPr>
                      <a:r>
                        <a:rPr lang="en-US" sz="1800" b="1" i="0" kern="1200" dirty="0" smtClean="0">
                          <a:solidFill>
                            <a:schemeClr val="dk1"/>
                          </a:solidFill>
                          <a:effectLst/>
                          <a:latin typeface="Calibri" panose="020F0502020204030204" pitchFamily="34" charset="0"/>
                          <a:ea typeface="+mn-ea"/>
                          <a:cs typeface="Calibri" panose="020F0502020204030204" pitchFamily="34" charset="0"/>
                        </a:rPr>
                        <a:t>5450</a:t>
                      </a:r>
                      <a:endParaRPr lang="zh-TW" sz="1800" b="1" i="0" kern="1200" dirty="0">
                        <a:solidFill>
                          <a:schemeClr val="dk1"/>
                        </a:solidFill>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marL="0" algn="ctr" defTabSz="914378" rtl="0" eaLnBrk="1" latinLnBrk="0" hangingPunct="1">
                        <a:spcAft>
                          <a:spcPts val="0"/>
                        </a:spcAft>
                      </a:pP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Digital Leadership Academy</a:t>
                      </a:r>
                      <a:endParaRPr lang="zh-TW" sz="1800" b="1" i="0" kern="1200" dirty="0">
                        <a:solidFill>
                          <a:schemeClr val="dk1"/>
                        </a:solidFill>
                        <a:effectLst/>
                        <a:latin typeface="Calibri" panose="020F0502020204030204" pitchFamily="34" charset="0"/>
                        <a:ea typeface="+mn-ea"/>
                        <a:cs typeface="Calibri" panose="020F0502020204030204" pitchFamily="34" charset="0"/>
                      </a:endParaRPr>
                    </a:p>
                  </a:txBody>
                  <a:tcPr marL="7995" marR="7995" marT="0" marB="0" anchor="ctr"/>
                </a:tc>
                <a:extLst>
                  <a:ext uri="{0D108BD9-81ED-4DB2-BD59-A6C34878D82A}">
                    <a16:rowId xmlns:a16="http://schemas.microsoft.com/office/drawing/2014/main" val="568748112"/>
                  </a:ext>
                </a:extLst>
              </a:tr>
              <a:tr h="304689">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Tobey Chiang</a:t>
                      </a:r>
                      <a:endParaRPr lang="zh-TW" sz="1800" b="1" i="0" kern="1200" dirty="0">
                        <a:solidFill>
                          <a:schemeClr val="dk1"/>
                        </a:solidFill>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Calibri" panose="020F0502020204030204" pitchFamily="34" charset="0"/>
                          <a:ea typeface="+mn-ea"/>
                          <a:cs typeface="Calibri" panose="020F0502020204030204" pitchFamily="34" charset="0"/>
                        </a:rPr>
                        <a:t>5579</a:t>
                      </a:r>
                      <a:endParaRPr lang="zh-TW" sz="1800" b="1" i="0" kern="1200" dirty="0">
                        <a:solidFill>
                          <a:schemeClr val="dk1"/>
                        </a:solidFill>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English Proficiency Test Intelligent Manufacturing Academy</a:t>
                      </a:r>
                      <a:endParaRPr lang="zh-TW" sz="1800" b="1" i="0" kern="1200" dirty="0">
                        <a:solidFill>
                          <a:schemeClr val="dk1"/>
                        </a:solidFill>
                        <a:effectLst/>
                        <a:latin typeface="Calibri" panose="020F0502020204030204" pitchFamily="34" charset="0"/>
                        <a:ea typeface="+mn-ea"/>
                        <a:cs typeface="Calibri" panose="020F0502020204030204" pitchFamily="34" charset="0"/>
                      </a:endParaRPr>
                    </a:p>
                  </a:txBody>
                  <a:tcPr marL="7995" marR="7995" marT="0" marB="0" anchor="ctr"/>
                </a:tc>
                <a:extLst>
                  <a:ext uri="{0D108BD9-81ED-4DB2-BD59-A6C34878D82A}">
                    <a16:rowId xmlns:a16="http://schemas.microsoft.com/office/drawing/2014/main" val="1329845028"/>
                  </a:ext>
                </a:extLst>
              </a:tr>
              <a:tr h="539110">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Thomas Chen</a:t>
                      </a:r>
                      <a:endParaRPr lang="zh-TW" sz="1800" b="1" i="0" kern="1200" dirty="0">
                        <a:solidFill>
                          <a:schemeClr val="dk1"/>
                        </a:solidFill>
                        <a:effectLst/>
                        <a:latin typeface="Calibri" panose="020F0502020204030204" pitchFamily="34" charset="0"/>
                        <a:ea typeface="+mn-ea"/>
                        <a:cs typeface="Calibri" panose="020F0502020204030204" pitchFamily="34" charset="0"/>
                      </a:endParaRPr>
                    </a:p>
                  </a:txBody>
                  <a:tcPr marL="9525" marR="9525" marT="9525" marB="0" anchor="ct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Calibri" panose="020F0502020204030204" pitchFamily="34" charset="0"/>
                          <a:ea typeface="+mn-ea"/>
                          <a:cs typeface="Calibri" panose="020F0502020204030204" pitchFamily="34" charset="0"/>
                        </a:rPr>
                        <a:t>5442</a:t>
                      </a:r>
                      <a:endParaRPr lang="zh-TW" sz="1800" b="1" i="0" kern="1200" dirty="0">
                        <a:solidFill>
                          <a:schemeClr val="dk1"/>
                        </a:solidFill>
                        <a:effectLst/>
                        <a:latin typeface="Calibri" panose="020F0502020204030204" pitchFamily="34" charset="0"/>
                        <a:ea typeface="+mn-ea"/>
                        <a:cs typeface="Calibri" panose="020F0502020204030204" pitchFamily="34" charset="0"/>
                      </a:endParaRPr>
                    </a:p>
                  </a:txBody>
                  <a:tcPr marL="9525" marR="9525" marT="9525" marB="0" anchor="ct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Research and Development Academy</a:t>
                      </a:r>
                      <a:endParaRPr lang="zh-TW" altLang="zh-TW" sz="1800" b="1" i="0" kern="1200" dirty="0">
                        <a:solidFill>
                          <a:schemeClr val="dk1"/>
                        </a:solidFill>
                        <a:effectLst/>
                        <a:latin typeface="Calibri" panose="020F0502020204030204" pitchFamily="34" charset="0"/>
                        <a:ea typeface="+mn-ea"/>
                        <a:cs typeface="Calibri" panose="020F0502020204030204" pitchFamily="34" charset="0"/>
                      </a:endParaRPr>
                    </a:p>
                  </a:txBody>
                  <a:tcPr marL="9525" marR="9525" marT="9525" marB="0" anchor="ctr"/>
                </a:tc>
                <a:extLst>
                  <a:ext uri="{0D108BD9-81ED-4DB2-BD59-A6C34878D82A}">
                    <a16:rowId xmlns:a16="http://schemas.microsoft.com/office/drawing/2014/main" val="1912684746"/>
                  </a:ext>
                </a:extLst>
              </a:tr>
              <a:tr h="251324">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Fiyon Tai</a:t>
                      </a:r>
                      <a:endParaRPr lang="zh-TW" sz="1800" b="1" i="0" kern="1200" dirty="0">
                        <a:solidFill>
                          <a:schemeClr val="dk1"/>
                        </a:solidFill>
                        <a:effectLst/>
                        <a:latin typeface="Calibri" panose="020F0502020204030204" pitchFamily="34" charset="0"/>
                        <a:ea typeface="+mn-ea"/>
                        <a:cs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5551</a:t>
                      </a:r>
                      <a:endParaRPr lang="zh-TW" sz="1800" b="1" i="0" kern="1200" dirty="0">
                        <a:solidFill>
                          <a:schemeClr val="dk1"/>
                        </a:solidFill>
                        <a:effectLst/>
                        <a:latin typeface="Calibri" panose="020F0502020204030204" pitchFamily="34" charset="0"/>
                        <a:ea typeface="+mn-ea"/>
                        <a:cs typeface="Calibri" panose="020F0502020204030204" pitchFamily="34" charset="0"/>
                      </a:endParaRPr>
                    </a:p>
                  </a:txBody>
                  <a:tcPr marL="9525" marR="9525" marT="9525" marB="0" anchor="ctr"/>
                </a:tc>
                <a:tc>
                  <a:txBody>
                    <a:bodyPr/>
                    <a:lstStyle/>
                    <a:p>
                      <a:pPr marL="0" algn="ctr" defTabSz="914378" rtl="0" eaLnBrk="1" latinLnBrk="0" hangingPunct="1">
                        <a:spcAft>
                          <a:spcPts val="0"/>
                        </a:spcAft>
                      </a:pP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Employment Operations (including Manpower Budgeting and Planning, Internal Transfers and </a:t>
                      </a:r>
                      <a:r>
                        <a:rPr lang="en-US" altLang="zh-TW" sz="1800" b="1" i="0" kern="1200" dirty="0" err="1" smtClean="0">
                          <a:solidFill>
                            <a:schemeClr val="dk1"/>
                          </a:solidFill>
                          <a:effectLst/>
                          <a:latin typeface="Calibri" panose="020F0502020204030204" pitchFamily="34" charset="0"/>
                          <a:ea typeface="+mn-ea"/>
                          <a:cs typeface="Calibri" panose="020F0502020204030204" pitchFamily="34" charset="0"/>
                        </a:rPr>
                        <a:t>Secondments</a:t>
                      </a: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a:t>
                      </a:r>
                    </a:p>
                    <a:p>
                      <a:pPr marL="0" algn="ctr" defTabSz="914378" rtl="0" eaLnBrk="1" latinLnBrk="0" hangingPunct="1">
                        <a:spcAft>
                          <a:spcPts val="0"/>
                        </a:spcAft>
                      </a:pP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 Changes in Employment)</a:t>
                      </a:r>
                    </a:p>
                    <a:p>
                      <a:pPr marL="0" algn="ctr" defTabSz="914378" rtl="0" eaLnBrk="1" latinLnBrk="0" hangingPunct="1">
                        <a:spcAft>
                          <a:spcPts val="0"/>
                        </a:spcAft>
                      </a:pP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Manpower Budgeting and Planning</a:t>
                      </a:r>
                    </a:p>
                    <a:p>
                      <a:pPr marL="0" algn="ctr" defTabSz="914378" rtl="0" eaLnBrk="1" latinLnBrk="0" hangingPunct="1">
                        <a:spcAft>
                          <a:spcPts val="0"/>
                        </a:spcAft>
                      </a:pP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Internal Transfers and </a:t>
                      </a:r>
                      <a:r>
                        <a:rPr lang="en-US" altLang="zh-TW" sz="1800" b="1" i="0" kern="1200" dirty="0" err="1" smtClean="0">
                          <a:solidFill>
                            <a:schemeClr val="dk1"/>
                          </a:solidFill>
                          <a:effectLst/>
                          <a:latin typeface="Calibri" panose="020F0502020204030204" pitchFamily="34" charset="0"/>
                          <a:ea typeface="+mn-ea"/>
                          <a:cs typeface="Calibri" panose="020F0502020204030204" pitchFamily="34" charset="0"/>
                        </a:rPr>
                        <a:t>Secondments</a:t>
                      </a:r>
                      <a:endParaRPr lang="en-US" altLang="zh-TW" sz="1800" b="1" i="0" kern="1200" dirty="0" smtClean="0">
                        <a:solidFill>
                          <a:schemeClr val="dk1"/>
                        </a:solidFill>
                        <a:effectLst/>
                        <a:latin typeface="Calibri" panose="020F0502020204030204" pitchFamily="34" charset="0"/>
                        <a:ea typeface="+mn-ea"/>
                        <a:cs typeface="Calibri" panose="020F0502020204030204" pitchFamily="34" charset="0"/>
                      </a:endParaRPr>
                    </a:p>
                    <a:p>
                      <a:pPr marL="0" algn="ctr" defTabSz="914378" rtl="0" eaLnBrk="1" latinLnBrk="0" hangingPunct="1">
                        <a:spcAft>
                          <a:spcPts val="0"/>
                        </a:spcAft>
                      </a:pP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Changes in Employment</a:t>
                      </a:r>
                    </a:p>
                    <a:p>
                      <a:pPr marL="0" algn="ctr" defTabSz="914378" rtl="0" eaLnBrk="1" latinLnBrk="0" hangingPunct="1">
                        <a:spcAft>
                          <a:spcPts val="0"/>
                        </a:spcAft>
                      </a:pP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Job Profile</a:t>
                      </a:r>
                      <a:endParaRPr lang="zh-TW" altLang="en-US" sz="1800" b="1" i="0" kern="1200" dirty="0">
                        <a:solidFill>
                          <a:schemeClr val="dk1"/>
                        </a:solidFill>
                        <a:effectLst/>
                        <a:latin typeface="Calibri" panose="020F0502020204030204" pitchFamily="34" charset="0"/>
                        <a:ea typeface="+mn-ea"/>
                        <a:cs typeface="Calibri" panose="020F0502020204030204" pitchFamily="34" charset="0"/>
                      </a:endParaRPr>
                    </a:p>
                  </a:txBody>
                  <a:tcPr marL="9525" marR="9525" marT="9525" marB="0" anchor="ctr"/>
                </a:tc>
                <a:extLst>
                  <a:ext uri="{0D108BD9-81ED-4DB2-BD59-A6C34878D82A}">
                    <a16:rowId xmlns:a16="http://schemas.microsoft.com/office/drawing/2014/main" val="3799247163"/>
                  </a:ext>
                </a:extLst>
              </a:tr>
              <a:tr h="493193">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Ginger Chung</a:t>
                      </a:r>
                      <a:endParaRPr lang="zh-TW" sz="1800" b="1" i="0" kern="1200" dirty="0">
                        <a:solidFill>
                          <a:schemeClr val="dk1"/>
                        </a:solidFill>
                        <a:effectLst/>
                        <a:latin typeface="Calibri" panose="020F0502020204030204" pitchFamily="34" charset="0"/>
                        <a:ea typeface="+mn-ea"/>
                        <a:cs typeface="Calibri" panose="020F0502020204030204" pitchFamily="34" charset="0"/>
                      </a:endParaRPr>
                    </a:p>
                  </a:txBody>
                  <a:tcPr marL="9525" marR="9525" marT="9525" marB="0" anchor="ct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5414</a:t>
                      </a:r>
                      <a:endParaRPr lang="zh-TW" sz="1800" b="1" i="0" kern="1200" dirty="0">
                        <a:solidFill>
                          <a:schemeClr val="dk1"/>
                        </a:solidFill>
                        <a:effectLst/>
                        <a:latin typeface="Calibri" panose="020F0502020204030204" pitchFamily="34" charset="0"/>
                        <a:ea typeface="+mn-ea"/>
                        <a:cs typeface="Calibri" panose="020F0502020204030204" pitchFamily="34" charset="0"/>
                      </a:endParaRPr>
                    </a:p>
                  </a:txBody>
                  <a:tcPr marL="9525" marR="9525" marT="9525" marB="0" anchor="ctr"/>
                </a:tc>
                <a:tc>
                  <a:txBody>
                    <a:bodyPr/>
                    <a:lstStyle/>
                    <a:p>
                      <a:pPr algn="ct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New Employee Orientation Program</a:t>
                      </a:r>
                    </a:p>
                    <a:p>
                      <a:pPr algn="ctr"/>
                      <a:r>
                        <a:rPr lang="en-US" altLang="zh-TW" sz="1800" b="1" i="0" kern="1200" dirty="0" smtClean="0">
                          <a:solidFill>
                            <a:schemeClr val="dk1"/>
                          </a:solidFill>
                          <a:effectLst/>
                          <a:latin typeface="Calibri" panose="020F0502020204030204" pitchFamily="34" charset="0"/>
                          <a:ea typeface="+mn-ea"/>
                          <a:cs typeface="Calibri" panose="020F0502020204030204" pitchFamily="34" charset="0"/>
                        </a:rPr>
                        <a:t>General Education Courses</a:t>
                      </a:r>
                      <a:endParaRPr lang="en-US" altLang="zh-TW" sz="1800" b="1" i="0" kern="1200" dirty="0">
                        <a:solidFill>
                          <a:schemeClr val="dk1"/>
                        </a:solidFill>
                        <a:effectLst/>
                        <a:latin typeface="Calibri" panose="020F0502020204030204" pitchFamily="34" charset="0"/>
                        <a:ea typeface="+mn-ea"/>
                        <a:cs typeface="Calibri" panose="020F0502020204030204" pitchFamily="34" charset="0"/>
                      </a:endParaRPr>
                    </a:p>
                  </a:txBody>
                  <a:tcPr marL="9525" marR="9525" marT="9525" marB="0" anchor="ctr"/>
                </a:tc>
                <a:extLst>
                  <a:ext uri="{0D108BD9-81ED-4DB2-BD59-A6C34878D82A}">
                    <a16:rowId xmlns:a16="http://schemas.microsoft.com/office/drawing/2014/main" val="3072344704"/>
                  </a:ext>
                </a:extLst>
              </a:tr>
            </a:tbl>
          </a:graphicData>
        </a:graphic>
      </p:graphicFrame>
    </p:spTree>
    <p:extLst>
      <p:ext uri="{BB962C8B-B14F-4D97-AF65-F5344CB8AC3E}">
        <p14:creationId xmlns:p14="http://schemas.microsoft.com/office/powerpoint/2010/main" val="8230664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p:cNvSpPr txBox="1">
            <a:spLocks/>
          </p:cNvSpPr>
          <p:nvPr/>
        </p:nvSpPr>
        <p:spPr bwMode="gray">
          <a:xfrm>
            <a:off x="336915" y="347873"/>
            <a:ext cx="8608291" cy="433629"/>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lvl1pPr algn="l" rtl="0" eaLnBrk="1" fontAlgn="base" hangingPunct="1">
              <a:lnSpc>
                <a:spcPct val="90000"/>
              </a:lnSpc>
              <a:spcBef>
                <a:spcPct val="0"/>
              </a:spcBef>
              <a:spcAft>
                <a:spcPct val="0"/>
              </a:spcAft>
              <a:defRPr sz="2900" b="1" baseline="0">
                <a:solidFill>
                  <a:srgbClr val="0070C0"/>
                </a:solidFill>
                <a:latin typeface="+mj-lt"/>
                <a:ea typeface="微軟正黑體" pitchFamily="34" charset="-120"/>
                <a:cs typeface="+mj-cs"/>
              </a:defRPr>
            </a:lvl1pPr>
            <a:lvl2pPr algn="l" rtl="0" eaLnBrk="1" fontAlgn="base" hangingPunct="1">
              <a:lnSpc>
                <a:spcPct val="90000"/>
              </a:lnSpc>
              <a:spcBef>
                <a:spcPct val="0"/>
              </a:spcBef>
              <a:spcAft>
                <a:spcPct val="0"/>
              </a:spcAft>
              <a:defRPr sz="2600" b="1">
                <a:solidFill>
                  <a:schemeClr val="tx1"/>
                </a:solidFill>
                <a:latin typeface="Arial" charset="0"/>
                <a:cs typeface="Arial" charset="0"/>
              </a:defRPr>
            </a:lvl2pPr>
            <a:lvl3pPr algn="l" rtl="0" eaLnBrk="1" fontAlgn="base" hangingPunct="1">
              <a:lnSpc>
                <a:spcPct val="90000"/>
              </a:lnSpc>
              <a:spcBef>
                <a:spcPct val="0"/>
              </a:spcBef>
              <a:spcAft>
                <a:spcPct val="0"/>
              </a:spcAft>
              <a:defRPr sz="2600" b="1">
                <a:solidFill>
                  <a:schemeClr val="tx1"/>
                </a:solidFill>
                <a:latin typeface="Arial" charset="0"/>
                <a:cs typeface="Arial" charset="0"/>
              </a:defRPr>
            </a:lvl3pPr>
            <a:lvl4pPr algn="l" rtl="0" eaLnBrk="1" fontAlgn="base" hangingPunct="1">
              <a:lnSpc>
                <a:spcPct val="90000"/>
              </a:lnSpc>
              <a:spcBef>
                <a:spcPct val="0"/>
              </a:spcBef>
              <a:spcAft>
                <a:spcPct val="0"/>
              </a:spcAft>
              <a:defRPr sz="2600" b="1">
                <a:solidFill>
                  <a:schemeClr val="tx1"/>
                </a:solidFill>
                <a:latin typeface="Arial" charset="0"/>
                <a:cs typeface="Arial" charset="0"/>
              </a:defRPr>
            </a:lvl4pPr>
            <a:lvl5pPr algn="l" rtl="0" eaLnBrk="1" fontAlgn="base" hangingPunct="1">
              <a:lnSpc>
                <a:spcPct val="90000"/>
              </a:lnSpc>
              <a:spcBef>
                <a:spcPct val="0"/>
              </a:spcBef>
              <a:spcAft>
                <a:spcPct val="0"/>
              </a:spcAft>
              <a:defRPr sz="2600" b="1">
                <a:solidFill>
                  <a:schemeClr val="tx1"/>
                </a:solidFill>
                <a:latin typeface="Arial" charset="0"/>
                <a:cs typeface="Arial" charset="0"/>
              </a:defRPr>
            </a:lvl5pPr>
            <a:lvl6pPr marL="457200" algn="l" rtl="0" eaLnBrk="1" fontAlgn="base" hangingPunct="1">
              <a:lnSpc>
                <a:spcPct val="90000"/>
              </a:lnSpc>
              <a:spcBef>
                <a:spcPct val="0"/>
              </a:spcBef>
              <a:spcAft>
                <a:spcPct val="0"/>
              </a:spcAft>
              <a:defRPr sz="2600" b="1">
                <a:solidFill>
                  <a:schemeClr val="tx1"/>
                </a:solidFill>
                <a:latin typeface="Arial" charset="0"/>
                <a:cs typeface="Arial" charset="0"/>
              </a:defRPr>
            </a:lvl6pPr>
            <a:lvl7pPr marL="914400" algn="l" rtl="0" eaLnBrk="1" fontAlgn="base" hangingPunct="1">
              <a:lnSpc>
                <a:spcPct val="90000"/>
              </a:lnSpc>
              <a:spcBef>
                <a:spcPct val="0"/>
              </a:spcBef>
              <a:spcAft>
                <a:spcPct val="0"/>
              </a:spcAft>
              <a:defRPr sz="2600" b="1">
                <a:solidFill>
                  <a:schemeClr val="tx1"/>
                </a:solidFill>
                <a:latin typeface="Arial" charset="0"/>
                <a:cs typeface="Arial" charset="0"/>
              </a:defRPr>
            </a:lvl7pPr>
            <a:lvl8pPr marL="1371600" algn="l" rtl="0" eaLnBrk="1" fontAlgn="base" hangingPunct="1">
              <a:lnSpc>
                <a:spcPct val="90000"/>
              </a:lnSpc>
              <a:spcBef>
                <a:spcPct val="0"/>
              </a:spcBef>
              <a:spcAft>
                <a:spcPct val="0"/>
              </a:spcAft>
              <a:defRPr sz="2600" b="1">
                <a:solidFill>
                  <a:schemeClr val="tx1"/>
                </a:solidFill>
                <a:latin typeface="Arial" charset="0"/>
                <a:cs typeface="Arial" charset="0"/>
              </a:defRPr>
            </a:lvl8pPr>
            <a:lvl9pPr marL="1828800" algn="l" rtl="0" eaLnBrk="1" fontAlgn="base" hangingPunct="1">
              <a:lnSpc>
                <a:spcPct val="90000"/>
              </a:lnSpc>
              <a:spcBef>
                <a:spcPct val="0"/>
              </a:spcBef>
              <a:spcAft>
                <a:spcPct val="0"/>
              </a:spcAft>
              <a:defRPr sz="2600" b="1">
                <a:solidFill>
                  <a:schemeClr val="tx1"/>
                </a:solidFill>
                <a:latin typeface="Arial" charset="0"/>
                <a:cs typeface="Arial" charset="0"/>
              </a:defRPr>
            </a:lvl9pPr>
          </a:lstStyle>
          <a:p>
            <a:r>
              <a:rPr lang="en-US" altLang="zh-TW" kern="0" dirty="0" smtClean="0">
                <a:solidFill>
                  <a:schemeClr val="tx1"/>
                </a:solidFill>
                <a:latin typeface="微軟正黑體" pitchFamily="34" charset="-120"/>
              </a:rPr>
              <a:t>HQ-HR(WTQ</a:t>
            </a:r>
            <a:r>
              <a:rPr lang="en-US" altLang="zh-TW" kern="0" dirty="0">
                <a:solidFill>
                  <a:schemeClr val="tx1"/>
                </a:solidFill>
                <a:latin typeface="微軟正黑體" pitchFamily="34" charset="-120"/>
              </a:rPr>
              <a:t>:</a:t>
            </a:r>
            <a:r>
              <a:rPr lang="zh-TW" altLang="en-US" kern="0" dirty="0">
                <a:solidFill>
                  <a:schemeClr val="tx1"/>
                </a:solidFill>
                <a:latin typeface="微軟正黑體" pitchFamily="34" charset="-120"/>
              </a:rPr>
              <a:t> </a:t>
            </a:r>
            <a:r>
              <a:rPr lang="en-US" altLang="zh-TW" kern="0" dirty="0">
                <a:solidFill>
                  <a:schemeClr val="tx1"/>
                </a:solidFill>
                <a:latin typeface="微軟正黑體" pitchFamily="34" charset="-120"/>
              </a:rPr>
              <a:t>3F)</a:t>
            </a:r>
            <a:endParaRPr lang="zh-TW" altLang="en-US" kern="0" dirty="0">
              <a:solidFill>
                <a:schemeClr val="tx1"/>
              </a:solidFill>
              <a:latin typeface="微軟正黑體" pitchFamily="34" charset="-120"/>
            </a:endParaRPr>
          </a:p>
        </p:txBody>
      </p:sp>
      <p:graphicFrame>
        <p:nvGraphicFramePr>
          <p:cNvPr id="5" name="表格 4"/>
          <p:cNvGraphicFramePr>
            <a:graphicFrameLocks noGrp="1"/>
          </p:cNvGraphicFramePr>
          <p:nvPr>
            <p:extLst>
              <p:ext uri="{D42A27DB-BD31-4B8C-83A1-F6EECF244321}">
                <p14:modId xmlns:p14="http://schemas.microsoft.com/office/powerpoint/2010/main" val="655633493"/>
              </p:ext>
            </p:extLst>
          </p:nvPr>
        </p:nvGraphicFramePr>
        <p:xfrm>
          <a:off x="336915" y="861014"/>
          <a:ext cx="8479094" cy="5437562"/>
        </p:xfrm>
        <a:graphic>
          <a:graphicData uri="http://schemas.openxmlformats.org/drawingml/2006/table">
            <a:tbl>
              <a:tblPr firstRow="1" bandRow="1">
                <a:tableStyleId>{21E4AEA4-8DFA-4A89-87EB-49C32662AFE0}</a:tableStyleId>
              </a:tblPr>
              <a:tblGrid>
                <a:gridCol w="1435427">
                  <a:extLst>
                    <a:ext uri="{9D8B030D-6E8A-4147-A177-3AD203B41FA5}">
                      <a16:colId xmlns:a16="http://schemas.microsoft.com/office/drawing/2014/main" val="20001"/>
                    </a:ext>
                  </a:extLst>
                </a:gridCol>
                <a:gridCol w="862647">
                  <a:extLst>
                    <a:ext uri="{9D8B030D-6E8A-4147-A177-3AD203B41FA5}">
                      <a16:colId xmlns:a16="http://schemas.microsoft.com/office/drawing/2014/main" val="3537293131"/>
                    </a:ext>
                  </a:extLst>
                </a:gridCol>
                <a:gridCol w="6181020">
                  <a:extLst>
                    <a:ext uri="{9D8B030D-6E8A-4147-A177-3AD203B41FA5}">
                      <a16:colId xmlns:a16="http://schemas.microsoft.com/office/drawing/2014/main" val="20002"/>
                    </a:ext>
                  </a:extLst>
                </a:gridCol>
              </a:tblGrid>
              <a:tr h="445497">
                <a:tc>
                  <a:txBody>
                    <a:bodyPr/>
                    <a:lstStyle/>
                    <a:p>
                      <a:pPr algn="ctr" fontAlgn="ctr"/>
                      <a:r>
                        <a:rPr lang="en-US" altLang="zh-TW" sz="1800" b="1" i="0" u="none" strike="noStrike" dirty="0" smtClean="0">
                          <a:solidFill>
                            <a:schemeClr val="tx1"/>
                          </a:solidFill>
                          <a:effectLst/>
                          <a:latin typeface="Calibri" panose="020F0502020204030204" pitchFamily="34" charset="0"/>
                          <a:ea typeface="+mn-ea"/>
                          <a:cs typeface="Calibri" panose="020F0502020204030204" pitchFamily="34" charset="0"/>
                        </a:rPr>
                        <a:t>Name</a:t>
                      </a:r>
                      <a:endParaRPr lang="zh-TW" altLang="en-US" sz="1800" b="1" i="0" u="none" strike="noStrike"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tc>
                <a:tc>
                  <a:txBody>
                    <a:bodyPr/>
                    <a:lstStyle/>
                    <a:p>
                      <a:pPr algn="ctr" fontAlgn="ctr"/>
                      <a:r>
                        <a:rPr lang="en-US" altLang="zh-TW" sz="1800" b="1" i="0" u="none" strike="noStrike" dirty="0" smtClean="0">
                          <a:solidFill>
                            <a:schemeClr val="tx1"/>
                          </a:solidFill>
                          <a:effectLst/>
                          <a:latin typeface="Calibri" panose="020F0502020204030204" pitchFamily="34" charset="0"/>
                          <a:ea typeface="+mn-ea"/>
                          <a:cs typeface="Calibri" panose="020F0502020204030204" pitchFamily="34" charset="0"/>
                        </a:rPr>
                        <a:t>Ext.</a:t>
                      </a:r>
                      <a:endParaRPr lang="zh-TW" altLang="en-US" sz="1800" b="1" i="0" u="none" strike="noStrike"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tc>
                <a:tc>
                  <a:txBody>
                    <a:bodyPr/>
                    <a:lstStyle/>
                    <a:p>
                      <a:pPr algn="ctr" fontAlgn="ctr"/>
                      <a:r>
                        <a:rPr lang="en-US" altLang="zh-TW" sz="1800" u="none" strike="noStrike" dirty="0" smtClean="0">
                          <a:solidFill>
                            <a:schemeClr val="tx1"/>
                          </a:solidFill>
                          <a:effectLst/>
                          <a:latin typeface="Calibri" panose="020F0502020204030204" pitchFamily="34" charset="0"/>
                          <a:ea typeface="+mn-ea"/>
                          <a:cs typeface="Calibri" panose="020F0502020204030204" pitchFamily="34" charset="0"/>
                        </a:rPr>
                        <a:t>Service</a:t>
                      </a:r>
                      <a:endParaRPr lang="en-US" altLang="zh-TW" sz="1800" b="1" i="0" u="none" strike="noStrike"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tc>
                <a:extLst>
                  <a:ext uri="{0D108BD9-81ED-4DB2-BD59-A6C34878D82A}">
                    <a16:rowId xmlns:a16="http://schemas.microsoft.com/office/drawing/2014/main" val="10000"/>
                  </a:ext>
                </a:extLst>
              </a:tr>
              <a:tr h="304689">
                <a:tc>
                  <a:txBody>
                    <a:bodyPr/>
                    <a:lstStyle/>
                    <a:p>
                      <a:pPr marL="0" algn="ctr" defTabSz="914378" rtl="0" eaLnBrk="1" latinLnBrk="0" hangingPunct="1">
                        <a:spcAft>
                          <a:spcPts val="0"/>
                        </a:spcAft>
                      </a:pPr>
                      <a:r>
                        <a:rPr lang="en-US" altLang="zh-TW" sz="1400" b="1" i="0" kern="1200" dirty="0" smtClean="0">
                          <a:solidFill>
                            <a:schemeClr val="dk1"/>
                          </a:solidFill>
                          <a:effectLst/>
                          <a:latin typeface="+mn-lt"/>
                          <a:ea typeface="+mn-ea"/>
                          <a:cs typeface="+mn-cs"/>
                        </a:rPr>
                        <a:t>Ivy Lo</a:t>
                      </a:r>
                      <a:endParaRPr lang="zh-TW" sz="1400" b="1" i="0" kern="1200" dirty="0">
                        <a:solidFill>
                          <a:schemeClr val="dk1"/>
                        </a:solidFill>
                        <a:effectLst/>
                        <a:latin typeface="+mn-lt"/>
                        <a:ea typeface="+mn-ea"/>
                        <a:cs typeface="+mn-cs"/>
                      </a:endParaRPr>
                    </a:p>
                  </a:txBody>
                  <a:tcPr marL="9525" marR="9525" marT="9525" marB="0" anchor="ctr"/>
                </a:tc>
                <a:tc>
                  <a:txBody>
                    <a:bodyPr/>
                    <a:lstStyle/>
                    <a:p>
                      <a:pPr algn="ctr">
                        <a:spcAft>
                          <a:spcPts val="0"/>
                        </a:spcAft>
                      </a:pPr>
                      <a:r>
                        <a:rPr lang="en-US" sz="1400" b="1" i="0" kern="1200" dirty="0">
                          <a:solidFill>
                            <a:schemeClr val="dk1"/>
                          </a:solidFill>
                          <a:effectLst/>
                          <a:latin typeface="+mn-lt"/>
                          <a:ea typeface="+mn-ea"/>
                          <a:cs typeface="+mn-cs"/>
                        </a:rPr>
                        <a:t>5510</a:t>
                      </a:r>
                      <a:endParaRPr lang="zh-TW" sz="1400" b="1" i="0" kern="1200" dirty="0">
                        <a:solidFill>
                          <a:schemeClr val="dk1"/>
                        </a:solidFill>
                        <a:effectLst/>
                        <a:latin typeface="+mn-lt"/>
                        <a:ea typeface="+mn-ea"/>
                        <a:cs typeface="+mn-cs"/>
                      </a:endParaRPr>
                    </a:p>
                  </a:txBody>
                  <a:tcPr marL="9525" marR="9525" marT="9525" marB="0" anchor="ctr"/>
                </a:tc>
                <a:tc>
                  <a:txBody>
                    <a:bodyPr/>
                    <a:lstStyle/>
                    <a:p>
                      <a:pPr algn="ctr"/>
                      <a:r>
                        <a:rPr lang="en-US" altLang="zh-TW" sz="1400" b="1" i="0" kern="1200" dirty="0" smtClean="0">
                          <a:solidFill>
                            <a:schemeClr val="dk1"/>
                          </a:solidFill>
                          <a:effectLst/>
                          <a:latin typeface="+mn-lt"/>
                          <a:ea typeface="+mn-ea"/>
                          <a:cs typeface="+mn-cs"/>
                        </a:rPr>
                        <a:t>Promotion Management</a:t>
                      </a:r>
                    </a:p>
                    <a:p>
                      <a:pPr algn="ctr"/>
                      <a:r>
                        <a:rPr lang="en-US" altLang="zh-TW" sz="1400" b="1" i="0" kern="1200" dirty="0" smtClean="0">
                          <a:solidFill>
                            <a:schemeClr val="dk1"/>
                          </a:solidFill>
                          <a:effectLst/>
                          <a:latin typeface="+mn-lt"/>
                          <a:ea typeface="+mn-ea"/>
                          <a:cs typeface="+mn-cs"/>
                        </a:rPr>
                        <a:t>Talent Inventory</a:t>
                      </a:r>
                    </a:p>
                    <a:p>
                      <a:pPr algn="ctr"/>
                      <a:r>
                        <a:rPr lang="en-US" altLang="zh-TW" sz="1400" b="1" i="0" kern="1200" dirty="0" smtClean="0">
                          <a:solidFill>
                            <a:schemeClr val="dk1"/>
                          </a:solidFill>
                          <a:effectLst/>
                          <a:latin typeface="+mn-lt"/>
                          <a:ea typeface="+mn-ea"/>
                          <a:cs typeface="+mn-cs"/>
                        </a:rPr>
                        <a:t>Organizational Management</a:t>
                      </a:r>
                    </a:p>
                    <a:p>
                      <a:pPr algn="ctr"/>
                      <a:r>
                        <a:rPr lang="en-US" altLang="zh-TW" sz="1400" b="1" i="0" kern="1200" dirty="0" smtClean="0">
                          <a:solidFill>
                            <a:schemeClr val="dk1"/>
                          </a:solidFill>
                          <a:effectLst/>
                          <a:latin typeface="+mn-lt"/>
                          <a:ea typeface="+mn-ea"/>
                          <a:cs typeface="+mn-cs"/>
                        </a:rPr>
                        <a:t>CFT Cross-Functional Team</a:t>
                      </a:r>
                      <a:endParaRPr lang="en-US" altLang="zh-TW" sz="1400" b="1" i="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0003"/>
                  </a:ext>
                </a:extLst>
              </a:tr>
              <a:tr h="933391">
                <a:tc>
                  <a:txBody>
                    <a:bodyPr/>
                    <a:lstStyle/>
                    <a:p>
                      <a:pPr marL="0" algn="ctr" defTabSz="914378" rtl="0" eaLnBrk="1" latinLnBrk="0" hangingPunct="1">
                        <a:spcAft>
                          <a:spcPts val="0"/>
                        </a:spcAft>
                      </a:pPr>
                      <a:r>
                        <a:rPr lang="en-US" altLang="zh-TW" sz="1400" b="1" i="0" kern="1200" dirty="0" smtClean="0">
                          <a:solidFill>
                            <a:schemeClr val="dk1"/>
                          </a:solidFill>
                          <a:effectLst/>
                          <a:latin typeface="+mn-lt"/>
                          <a:ea typeface="+mn-ea"/>
                          <a:cs typeface="+mn-cs"/>
                        </a:rPr>
                        <a:t>Rosalind Ding</a:t>
                      </a:r>
                      <a:endParaRPr lang="zh-TW" sz="1400" b="1" i="0" kern="1200" dirty="0">
                        <a:solidFill>
                          <a:schemeClr val="dk1"/>
                        </a:solidFill>
                        <a:effectLst/>
                        <a:latin typeface="+mn-lt"/>
                        <a:ea typeface="+mn-ea"/>
                        <a:cs typeface="+mn-cs"/>
                      </a:endParaRPr>
                    </a:p>
                  </a:txBody>
                  <a:tcPr marL="9525" marR="9525" marT="9525" marB="0" anchor="ctr"/>
                </a:tc>
                <a:tc>
                  <a:txBody>
                    <a:bodyPr/>
                    <a:lstStyle/>
                    <a:p>
                      <a:pPr algn="ctr">
                        <a:spcAft>
                          <a:spcPts val="0"/>
                        </a:spcAft>
                      </a:pPr>
                      <a:r>
                        <a:rPr lang="en-US" sz="1400" b="1" i="0" kern="1200" dirty="0">
                          <a:solidFill>
                            <a:schemeClr val="dk1"/>
                          </a:solidFill>
                          <a:effectLst/>
                          <a:latin typeface="+mn-lt"/>
                          <a:ea typeface="+mn-ea"/>
                          <a:cs typeface="+mn-cs"/>
                        </a:rPr>
                        <a:t>5574</a:t>
                      </a:r>
                      <a:endParaRPr lang="zh-TW" sz="1400" b="1" i="0" kern="1200" dirty="0">
                        <a:solidFill>
                          <a:schemeClr val="dk1"/>
                        </a:solidFill>
                        <a:effectLst/>
                        <a:latin typeface="+mn-lt"/>
                        <a:ea typeface="+mn-ea"/>
                        <a:cs typeface="+mn-cs"/>
                      </a:endParaRPr>
                    </a:p>
                  </a:txBody>
                  <a:tcPr marL="9525" marR="9525" marT="9525" marB="0" anchor="ctr"/>
                </a:tc>
                <a:tc>
                  <a:txBody>
                    <a:bodyPr/>
                    <a:lstStyle/>
                    <a:p>
                      <a:pPr algn="ctr"/>
                      <a:r>
                        <a:rPr lang="en-US" altLang="zh-TW" sz="1400" b="1" i="0" kern="1200" dirty="0" smtClean="0">
                          <a:solidFill>
                            <a:schemeClr val="dk1"/>
                          </a:solidFill>
                          <a:effectLst/>
                          <a:latin typeface="+mn-lt"/>
                          <a:ea typeface="+mn-ea"/>
                          <a:cs typeface="+mn-cs"/>
                        </a:rPr>
                        <a:t>Performance Management Process</a:t>
                      </a:r>
                    </a:p>
                    <a:p>
                      <a:pPr algn="ctr"/>
                      <a:r>
                        <a:rPr lang="en-US" altLang="zh-TW" sz="1400" b="1" i="0" kern="1200" dirty="0" smtClean="0">
                          <a:solidFill>
                            <a:schemeClr val="dk1"/>
                          </a:solidFill>
                          <a:effectLst/>
                          <a:latin typeface="+mn-lt"/>
                          <a:ea typeface="+mn-ea"/>
                          <a:cs typeface="+mn-cs"/>
                        </a:rPr>
                        <a:t>Handling of Incompetent Personnel</a:t>
                      </a:r>
                    </a:p>
                    <a:p>
                      <a:pPr algn="ctr"/>
                      <a:r>
                        <a:rPr lang="en-US" altLang="zh-TW" sz="1400" b="1" i="0" kern="1200" dirty="0" smtClean="0">
                          <a:solidFill>
                            <a:schemeClr val="dk1"/>
                          </a:solidFill>
                          <a:effectLst/>
                          <a:latin typeface="+mn-lt"/>
                          <a:ea typeface="+mn-ea"/>
                          <a:cs typeface="+mn-cs"/>
                        </a:rPr>
                        <a:t>Probationary Evaluation</a:t>
                      </a:r>
                    </a:p>
                    <a:p>
                      <a:pPr algn="ctr"/>
                      <a:r>
                        <a:rPr lang="en-US" altLang="zh-TW" sz="1400" b="1" i="0" kern="1200" dirty="0" smtClean="0">
                          <a:solidFill>
                            <a:schemeClr val="dk1"/>
                          </a:solidFill>
                          <a:effectLst/>
                          <a:latin typeface="+mn-lt"/>
                          <a:ea typeface="+mn-ea"/>
                          <a:cs typeface="+mn-cs"/>
                        </a:rPr>
                        <a:t>Individual Development Plan (IDP) Management</a:t>
                      </a:r>
                      <a:endParaRPr lang="en-US" altLang="zh-TW" sz="1400" b="1" i="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2813303641"/>
                  </a:ext>
                </a:extLst>
              </a:tr>
              <a:tr h="984766">
                <a:tc>
                  <a:txBody>
                    <a:bodyPr/>
                    <a:lstStyle/>
                    <a:p>
                      <a:pPr marL="0" algn="ctr" defTabSz="914378" rtl="0" eaLnBrk="1" latinLnBrk="0" hangingPunct="1">
                        <a:spcAft>
                          <a:spcPts val="0"/>
                        </a:spcAft>
                      </a:pPr>
                      <a:r>
                        <a:rPr lang="en-US" altLang="zh-TW" sz="1400" b="1" i="0" kern="1200" dirty="0" smtClean="0">
                          <a:solidFill>
                            <a:schemeClr val="dk1"/>
                          </a:solidFill>
                          <a:effectLst/>
                          <a:latin typeface="+mn-lt"/>
                          <a:ea typeface="+mn-ea"/>
                          <a:cs typeface="+mn-cs"/>
                        </a:rPr>
                        <a:t>Jessie YH Kuo</a:t>
                      </a:r>
                      <a:endParaRPr lang="zh-TW" sz="1400" b="1" i="0" kern="1200" dirty="0">
                        <a:solidFill>
                          <a:schemeClr val="dk1"/>
                        </a:solidFill>
                        <a:effectLst/>
                        <a:latin typeface="+mn-lt"/>
                        <a:ea typeface="+mn-ea"/>
                        <a:cs typeface="+mn-cs"/>
                      </a:endParaRPr>
                    </a:p>
                  </a:txBody>
                  <a:tcPr marL="9525" marR="9525" marT="9525" marB="0" anchor="ctr"/>
                </a:tc>
                <a:tc>
                  <a:txBody>
                    <a:bodyPr/>
                    <a:lstStyle/>
                    <a:p>
                      <a:pPr marL="0" algn="ctr" defTabSz="914378" rtl="0" eaLnBrk="1" latinLnBrk="0" hangingPunct="1">
                        <a:spcAft>
                          <a:spcPts val="0"/>
                        </a:spcAft>
                      </a:pPr>
                      <a:r>
                        <a:rPr lang="en-US" altLang="zh-TW" sz="1400" b="1" i="0" kern="1200" dirty="0" smtClean="0">
                          <a:solidFill>
                            <a:schemeClr val="dk1"/>
                          </a:solidFill>
                          <a:effectLst/>
                          <a:latin typeface="+mn-lt"/>
                          <a:ea typeface="+mn-ea"/>
                          <a:cs typeface="+mn-cs"/>
                        </a:rPr>
                        <a:t>5519</a:t>
                      </a:r>
                      <a:endParaRPr lang="zh-TW" sz="1400" b="1" i="0" kern="1200" dirty="0">
                        <a:solidFill>
                          <a:schemeClr val="dk1"/>
                        </a:solidFill>
                        <a:effectLst/>
                        <a:latin typeface="+mn-lt"/>
                        <a:ea typeface="+mn-ea"/>
                        <a:cs typeface="+mn-cs"/>
                      </a:endParaRPr>
                    </a:p>
                  </a:txBody>
                  <a:tcPr marL="9525" marR="9525" marT="9525" marB="0" anchor="ctr"/>
                </a:tc>
                <a:tc>
                  <a:txBody>
                    <a:bodyPr/>
                    <a:lstStyle/>
                    <a:p>
                      <a:pPr algn="ctr"/>
                      <a:r>
                        <a:rPr lang="en-US" altLang="zh-TW" sz="1400" b="1" i="0" kern="1200" dirty="0" smtClean="0">
                          <a:solidFill>
                            <a:schemeClr val="dk1"/>
                          </a:solidFill>
                          <a:effectLst/>
                          <a:latin typeface="+mn-lt"/>
                          <a:ea typeface="+mn-ea"/>
                          <a:cs typeface="+mn-cs"/>
                        </a:rPr>
                        <a:t>Resignation Application</a:t>
                      </a:r>
                    </a:p>
                    <a:p>
                      <a:pPr algn="ctr"/>
                      <a:r>
                        <a:rPr lang="en-US" altLang="zh-TW" sz="1400" b="1" i="0" kern="1200" dirty="0" smtClean="0">
                          <a:solidFill>
                            <a:schemeClr val="dk1"/>
                          </a:solidFill>
                          <a:effectLst/>
                          <a:latin typeface="+mn-lt"/>
                          <a:ea typeface="+mn-ea"/>
                          <a:cs typeface="+mn-cs"/>
                        </a:rPr>
                        <a:t>Employment Verification Request</a:t>
                      </a:r>
                    </a:p>
                    <a:p>
                      <a:pPr algn="ctr"/>
                      <a:r>
                        <a:rPr lang="en-US" altLang="zh-TW" sz="1400" b="1" i="0" kern="1200" dirty="0" smtClean="0">
                          <a:solidFill>
                            <a:schemeClr val="dk1"/>
                          </a:solidFill>
                          <a:effectLst/>
                          <a:latin typeface="+mn-lt"/>
                          <a:ea typeface="+mn-ea"/>
                          <a:cs typeface="+mn-cs"/>
                        </a:rPr>
                        <a:t>Leave of Absence Application</a:t>
                      </a:r>
                    </a:p>
                    <a:p>
                      <a:pPr algn="ctr"/>
                      <a:r>
                        <a:rPr lang="en-US" altLang="zh-TW" sz="1400" b="1" i="0" kern="1200" dirty="0" smtClean="0">
                          <a:solidFill>
                            <a:schemeClr val="dk1"/>
                          </a:solidFill>
                          <a:effectLst/>
                          <a:latin typeface="+mn-lt"/>
                          <a:ea typeface="+mn-ea"/>
                          <a:cs typeface="+mn-cs"/>
                        </a:rPr>
                        <a:t>Probationary Evaluation Completion Assessment</a:t>
                      </a:r>
                      <a:endParaRPr lang="en-US" altLang="zh-TW" sz="1400" b="1" i="0" kern="1200" dirty="0">
                        <a:solidFill>
                          <a:schemeClr val="dk1"/>
                        </a:solidFill>
                        <a:effectLst/>
                        <a:latin typeface="+mn-lt"/>
                        <a:ea typeface="+mn-ea"/>
                        <a:cs typeface="+mn-cs"/>
                      </a:endParaRPr>
                    </a:p>
                  </a:txBody>
                  <a:tcPr marL="25400" marR="50800" marT="25400" marB="25400"/>
                </a:tc>
                <a:extLst>
                  <a:ext uri="{0D108BD9-81ED-4DB2-BD59-A6C34878D82A}">
                    <a16:rowId xmlns:a16="http://schemas.microsoft.com/office/drawing/2014/main" val="1276822995"/>
                  </a:ext>
                </a:extLst>
              </a:tr>
              <a:tr h="361472">
                <a:tc>
                  <a:txBody>
                    <a:bodyPr/>
                    <a:lstStyle/>
                    <a:p>
                      <a:pPr marL="0" algn="ctr" defTabSz="914378" rtl="0" eaLnBrk="1" fontAlgn="ctr" latinLnBrk="0" hangingPunct="1"/>
                      <a:r>
                        <a:rPr lang="en-US" altLang="zh-TW" sz="1400" b="1" i="0" kern="1200" dirty="0" smtClean="0">
                          <a:solidFill>
                            <a:schemeClr val="dk1"/>
                          </a:solidFill>
                          <a:effectLst/>
                          <a:latin typeface="+mn-lt"/>
                          <a:ea typeface="+mn-ea"/>
                          <a:cs typeface="+mn-cs"/>
                        </a:rPr>
                        <a:t>ShihYun Chen</a:t>
                      </a:r>
                      <a:endParaRPr lang="en-US" altLang="zh-TW" sz="1400" b="1" i="0" kern="1200" dirty="0">
                        <a:solidFill>
                          <a:schemeClr val="dk1"/>
                        </a:solidFill>
                        <a:effectLst/>
                        <a:latin typeface="+mn-lt"/>
                        <a:ea typeface="+mn-ea"/>
                        <a:cs typeface="+mn-cs"/>
                      </a:endParaRPr>
                    </a:p>
                  </a:txBody>
                  <a:tcPr marL="9525" marR="9525" marT="9525" marB="0" anchor="ctr"/>
                </a:tc>
                <a:tc>
                  <a:txBody>
                    <a:bodyPr/>
                    <a:lstStyle/>
                    <a:p>
                      <a:pPr marL="0" algn="ctr" defTabSz="914378" rtl="0" eaLnBrk="1" fontAlgn="ctr" latinLnBrk="0" hangingPunct="1">
                        <a:spcAft>
                          <a:spcPts val="0"/>
                        </a:spcAft>
                      </a:pPr>
                      <a:r>
                        <a:rPr lang="en-US" altLang="zh-TW" sz="1400" b="1" i="0" kern="1200" dirty="0" smtClean="0">
                          <a:solidFill>
                            <a:schemeClr val="dk1"/>
                          </a:solidFill>
                          <a:effectLst/>
                          <a:latin typeface="+mn-lt"/>
                          <a:ea typeface="+mn-ea"/>
                          <a:cs typeface="+mn-cs"/>
                        </a:rPr>
                        <a:t>5532</a:t>
                      </a:r>
                      <a:endParaRPr lang="en-US" altLang="zh-TW" sz="1400" b="1" i="0" kern="1200" dirty="0">
                        <a:solidFill>
                          <a:schemeClr val="dk1"/>
                        </a:solidFill>
                        <a:effectLst/>
                        <a:latin typeface="+mn-lt"/>
                        <a:ea typeface="+mn-ea"/>
                        <a:cs typeface="+mn-cs"/>
                      </a:endParaRPr>
                    </a:p>
                  </a:txBody>
                  <a:tcPr marL="9525" marR="9525" marT="9525" marB="0" anchor="ctr"/>
                </a:tc>
                <a:tc>
                  <a:txBody>
                    <a:bodyPr/>
                    <a:lstStyle/>
                    <a:p>
                      <a:pPr algn="ctr" fontAlgn="ctr"/>
                      <a:r>
                        <a:rPr lang="en-US" altLang="zh-TW" sz="1400" b="1" i="0" kern="1200" dirty="0" smtClean="0">
                          <a:solidFill>
                            <a:schemeClr val="dk1"/>
                          </a:solidFill>
                          <a:effectLst/>
                          <a:latin typeface="+mn-lt"/>
                          <a:ea typeface="+mn-ea"/>
                          <a:cs typeface="+mn-cs"/>
                        </a:rPr>
                        <a:t>New Employee boarding</a:t>
                      </a:r>
                      <a:endParaRPr lang="zh-TW" altLang="en-US" sz="1400" b="1" i="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0004"/>
                  </a:ext>
                </a:extLst>
              </a:tr>
              <a:tr h="447261">
                <a:tc>
                  <a:txBody>
                    <a:bodyPr/>
                    <a:lstStyle/>
                    <a:p>
                      <a:pPr marL="0" algn="ctr" defTabSz="914378" rtl="0" eaLnBrk="1" fontAlgn="ctr" latinLnBrk="0" hangingPunct="1"/>
                      <a:r>
                        <a:rPr lang="en-US" altLang="zh-TW" sz="1400" b="1" i="0" kern="1200" dirty="0" smtClean="0">
                          <a:solidFill>
                            <a:schemeClr val="dk1"/>
                          </a:solidFill>
                          <a:effectLst/>
                          <a:latin typeface="+mn-lt"/>
                          <a:ea typeface="+mn-ea"/>
                          <a:cs typeface="+mn-cs"/>
                        </a:rPr>
                        <a:t>Kelly Wen</a:t>
                      </a:r>
                      <a:endParaRPr lang="en-US" altLang="zh-TW" sz="1400" b="1" i="0" kern="1200" dirty="0">
                        <a:solidFill>
                          <a:schemeClr val="dk1"/>
                        </a:solidFill>
                        <a:effectLst/>
                        <a:latin typeface="+mn-lt"/>
                        <a:ea typeface="+mn-ea"/>
                        <a:cs typeface="+mn-cs"/>
                      </a:endParaRPr>
                    </a:p>
                  </a:txBody>
                  <a:tcPr marL="9525" marR="9525" marT="9525" marB="0" anchor="ctr"/>
                </a:tc>
                <a:tc>
                  <a:txBody>
                    <a:bodyPr/>
                    <a:lstStyle/>
                    <a:p>
                      <a:pPr marL="0" algn="ctr" defTabSz="914378" rtl="0" eaLnBrk="1" fontAlgn="ctr" latinLnBrk="0" hangingPunct="1">
                        <a:spcAft>
                          <a:spcPts val="0"/>
                        </a:spcAft>
                      </a:pPr>
                      <a:r>
                        <a:rPr lang="en-US" altLang="zh-TW" sz="1400" b="1" i="0" kern="1200" dirty="0" smtClean="0">
                          <a:solidFill>
                            <a:schemeClr val="dk1"/>
                          </a:solidFill>
                          <a:effectLst/>
                          <a:latin typeface="+mn-lt"/>
                          <a:ea typeface="+mn-ea"/>
                          <a:cs typeface="+mn-cs"/>
                        </a:rPr>
                        <a:t>5506</a:t>
                      </a:r>
                      <a:endParaRPr lang="en-US" altLang="zh-TW" sz="1400" b="1" i="0" kern="1200" dirty="0">
                        <a:solidFill>
                          <a:schemeClr val="dk1"/>
                        </a:solidFill>
                        <a:effectLst/>
                        <a:latin typeface="+mn-lt"/>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b="1" i="0" kern="1200" dirty="0" smtClean="0">
                          <a:solidFill>
                            <a:schemeClr val="dk1"/>
                          </a:solidFill>
                          <a:effectLst/>
                          <a:latin typeface="+mn-lt"/>
                          <a:ea typeface="+mn-ea"/>
                          <a:cs typeface="+mn-cs"/>
                        </a:rPr>
                        <a:t>Salary Transfer</a:t>
                      </a:r>
                      <a:endParaRPr lang="zh-TW" altLang="en-US" sz="1400" b="1" i="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0005"/>
                  </a:ext>
                </a:extLst>
              </a:tr>
              <a:tr h="391050">
                <a:tc>
                  <a:txBody>
                    <a:bodyPr/>
                    <a:lstStyle/>
                    <a:p>
                      <a:pPr marL="0" algn="ctr" defTabSz="914378" rtl="0" eaLnBrk="1" fontAlgn="ctr" latinLnBrk="0" hangingPunct="1"/>
                      <a:r>
                        <a:rPr lang="en-US" altLang="zh-TW" sz="1400" b="1" i="0" kern="1200" dirty="0" smtClean="0">
                          <a:solidFill>
                            <a:schemeClr val="dk1"/>
                          </a:solidFill>
                          <a:effectLst/>
                          <a:latin typeface="+mn-lt"/>
                          <a:ea typeface="+mn-ea"/>
                          <a:cs typeface="+mn-cs"/>
                        </a:rPr>
                        <a:t>Wendia Chen</a:t>
                      </a:r>
                      <a:endParaRPr lang="en-US" altLang="zh-TW" sz="1400" b="1" i="0" kern="1200" dirty="0">
                        <a:solidFill>
                          <a:schemeClr val="dk1"/>
                        </a:solidFill>
                        <a:effectLst/>
                        <a:latin typeface="+mn-lt"/>
                        <a:ea typeface="+mn-ea"/>
                        <a:cs typeface="+mn-cs"/>
                      </a:endParaRPr>
                    </a:p>
                  </a:txBody>
                  <a:tcPr marL="9525" marR="9525" marT="9525" marB="0" anchor="ctr"/>
                </a:tc>
                <a:tc>
                  <a:txBody>
                    <a:bodyPr/>
                    <a:lstStyle/>
                    <a:p>
                      <a:pPr marL="0" algn="ctr" defTabSz="914378" rtl="0" eaLnBrk="1" fontAlgn="ctr" latinLnBrk="0" hangingPunct="1">
                        <a:spcAft>
                          <a:spcPts val="0"/>
                        </a:spcAft>
                      </a:pPr>
                      <a:r>
                        <a:rPr lang="en-US" altLang="zh-TW" sz="1400" b="1" i="0" kern="1200" dirty="0" smtClean="0">
                          <a:solidFill>
                            <a:schemeClr val="dk1"/>
                          </a:solidFill>
                          <a:effectLst/>
                          <a:latin typeface="+mn-lt"/>
                          <a:ea typeface="+mn-ea"/>
                          <a:cs typeface="+mn-cs"/>
                        </a:rPr>
                        <a:t>5591</a:t>
                      </a:r>
                      <a:endParaRPr lang="en-US" altLang="zh-TW" sz="1400" b="1" i="0" kern="1200" dirty="0">
                        <a:solidFill>
                          <a:schemeClr val="dk1"/>
                        </a:solidFill>
                        <a:effectLst/>
                        <a:latin typeface="+mn-lt"/>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b="1" i="0" kern="1200" dirty="0" smtClean="0">
                          <a:solidFill>
                            <a:schemeClr val="dk1"/>
                          </a:solidFill>
                          <a:effectLst/>
                          <a:latin typeface="+mn-lt"/>
                          <a:ea typeface="+mn-ea"/>
                          <a:cs typeface="+mn-cs"/>
                        </a:rPr>
                        <a:t>Leave and Attendance System</a:t>
                      </a:r>
                      <a:endParaRPr lang="zh-TW" altLang="en-US" sz="1400" b="1" i="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3858583365"/>
                  </a:ext>
                </a:extLst>
              </a:tr>
              <a:tr h="334507">
                <a:tc>
                  <a:txBody>
                    <a:bodyPr/>
                    <a:lstStyle/>
                    <a:p>
                      <a:pPr marL="0" algn="ctr" defTabSz="914378" rtl="0" eaLnBrk="1" fontAlgn="ctr" latinLnBrk="0" hangingPunct="1"/>
                      <a:r>
                        <a:rPr lang="en-US" altLang="zh-TW" sz="1400" b="1" i="0" kern="1200" dirty="0" smtClean="0">
                          <a:solidFill>
                            <a:schemeClr val="dk1"/>
                          </a:solidFill>
                          <a:effectLst/>
                          <a:latin typeface="+mn-lt"/>
                          <a:ea typeface="+mn-ea"/>
                          <a:cs typeface="+mn-cs"/>
                        </a:rPr>
                        <a:t>Lisa Ko</a:t>
                      </a:r>
                      <a:endParaRPr lang="en-US" altLang="zh-TW" sz="1400" b="1" i="0" kern="1200" dirty="0">
                        <a:solidFill>
                          <a:schemeClr val="dk1"/>
                        </a:solidFill>
                        <a:effectLst/>
                        <a:latin typeface="+mn-lt"/>
                        <a:ea typeface="+mn-ea"/>
                        <a:cs typeface="+mn-cs"/>
                      </a:endParaRPr>
                    </a:p>
                  </a:txBody>
                  <a:tcPr marL="9525" marR="9525" marT="9525" marB="0" anchor="ctr"/>
                </a:tc>
                <a:tc>
                  <a:txBody>
                    <a:bodyPr/>
                    <a:lstStyle/>
                    <a:p>
                      <a:pPr marL="0" algn="ctr" defTabSz="914378" rtl="0" eaLnBrk="1" fontAlgn="ctr" latinLnBrk="0" hangingPunct="1">
                        <a:spcAft>
                          <a:spcPts val="0"/>
                        </a:spcAft>
                      </a:pPr>
                      <a:r>
                        <a:rPr lang="en-US" altLang="zh-TW" sz="1400" b="1" i="0" kern="1200" dirty="0" smtClean="0">
                          <a:solidFill>
                            <a:schemeClr val="dk1"/>
                          </a:solidFill>
                          <a:effectLst/>
                          <a:latin typeface="+mn-lt"/>
                          <a:ea typeface="+mn-ea"/>
                          <a:cs typeface="+mn-cs"/>
                        </a:rPr>
                        <a:t>5546</a:t>
                      </a:r>
                      <a:endParaRPr lang="en-US" altLang="zh-TW" sz="1400" b="1" i="0" kern="1200" dirty="0">
                        <a:solidFill>
                          <a:schemeClr val="dk1"/>
                        </a:solidFill>
                        <a:effectLst/>
                        <a:latin typeface="+mn-lt"/>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b="1" i="0" kern="1200" dirty="0" smtClean="0">
                          <a:solidFill>
                            <a:schemeClr val="dk1"/>
                          </a:solidFill>
                          <a:effectLst/>
                          <a:latin typeface="+mn-lt"/>
                          <a:ea typeface="+mn-ea"/>
                          <a:cs typeface="+mn-cs"/>
                        </a:rPr>
                        <a:t>Employee Stock Trust</a:t>
                      </a:r>
                      <a:endParaRPr lang="zh-TW" altLang="en-US" sz="1400" b="1" i="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0006"/>
                  </a:ext>
                </a:extLst>
              </a:tr>
              <a:tr h="676653">
                <a:tc>
                  <a:txBody>
                    <a:bodyPr/>
                    <a:lstStyle/>
                    <a:p>
                      <a:pPr marL="0" algn="ctr" defTabSz="914378" rtl="0" eaLnBrk="1" fontAlgn="ctr" latinLnBrk="0" hangingPunct="1"/>
                      <a:r>
                        <a:rPr lang="en-US" altLang="zh-TW" sz="1400" b="1" i="0" kern="1200" dirty="0" smtClean="0">
                          <a:solidFill>
                            <a:schemeClr val="dk1"/>
                          </a:solidFill>
                          <a:effectLst/>
                          <a:latin typeface="+mn-lt"/>
                          <a:ea typeface="+mn-ea"/>
                          <a:cs typeface="+mn-cs"/>
                        </a:rPr>
                        <a:t>Sandie Liu</a:t>
                      </a:r>
                      <a:endParaRPr lang="en-US" altLang="zh-TW" sz="1400" b="1" i="0" kern="1200" dirty="0">
                        <a:solidFill>
                          <a:schemeClr val="dk1"/>
                        </a:solidFill>
                        <a:effectLst/>
                        <a:latin typeface="+mn-lt"/>
                        <a:ea typeface="+mn-ea"/>
                        <a:cs typeface="+mn-cs"/>
                      </a:endParaRPr>
                    </a:p>
                  </a:txBody>
                  <a:tcPr marL="9525" marR="9525" marT="9525" marB="0" anchor="ctr"/>
                </a:tc>
                <a:tc>
                  <a:txBody>
                    <a:bodyPr/>
                    <a:lstStyle/>
                    <a:p>
                      <a:pPr marL="0" algn="ctr" defTabSz="914378" rtl="0" eaLnBrk="1" fontAlgn="ctr" latinLnBrk="0" hangingPunct="1">
                        <a:spcAft>
                          <a:spcPts val="0"/>
                        </a:spcAft>
                      </a:pPr>
                      <a:r>
                        <a:rPr lang="en-US" altLang="zh-TW" sz="1400" b="1" i="0" kern="1200" dirty="0" smtClean="0">
                          <a:solidFill>
                            <a:schemeClr val="dk1"/>
                          </a:solidFill>
                          <a:effectLst/>
                          <a:latin typeface="+mn-lt"/>
                          <a:ea typeface="+mn-ea"/>
                          <a:cs typeface="+mn-cs"/>
                        </a:rPr>
                        <a:t>5552</a:t>
                      </a:r>
                      <a:endParaRPr lang="en-US" altLang="zh-TW" sz="1400" b="1" i="0" kern="1200" dirty="0">
                        <a:solidFill>
                          <a:schemeClr val="dk1"/>
                        </a:solidFill>
                        <a:effectLst/>
                        <a:latin typeface="+mn-lt"/>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b="1" i="0" kern="1200" dirty="0" smtClean="0">
                          <a:solidFill>
                            <a:schemeClr val="dk1"/>
                          </a:solidFill>
                          <a:effectLst/>
                          <a:latin typeface="+mn-lt"/>
                          <a:ea typeface="+mn-ea"/>
                          <a:cs typeface="+mn-cs"/>
                        </a:rPr>
                        <a:t>Group Insurance Enrollment/Withdrawal Process</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b="1" i="0" kern="1200" dirty="0" smtClean="0">
                          <a:solidFill>
                            <a:schemeClr val="dk1"/>
                          </a:solidFill>
                          <a:effectLst/>
                          <a:latin typeface="+mn-lt"/>
                          <a:ea typeface="+mn-ea"/>
                          <a:cs typeface="+mn-cs"/>
                        </a:rPr>
                        <a:t>Labor and Health Insurance Enrollment/Withdrawal Process</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400" b="1" i="0" kern="1200" dirty="0" smtClean="0">
                          <a:solidFill>
                            <a:schemeClr val="dk1"/>
                          </a:solidFill>
                          <a:effectLst/>
                          <a:latin typeface="+mn-lt"/>
                          <a:ea typeface="+mn-ea"/>
                          <a:cs typeface="+mn-cs"/>
                        </a:rPr>
                        <a:t>New Labor Pension System/Reform of Labor Pension System</a:t>
                      </a:r>
                      <a:endParaRPr lang="en-US" altLang="zh-TW" sz="1400" b="1" i="0"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1609069902"/>
                  </a:ext>
                </a:extLst>
              </a:tr>
            </a:tbl>
          </a:graphicData>
        </a:graphic>
      </p:graphicFrame>
    </p:spTree>
    <p:extLst>
      <p:ext uri="{BB962C8B-B14F-4D97-AF65-F5344CB8AC3E}">
        <p14:creationId xmlns:p14="http://schemas.microsoft.com/office/powerpoint/2010/main" val="5820702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4181" y="249530"/>
            <a:ext cx="8208000" cy="433629"/>
          </a:xfrm>
        </p:spPr>
        <p:txBody>
          <a:bodyPr/>
          <a:lstStyle/>
          <a:p>
            <a:r>
              <a:rPr lang="en-US" altLang="zh-TW" dirty="0" smtClean="0">
                <a:latin typeface="微軟正黑體" pitchFamily="34" charset="-120"/>
                <a:ea typeface="微軟正黑體" pitchFamily="34" charset="-120"/>
              </a:rPr>
              <a:t>HQ-HR</a:t>
            </a:r>
            <a:r>
              <a:rPr lang="zh-TW" altLang="en-US" dirty="0" smtClean="0">
                <a:latin typeface="微軟正黑體" pitchFamily="34" charset="-120"/>
                <a:ea typeface="微軟正黑體" pitchFamily="34" charset="-120"/>
              </a:rPr>
              <a:t> </a:t>
            </a:r>
            <a:r>
              <a:rPr lang="en-US" altLang="zh-TW" dirty="0" smtClean="0">
                <a:latin typeface="微軟正黑體" pitchFamily="34" charset="-120"/>
                <a:ea typeface="微軟正黑體" pitchFamily="34" charset="-120"/>
              </a:rPr>
              <a:t>(</a:t>
            </a:r>
            <a:r>
              <a:rPr lang="en-US" altLang="zh-TW" dirty="0">
                <a:latin typeface="微軟正黑體" pitchFamily="34" charset="-120"/>
                <a:ea typeface="微軟正黑體" pitchFamily="34" charset="-120"/>
              </a:rPr>
              <a:t>WTQ:</a:t>
            </a:r>
            <a:r>
              <a:rPr lang="zh-TW" altLang="en-US" dirty="0">
                <a:latin typeface="微軟正黑體" pitchFamily="34" charset="-120"/>
                <a:ea typeface="微軟正黑體" pitchFamily="34" charset="-120"/>
              </a:rPr>
              <a:t> </a:t>
            </a:r>
            <a:r>
              <a:rPr lang="en-US" altLang="zh-TW" dirty="0">
                <a:latin typeface="微軟正黑體" pitchFamily="34" charset="-120"/>
              </a:rPr>
              <a:t>3</a:t>
            </a:r>
            <a:r>
              <a:rPr lang="en-US" altLang="zh-TW" dirty="0">
                <a:latin typeface="微軟正黑體" pitchFamily="34" charset="-120"/>
                <a:ea typeface="微軟正黑體" pitchFamily="34" charset="-120"/>
              </a:rPr>
              <a:t>F)</a:t>
            </a:r>
            <a:endParaRPr lang="zh-TW" altLang="en-US" dirty="0">
              <a:latin typeface="微軟正黑體" pitchFamily="34" charset="-120"/>
              <a:ea typeface="微軟正黑體" pitchFamily="34" charset="-120"/>
            </a:endParaRPr>
          </a:p>
        </p:txBody>
      </p:sp>
      <p:graphicFrame>
        <p:nvGraphicFramePr>
          <p:cNvPr id="7" name="表格 6"/>
          <p:cNvGraphicFramePr>
            <a:graphicFrameLocks noGrp="1"/>
          </p:cNvGraphicFramePr>
          <p:nvPr>
            <p:extLst>
              <p:ext uri="{D42A27DB-BD31-4B8C-83A1-F6EECF244321}">
                <p14:modId xmlns:p14="http://schemas.microsoft.com/office/powerpoint/2010/main" val="3958089967"/>
              </p:ext>
            </p:extLst>
          </p:nvPr>
        </p:nvGraphicFramePr>
        <p:xfrm>
          <a:off x="254179" y="683159"/>
          <a:ext cx="8608292" cy="2732284"/>
        </p:xfrm>
        <a:graphic>
          <a:graphicData uri="http://schemas.openxmlformats.org/drawingml/2006/table">
            <a:tbl>
              <a:tblPr/>
              <a:tblGrid>
                <a:gridCol w="2443740">
                  <a:extLst>
                    <a:ext uri="{9D8B030D-6E8A-4147-A177-3AD203B41FA5}">
                      <a16:colId xmlns:a16="http://schemas.microsoft.com/office/drawing/2014/main" val="20000"/>
                    </a:ext>
                  </a:extLst>
                </a:gridCol>
                <a:gridCol w="1363718">
                  <a:extLst>
                    <a:ext uri="{9D8B030D-6E8A-4147-A177-3AD203B41FA5}">
                      <a16:colId xmlns:a16="http://schemas.microsoft.com/office/drawing/2014/main" val="20001"/>
                    </a:ext>
                  </a:extLst>
                </a:gridCol>
                <a:gridCol w="4800834">
                  <a:extLst>
                    <a:ext uri="{9D8B030D-6E8A-4147-A177-3AD203B41FA5}">
                      <a16:colId xmlns:a16="http://schemas.microsoft.com/office/drawing/2014/main" val="20002"/>
                    </a:ext>
                  </a:extLst>
                </a:gridCol>
              </a:tblGrid>
              <a:tr h="208722">
                <a:tc>
                  <a:txBody>
                    <a:bodyPr/>
                    <a:lstStyle/>
                    <a:p>
                      <a:pPr algn="ctr" rtl="0" fontAlgn="ctr"/>
                      <a:r>
                        <a:rPr lang="en-US" altLang="zh-TW" sz="1400" b="1" i="0" u="none" strike="noStrike" dirty="0" smtClean="0">
                          <a:solidFill>
                            <a:srgbClr val="FFFFFF"/>
                          </a:solidFill>
                          <a:effectLst/>
                          <a:latin typeface="微軟正黑體" panose="020B0604030504040204" pitchFamily="34" charset="-120"/>
                          <a:ea typeface="微軟正黑體" panose="020B0604030504040204" pitchFamily="34" charset="-120"/>
                        </a:rPr>
                        <a:t>Name</a:t>
                      </a:r>
                      <a:endParaRPr lang="zh-TW" altLang="en-US" sz="1400" b="1"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6ED2"/>
                    </a:solidFill>
                  </a:tcPr>
                </a:tc>
                <a:tc>
                  <a:txBody>
                    <a:bodyPr/>
                    <a:lstStyle/>
                    <a:p>
                      <a:pPr algn="ctr" rtl="0" fontAlgn="ctr"/>
                      <a:r>
                        <a:rPr lang="en-US" altLang="zh-TW" sz="1400" b="1" i="0" u="none" strike="noStrike" dirty="0" smtClean="0">
                          <a:solidFill>
                            <a:srgbClr val="FFFFFF"/>
                          </a:solidFill>
                          <a:effectLst/>
                          <a:latin typeface="微軟正黑體" panose="020B0604030504040204" pitchFamily="34" charset="-120"/>
                          <a:ea typeface="微軟正黑體" panose="020B0604030504040204" pitchFamily="34" charset="-120"/>
                        </a:rPr>
                        <a:t>EXT.</a:t>
                      </a:r>
                      <a:endParaRPr lang="zh-TW" altLang="en-US" sz="1400" b="1"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6ED2"/>
                    </a:solidFill>
                  </a:tcPr>
                </a:tc>
                <a:tc>
                  <a:txBody>
                    <a:bodyPr/>
                    <a:lstStyle/>
                    <a:p>
                      <a:pPr algn="ctr" rtl="0" fontAlgn="ctr"/>
                      <a:r>
                        <a:rPr lang="en-US" altLang="zh-TW" sz="1500" b="1" i="0" u="none" strike="noStrike" kern="1200" dirty="0" smtClean="0">
                          <a:solidFill>
                            <a:srgbClr val="FFFF00"/>
                          </a:solidFill>
                          <a:effectLst/>
                          <a:latin typeface="微軟正黑體" panose="020B0604030504040204" pitchFamily="34" charset="-120"/>
                          <a:ea typeface="微軟正黑體" panose="020B0604030504040204" pitchFamily="34" charset="-120"/>
                          <a:cs typeface="+mn-cs"/>
                        </a:rPr>
                        <a:t>Employee Relations</a:t>
                      </a:r>
                      <a:r>
                        <a:rPr lang="en-US" altLang="zh-TW" sz="1500" b="1" i="0" u="none" strike="noStrike" kern="1200" dirty="0" smtClean="0">
                          <a:solidFill>
                            <a:srgbClr val="FFFFFF"/>
                          </a:solidFill>
                          <a:effectLst/>
                          <a:latin typeface="微軟正黑體" panose="020B0604030504040204" pitchFamily="34" charset="-120"/>
                          <a:ea typeface="微軟正黑體" panose="020B0604030504040204" pitchFamily="34" charset="-120"/>
                          <a:cs typeface="+mn-cs"/>
                        </a:rPr>
                        <a:t>/Service Window</a:t>
                      </a:r>
                      <a:endParaRPr lang="zh-TW" altLang="en-US" sz="1400" b="1"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6ED2"/>
                    </a:solidFill>
                  </a:tcPr>
                </a:tc>
                <a:extLst>
                  <a:ext uri="{0D108BD9-81ED-4DB2-BD59-A6C34878D82A}">
                    <a16:rowId xmlns:a16="http://schemas.microsoft.com/office/drawing/2014/main" val="10000"/>
                  </a:ext>
                </a:extLst>
              </a:tr>
              <a:tr h="566530">
                <a:tc>
                  <a:txBody>
                    <a:bodyPr/>
                    <a:lstStyle/>
                    <a:p>
                      <a:pPr marL="0" algn="ctr" defTabSz="914378" rtl="0" eaLnBrk="1" fontAlgn="ctr" latinLnBrk="0" hangingPunct="1">
                        <a:spcAft>
                          <a:spcPts val="0"/>
                        </a:spcAft>
                      </a:pPr>
                      <a:r>
                        <a:rPr lang="en-US" altLang="zh-TW" sz="1400" b="1" i="0" u="none" strike="noStrike" kern="1200" dirty="0" smtClean="0">
                          <a:solidFill>
                            <a:schemeClr val="tx1"/>
                          </a:solidFill>
                          <a:effectLst/>
                          <a:latin typeface="Calibri" panose="020F0502020204030204" pitchFamily="34" charset="0"/>
                          <a:ea typeface="+mn-ea"/>
                          <a:cs typeface="Calibri" panose="020F0502020204030204" pitchFamily="34" charset="0"/>
                        </a:rPr>
                        <a:t>Claire Chiang</a:t>
                      </a:r>
                      <a:endParaRPr lang="zh-TW" sz="1400" b="1"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marL="0" algn="ctr" defTabSz="914378" rtl="0" eaLnBrk="1" fontAlgn="ctr" latinLnBrk="0" hangingPunct="1">
                        <a:spcAft>
                          <a:spcPts val="0"/>
                        </a:spcAft>
                      </a:pPr>
                      <a:r>
                        <a:rPr lang="en-US" sz="1400" b="1" i="0" u="none" strike="noStrike" kern="1200" dirty="0" smtClean="0">
                          <a:solidFill>
                            <a:schemeClr val="tx1"/>
                          </a:solidFill>
                          <a:effectLst/>
                          <a:latin typeface="Calibri" panose="020F0502020204030204" pitchFamily="34" charset="0"/>
                          <a:ea typeface="+mn-ea"/>
                          <a:cs typeface="Calibri" panose="020F0502020204030204" pitchFamily="34" charset="0"/>
                        </a:rPr>
                        <a:t>5518</a:t>
                      </a:r>
                      <a:endParaRPr lang="zh-TW" sz="1400" b="1"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marL="0" algn="ctr" defTabSz="914378" rtl="0" eaLnBrk="1" fontAlgn="ctr" latinLnBrk="0" hangingPunct="1">
                        <a:spcAft>
                          <a:spcPts val="0"/>
                        </a:spcAft>
                      </a:pPr>
                      <a:r>
                        <a:rPr lang="en-US" altLang="zh-TW" sz="1400" b="0" i="0" kern="1200" dirty="0" smtClean="0">
                          <a:solidFill>
                            <a:schemeClr val="tx1"/>
                          </a:solidFill>
                          <a:effectLst/>
                          <a:latin typeface="Calibri" panose="020F0502020204030204" pitchFamily="34" charset="0"/>
                          <a:ea typeface="+mn-ea"/>
                          <a:cs typeface="Calibri" panose="020F0502020204030204" pitchFamily="34" charset="0"/>
                        </a:rPr>
                        <a:t>Labor-Management Conference</a:t>
                      </a:r>
                      <a:r>
                        <a:rPr lang="zh-TW" altLang="en-US" sz="1400" b="0" i="0" kern="1200" dirty="0" smtClean="0">
                          <a:solidFill>
                            <a:schemeClr val="tx1"/>
                          </a:solidFill>
                          <a:effectLst/>
                          <a:latin typeface="Calibri" panose="020F0502020204030204" pitchFamily="34" charset="0"/>
                          <a:ea typeface="+mn-ea"/>
                          <a:cs typeface="Calibri" panose="020F0502020204030204" pitchFamily="34" charset="0"/>
                        </a:rPr>
                        <a:t>、</a:t>
                      </a:r>
                      <a:endParaRPr lang="en-US" altLang="zh-TW" sz="1400" b="0" i="0" kern="1200" dirty="0" smtClean="0">
                        <a:solidFill>
                          <a:schemeClr val="tx1"/>
                        </a:solidFill>
                        <a:effectLst/>
                        <a:latin typeface="Calibri" panose="020F0502020204030204" pitchFamily="34" charset="0"/>
                        <a:ea typeface="+mn-ea"/>
                        <a:cs typeface="Calibri" panose="020F0502020204030204" pitchFamily="34" charset="0"/>
                      </a:endParaRPr>
                    </a:p>
                    <a:p>
                      <a:pPr marL="0" algn="ctr" defTabSz="914378" rtl="0" eaLnBrk="1" fontAlgn="ctr" latinLnBrk="0" hangingPunct="1">
                        <a:spcAft>
                          <a:spcPts val="0"/>
                        </a:spcAft>
                      </a:pPr>
                      <a:r>
                        <a:rPr lang="en-US" altLang="zh-TW" sz="1400" b="0" i="0" kern="1200" dirty="0" smtClean="0">
                          <a:solidFill>
                            <a:schemeClr val="tx1"/>
                          </a:solidFill>
                          <a:effectLst/>
                          <a:latin typeface="Calibri" panose="020F0502020204030204" pitchFamily="34" charset="0"/>
                          <a:ea typeface="+mn-ea"/>
                          <a:cs typeface="Calibri" panose="020F0502020204030204" pitchFamily="34" charset="0"/>
                        </a:rPr>
                        <a:t>Application for Maternity Gift</a:t>
                      </a:r>
                      <a:r>
                        <a:rPr lang="zh-TW" altLang="en-US" sz="1400" b="0" i="0" kern="1200" dirty="0" smtClean="0">
                          <a:solidFill>
                            <a:schemeClr val="tx1"/>
                          </a:solidFill>
                          <a:effectLst/>
                          <a:latin typeface="Calibri" panose="020F0502020204030204" pitchFamily="34" charset="0"/>
                          <a:ea typeface="+mn-ea"/>
                          <a:cs typeface="Calibri" panose="020F0502020204030204" pitchFamily="34" charset="0"/>
                        </a:rPr>
                        <a:t>、</a:t>
                      </a:r>
                      <a:endParaRPr lang="en-US" altLang="zh-TW" sz="1400" b="0" i="0" kern="1200" dirty="0" smtClean="0">
                        <a:solidFill>
                          <a:schemeClr val="tx1"/>
                        </a:solidFill>
                        <a:effectLst/>
                        <a:latin typeface="Calibri" panose="020F0502020204030204" pitchFamily="34" charset="0"/>
                        <a:ea typeface="+mn-ea"/>
                        <a:cs typeface="Calibri" panose="020F0502020204030204" pitchFamily="34" charset="0"/>
                      </a:endParaRPr>
                    </a:p>
                    <a:p>
                      <a:pPr marL="0" algn="ctr" defTabSz="914378" rtl="0" eaLnBrk="1" fontAlgn="ctr" latinLnBrk="0" hangingPunct="1">
                        <a:spcAft>
                          <a:spcPts val="0"/>
                        </a:spcAft>
                      </a:pPr>
                      <a:r>
                        <a:rPr lang="en-US" altLang="zh-TW" sz="1400" b="0" i="0" kern="1200" dirty="0" smtClean="0">
                          <a:solidFill>
                            <a:schemeClr val="tx1"/>
                          </a:solidFill>
                          <a:effectLst/>
                          <a:latin typeface="Calibri" panose="020F0502020204030204" pitchFamily="34" charset="0"/>
                          <a:ea typeface="+mn-ea"/>
                          <a:cs typeface="Calibri" panose="020F0502020204030204" pitchFamily="34" charset="0"/>
                        </a:rPr>
                        <a:t>Newcomers' Tea Party</a:t>
                      </a:r>
                      <a:endParaRPr lang="zh-TW" sz="1400" b="0" i="0" kern="1200" dirty="0">
                        <a:solidFill>
                          <a:schemeClr val="tx1"/>
                        </a:solidFill>
                        <a:effectLst/>
                        <a:latin typeface="Calibri" panose="020F0502020204030204" pitchFamily="34" charset="0"/>
                        <a:ea typeface="+mn-ea"/>
                        <a:cs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01362912"/>
                  </a:ext>
                </a:extLst>
              </a:tr>
              <a:tr h="725557">
                <a:tc>
                  <a:txBody>
                    <a:bodyPr/>
                    <a:lstStyle/>
                    <a:p>
                      <a:pPr marL="0" algn="ctr" defTabSz="914378" rtl="0" eaLnBrk="1" fontAlgn="ctr" latinLnBrk="0" hangingPunct="1">
                        <a:spcAft>
                          <a:spcPts val="0"/>
                        </a:spcAft>
                      </a:pPr>
                      <a:r>
                        <a:rPr lang="en-US" altLang="zh-TW" sz="1400" b="1" i="0" u="none" strike="noStrike" kern="1200" dirty="0" smtClean="0">
                          <a:solidFill>
                            <a:schemeClr val="tx1"/>
                          </a:solidFill>
                          <a:effectLst/>
                          <a:latin typeface="Calibri" panose="020F0502020204030204" pitchFamily="34" charset="0"/>
                          <a:ea typeface="+mn-ea"/>
                          <a:cs typeface="Calibri" panose="020F0502020204030204" pitchFamily="34" charset="0"/>
                        </a:rPr>
                        <a:t>Summer Han</a:t>
                      </a:r>
                      <a:endParaRPr lang="zh-TW" sz="1400" b="1"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marL="0" algn="ctr" defTabSz="914378" rtl="0" eaLnBrk="1" fontAlgn="ctr" latinLnBrk="0" hangingPunct="1">
                        <a:spcAft>
                          <a:spcPts val="0"/>
                        </a:spcAft>
                      </a:pPr>
                      <a:r>
                        <a:rPr lang="en-US" sz="1400" b="1" i="0" u="none" strike="noStrike" kern="1200" dirty="0" smtClean="0">
                          <a:solidFill>
                            <a:schemeClr val="tx1"/>
                          </a:solidFill>
                          <a:effectLst/>
                          <a:latin typeface="Calibri" panose="020F0502020204030204" pitchFamily="34" charset="0"/>
                          <a:ea typeface="+mn-ea"/>
                          <a:cs typeface="Calibri" panose="020F0502020204030204" pitchFamily="34" charset="0"/>
                        </a:rPr>
                        <a:t>54</a:t>
                      </a:r>
                      <a:r>
                        <a:rPr lang="en-US" altLang="zh-TW" sz="1400" b="1" i="0" u="none" strike="noStrike" kern="1200" dirty="0" smtClean="0">
                          <a:solidFill>
                            <a:schemeClr val="tx1"/>
                          </a:solidFill>
                          <a:effectLst/>
                          <a:latin typeface="Calibri" panose="020F0502020204030204" pitchFamily="34" charset="0"/>
                          <a:ea typeface="+mn-ea"/>
                          <a:cs typeface="Calibri" panose="020F0502020204030204" pitchFamily="34" charset="0"/>
                        </a:rPr>
                        <a:t>29</a:t>
                      </a:r>
                      <a:endParaRPr lang="zh-TW" sz="1400" b="1"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altLang="zh-TW" sz="1400" b="0" i="0" kern="1200" dirty="0" smtClean="0">
                          <a:solidFill>
                            <a:schemeClr val="tx1"/>
                          </a:solidFill>
                          <a:effectLst/>
                          <a:latin typeface="Calibri" panose="020F0502020204030204" pitchFamily="34" charset="0"/>
                          <a:ea typeface="+mn-ea"/>
                          <a:cs typeface="Calibri" panose="020F0502020204030204" pitchFamily="34" charset="0"/>
                        </a:rPr>
                        <a:t>Welfare Committee (Welfare activity organization, application for wedding, funeral, and celebration, distribution of festival vouchers/gifts)</a:t>
                      </a:r>
                      <a:endParaRPr lang="zh-TW" altLang="zh-TW" sz="1400" b="0" i="0" kern="1200" dirty="0" smtClean="0">
                        <a:solidFill>
                          <a:schemeClr val="tx1"/>
                        </a:solidFill>
                        <a:effectLst/>
                        <a:latin typeface="Calibri" panose="020F0502020204030204" pitchFamily="34" charset="0"/>
                        <a:ea typeface="+mn-ea"/>
                        <a:cs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96958681"/>
                  </a:ext>
                </a:extLst>
              </a:tr>
              <a:tr h="376174">
                <a:tc>
                  <a:txBody>
                    <a:bodyPr/>
                    <a:lstStyle/>
                    <a:p>
                      <a:pPr marL="0" algn="ctr" defTabSz="914378" rtl="0" eaLnBrk="1" fontAlgn="ctr" latinLnBrk="0" hangingPunct="1">
                        <a:spcAft>
                          <a:spcPts val="0"/>
                        </a:spcAft>
                      </a:pPr>
                      <a:r>
                        <a:rPr lang="en-US" altLang="zh-TW" sz="1400" b="1" i="0" u="none" strike="noStrike" kern="1200" dirty="0" smtClean="0">
                          <a:solidFill>
                            <a:schemeClr val="tx1"/>
                          </a:solidFill>
                          <a:effectLst/>
                          <a:latin typeface="Calibri" panose="020F0502020204030204" pitchFamily="34" charset="0"/>
                          <a:ea typeface="+mn-ea"/>
                          <a:cs typeface="Calibri" panose="020F0502020204030204" pitchFamily="34" charset="0"/>
                        </a:rPr>
                        <a:t>Mollie Chao</a:t>
                      </a:r>
                      <a:endParaRPr lang="zh-TW" sz="1400" b="1"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marL="0" algn="ctr" defTabSz="914378" rtl="0" eaLnBrk="1" fontAlgn="ctr" latinLnBrk="0" hangingPunct="1">
                        <a:spcAft>
                          <a:spcPts val="0"/>
                        </a:spcAft>
                      </a:pPr>
                      <a:r>
                        <a:rPr lang="en-US" altLang="zh-TW" sz="1400" b="1" i="0" u="none" strike="noStrike" kern="1200" dirty="0" smtClean="0">
                          <a:solidFill>
                            <a:schemeClr val="tx1"/>
                          </a:solidFill>
                          <a:effectLst/>
                          <a:latin typeface="Calibri" panose="020F0502020204030204" pitchFamily="34" charset="0"/>
                          <a:ea typeface="+mn-ea"/>
                          <a:cs typeface="Calibri" panose="020F0502020204030204" pitchFamily="34" charset="0"/>
                        </a:rPr>
                        <a:t>5403</a:t>
                      </a:r>
                      <a:endParaRPr lang="zh-TW" sz="1400" b="1"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altLang="zh-TW" sz="1400" b="0" i="0" kern="1200" dirty="0" smtClean="0">
                          <a:solidFill>
                            <a:schemeClr val="tx1"/>
                          </a:solidFill>
                          <a:effectLst/>
                          <a:latin typeface="Calibri" panose="020F0502020204030204" pitchFamily="34" charset="0"/>
                          <a:ea typeface="+mn-ea"/>
                          <a:cs typeface="Calibri" panose="020F0502020204030204" pitchFamily="34" charset="0"/>
                        </a:rPr>
                        <a:t>Public Welfare and Arts &amp; Culture-related</a:t>
                      </a:r>
                      <a:endParaRPr lang="zh-TW" altLang="zh-TW" sz="1400" b="0" i="0" kern="1200" dirty="0" smtClean="0">
                        <a:solidFill>
                          <a:schemeClr val="tx1"/>
                        </a:solidFill>
                        <a:effectLst/>
                        <a:latin typeface="Calibri" panose="020F0502020204030204" pitchFamily="34" charset="0"/>
                        <a:ea typeface="+mn-ea"/>
                        <a:cs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687212"/>
                  </a:ext>
                </a:extLst>
              </a:tr>
              <a:tr h="376174">
                <a:tc>
                  <a:txBody>
                    <a:bodyPr/>
                    <a:lstStyle/>
                    <a:p>
                      <a:pPr marL="0" algn="ctr" defTabSz="914378" rtl="0" eaLnBrk="1" fontAlgn="ctr" latinLnBrk="0" hangingPunct="1"/>
                      <a:r>
                        <a:rPr lang="en-US" altLang="zh-TW" sz="1400" b="1" i="0" u="none" strike="noStrike" kern="1200" dirty="0" smtClean="0">
                          <a:solidFill>
                            <a:schemeClr val="tx1"/>
                          </a:solidFill>
                          <a:effectLst/>
                          <a:latin typeface="Calibri" panose="020F0502020204030204" pitchFamily="34" charset="0"/>
                          <a:ea typeface="+mn-ea"/>
                          <a:cs typeface="Calibri" panose="020F0502020204030204" pitchFamily="34" charset="0"/>
                        </a:rPr>
                        <a:t>Karry Tseng</a:t>
                      </a:r>
                      <a:endParaRPr lang="zh-TW" altLang="en-US" sz="1400" b="1"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marL="0" algn="ctr" defTabSz="914378" rtl="0" eaLnBrk="1" fontAlgn="ctr" latinLnBrk="0" hangingPunct="1"/>
                      <a:r>
                        <a:rPr lang="en-US" altLang="zh-TW" sz="1400" b="1" i="0" u="none" strike="noStrike" kern="1200" dirty="0">
                          <a:solidFill>
                            <a:schemeClr val="tx1"/>
                          </a:solidFill>
                          <a:effectLst/>
                          <a:latin typeface="Calibri" panose="020F0502020204030204" pitchFamily="34" charset="0"/>
                          <a:ea typeface="+mn-ea"/>
                          <a:cs typeface="Calibri" panose="020F0502020204030204" pitchFamily="34" charset="0"/>
                        </a:rPr>
                        <a:t>5561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tc rowSpan="2">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altLang="zh-TW" sz="1400" b="0" i="0" kern="1200" dirty="0" smtClean="0">
                          <a:solidFill>
                            <a:schemeClr val="tx1"/>
                          </a:solidFill>
                          <a:effectLst/>
                          <a:latin typeface="Calibri" panose="020F0502020204030204" pitchFamily="34" charset="0"/>
                          <a:ea typeface="+mn-ea"/>
                          <a:cs typeface="Calibri" panose="020F0502020204030204" pitchFamily="34" charset="0"/>
                        </a:rPr>
                        <a:t>Medical Examination Feedback Form, Injury/Illness Reporting/Care, Health Consultation, Infirmary &amp; Lactation Room Management Factory Nurse Hotline: 5119</a:t>
                      </a:r>
                      <a:endParaRPr lang="zh-TW" altLang="en-US" sz="1400" b="0" i="0" kern="1200"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4"/>
                  </a:ext>
                </a:extLst>
              </a:tr>
              <a:tr h="376174">
                <a:tc>
                  <a:txBody>
                    <a:bodyPr/>
                    <a:lstStyle/>
                    <a:p>
                      <a:pPr algn="ctr" rtl="0" fontAlgn="ctr"/>
                      <a:r>
                        <a:rPr lang="en-US" altLang="zh-TW" sz="1400" b="1" i="0" u="none" strike="noStrike" dirty="0" smtClean="0">
                          <a:solidFill>
                            <a:srgbClr val="000000"/>
                          </a:solidFill>
                          <a:effectLst/>
                          <a:latin typeface="Calibri" panose="020F0502020204030204" pitchFamily="34" charset="0"/>
                          <a:ea typeface="+mn-ea"/>
                          <a:cs typeface="Calibri" panose="020F0502020204030204" pitchFamily="34" charset="0"/>
                        </a:rPr>
                        <a:t>Miranda Chang</a:t>
                      </a:r>
                      <a:endParaRPr lang="zh-TW" altLang="en-US" sz="1400" b="1" i="0" u="none" strike="noStrike" dirty="0">
                        <a:solidFill>
                          <a:srgbClr val="000000"/>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400" b="1" i="0" u="none" strike="noStrike" dirty="0">
                          <a:solidFill>
                            <a:srgbClr val="000000"/>
                          </a:solidFill>
                          <a:effectLst/>
                          <a:latin typeface="Calibri" panose="020F0502020204030204" pitchFamily="34" charset="0"/>
                          <a:ea typeface="+mn-ea"/>
                          <a:cs typeface="Calibri" panose="020F0502020204030204" pitchFamily="34" charset="0"/>
                        </a:rPr>
                        <a:t>5567</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lumMod val="20000"/>
                        <a:lumOff val="80000"/>
                      </a:schemeClr>
                    </a:solidFill>
                  </a:tcPr>
                </a:tc>
                <a:tc vMerge="1">
                  <a:txBody>
                    <a:bodyPr/>
                    <a:lstStyle/>
                    <a:p>
                      <a:endParaRPr lang="zh-TW" altLang="en-US"/>
                    </a:p>
                  </a:txBody>
                  <a:tcPr/>
                </a:tc>
                <a:extLst>
                  <a:ext uri="{0D108BD9-81ED-4DB2-BD59-A6C34878D82A}">
                    <a16:rowId xmlns:a16="http://schemas.microsoft.com/office/drawing/2014/main" val="10005"/>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531736749"/>
              </p:ext>
            </p:extLst>
          </p:nvPr>
        </p:nvGraphicFramePr>
        <p:xfrm>
          <a:off x="254181" y="3429000"/>
          <a:ext cx="8608290" cy="3522603"/>
        </p:xfrm>
        <a:graphic>
          <a:graphicData uri="http://schemas.openxmlformats.org/drawingml/2006/table">
            <a:tbl>
              <a:tblPr/>
              <a:tblGrid>
                <a:gridCol w="2410282">
                  <a:extLst>
                    <a:ext uri="{9D8B030D-6E8A-4147-A177-3AD203B41FA5}">
                      <a16:colId xmlns:a16="http://schemas.microsoft.com/office/drawing/2014/main" val="20000"/>
                    </a:ext>
                  </a:extLst>
                </a:gridCol>
                <a:gridCol w="1450337">
                  <a:extLst>
                    <a:ext uri="{9D8B030D-6E8A-4147-A177-3AD203B41FA5}">
                      <a16:colId xmlns:a16="http://schemas.microsoft.com/office/drawing/2014/main" val="20001"/>
                    </a:ext>
                  </a:extLst>
                </a:gridCol>
                <a:gridCol w="4747671">
                  <a:extLst>
                    <a:ext uri="{9D8B030D-6E8A-4147-A177-3AD203B41FA5}">
                      <a16:colId xmlns:a16="http://schemas.microsoft.com/office/drawing/2014/main" val="20002"/>
                    </a:ext>
                  </a:extLst>
                </a:gridCol>
              </a:tblGrid>
              <a:tr h="154636">
                <a:tc>
                  <a:txBody>
                    <a:bodyPr/>
                    <a:lstStyle/>
                    <a:p>
                      <a:pPr algn="ctr" rtl="0" fontAlgn="ctr"/>
                      <a:r>
                        <a:rPr lang="en-US" altLang="zh-TW" sz="1500" b="1" i="0" u="none" strike="noStrike" dirty="0" smtClean="0">
                          <a:solidFill>
                            <a:srgbClr val="FFFFFF"/>
                          </a:solidFill>
                          <a:effectLst/>
                          <a:latin typeface="微軟正黑體" panose="020B0604030504040204" pitchFamily="34" charset="-120"/>
                          <a:ea typeface="微軟正黑體" panose="020B0604030504040204" pitchFamily="34" charset="-120"/>
                        </a:rPr>
                        <a:t>Name</a:t>
                      </a:r>
                      <a:endParaRPr lang="zh-TW" altLang="en-US" sz="1500" b="1"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6ED2"/>
                    </a:solidFill>
                  </a:tcPr>
                </a:tc>
                <a:tc>
                  <a:txBody>
                    <a:bodyPr/>
                    <a:lstStyle/>
                    <a:p>
                      <a:pPr algn="ctr" rtl="0" fontAlgn="ctr"/>
                      <a:r>
                        <a:rPr lang="en-US" altLang="zh-TW" sz="1500" b="1" i="0" u="none" strike="noStrike" dirty="0" smtClean="0">
                          <a:solidFill>
                            <a:srgbClr val="FFFFFF"/>
                          </a:solidFill>
                          <a:effectLst/>
                          <a:latin typeface="微軟正黑體" panose="020B0604030504040204" pitchFamily="34" charset="-120"/>
                          <a:ea typeface="微軟正黑體" panose="020B0604030504040204" pitchFamily="34" charset="-120"/>
                        </a:rPr>
                        <a:t>EXT.</a:t>
                      </a:r>
                      <a:endParaRPr lang="zh-TW" altLang="en-US" sz="1500" b="1"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6ED2"/>
                    </a:solidFill>
                  </a:tcPr>
                </a:tc>
                <a:tc>
                  <a:txBody>
                    <a:bodyPr/>
                    <a:lstStyle/>
                    <a:p>
                      <a:pPr algn="ctr" rtl="0" fontAlgn="ctr"/>
                      <a:r>
                        <a:rPr lang="en-US" altLang="zh-TW" sz="1500" b="1" i="0" u="none" strike="noStrike" kern="1200" dirty="0" smtClean="0">
                          <a:solidFill>
                            <a:srgbClr val="FFFF00"/>
                          </a:solidFill>
                          <a:effectLst/>
                          <a:latin typeface="微軟正黑體" panose="020B0604030504040204" pitchFamily="34" charset="-120"/>
                          <a:ea typeface="+mn-ea"/>
                          <a:cs typeface="+mn-cs"/>
                        </a:rPr>
                        <a:t>General Affairs</a:t>
                      </a:r>
                      <a:r>
                        <a:rPr lang="en-US" altLang="zh-TW" sz="1500" b="1" i="0" u="none" strike="noStrike" kern="1200" dirty="0" smtClean="0">
                          <a:solidFill>
                            <a:schemeClr val="bg1"/>
                          </a:solidFill>
                          <a:effectLst/>
                          <a:latin typeface="微軟正黑體" panose="020B0604030504040204" pitchFamily="34" charset="-120"/>
                          <a:ea typeface="+mn-ea"/>
                          <a:cs typeface="+mn-cs"/>
                        </a:rPr>
                        <a:t>/Service</a:t>
                      </a:r>
                      <a:r>
                        <a:rPr lang="en-US" altLang="zh-TW" sz="1500" b="1" i="0" u="none" strike="noStrike" kern="1200" dirty="0" smtClean="0">
                          <a:solidFill>
                            <a:srgbClr val="FFFF00"/>
                          </a:solidFill>
                          <a:effectLst/>
                          <a:latin typeface="微軟正黑體" panose="020B0604030504040204" pitchFamily="34" charset="-120"/>
                          <a:ea typeface="+mn-ea"/>
                          <a:cs typeface="+mn-cs"/>
                        </a:rPr>
                        <a:t> </a:t>
                      </a:r>
                      <a:r>
                        <a:rPr lang="en-US" altLang="zh-TW" sz="1500" b="1" i="0" u="none" strike="noStrike" kern="1200" dirty="0" smtClean="0">
                          <a:solidFill>
                            <a:srgbClr val="FFFFFF"/>
                          </a:solidFill>
                          <a:effectLst/>
                          <a:latin typeface="微軟正黑體" panose="020B0604030504040204" pitchFamily="34" charset="-120"/>
                          <a:ea typeface="+mn-ea"/>
                          <a:cs typeface="+mn-cs"/>
                        </a:rPr>
                        <a:t>Window</a:t>
                      </a:r>
                      <a:endParaRPr lang="zh-TW" altLang="en-US" sz="1500" b="1"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6ED2"/>
                    </a:solidFill>
                  </a:tcPr>
                </a:tc>
                <a:extLst>
                  <a:ext uri="{0D108BD9-81ED-4DB2-BD59-A6C34878D82A}">
                    <a16:rowId xmlns:a16="http://schemas.microsoft.com/office/drawing/2014/main" val="10000"/>
                  </a:ext>
                </a:extLst>
              </a:tr>
              <a:tr h="431886">
                <a:tc>
                  <a:txBody>
                    <a:bodyPr/>
                    <a:lstStyle/>
                    <a:p>
                      <a:pPr marL="0" algn="ctr" defTabSz="914378" rtl="0" eaLnBrk="1" fontAlgn="ctr" latinLnBrk="0" hangingPunct="1">
                        <a:spcAft>
                          <a:spcPts val="0"/>
                        </a:spcAft>
                      </a:pPr>
                      <a:r>
                        <a:rPr lang="en-US" altLang="zh-TW" sz="1600" b="1" i="0" u="none" strike="noStrike" kern="1200" dirty="0" smtClean="0">
                          <a:solidFill>
                            <a:schemeClr val="tx1"/>
                          </a:solidFill>
                          <a:effectLst/>
                          <a:latin typeface="Calibri" panose="020F0502020204030204" pitchFamily="34" charset="0"/>
                          <a:ea typeface="+mn-ea"/>
                          <a:cs typeface="Calibri" panose="020F0502020204030204" pitchFamily="34" charset="0"/>
                        </a:rPr>
                        <a:t>Zick Yao</a:t>
                      </a:r>
                      <a:endParaRPr lang="zh-TW" sz="1600" b="1"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tc>
                  <a:txBody>
                    <a:bodyPr/>
                    <a:lstStyle/>
                    <a:p>
                      <a:pPr marL="0" algn="ctr" defTabSz="914378" rtl="0" eaLnBrk="1" fontAlgn="ctr" latinLnBrk="0" hangingPunct="1">
                        <a:spcAft>
                          <a:spcPts val="0"/>
                        </a:spcAft>
                      </a:pPr>
                      <a:r>
                        <a:rPr lang="en-US" sz="1600" b="1" i="0" u="none" strike="noStrike" kern="1200" dirty="0">
                          <a:solidFill>
                            <a:schemeClr val="tx1"/>
                          </a:solidFill>
                          <a:effectLst/>
                          <a:latin typeface="Calibri" panose="020F0502020204030204" pitchFamily="34" charset="0"/>
                          <a:ea typeface="+mn-ea"/>
                          <a:cs typeface="Calibri" panose="020F0502020204030204" pitchFamily="34" charset="0"/>
                        </a:rPr>
                        <a:t>5553</a:t>
                      </a:r>
                      <a:endParaRPr lang="zh-TW" sz="1600" b="1"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tc>
                  <a:txBody>
                    <a:bodyPr/>
                    <a:lstStyle/>
                    <a:p>
                      <a:pPr algn="ctr">
                        <a:spcAft>
                          <a:spcPts val="0"/>
                        </a:spcAft>
                      </a:pPr>
                      <a:r>
                        <a:rPr lang="en-US" altLang="zh-TW" sz="1400" b="0" i="0" kern="1200" dirty="0" smtClean="0">
                          <a:solidFill>
                            <a:schemeClr val="dk1"/>
                          </a:solidFill>
                          <a:effectLst/>
                          <a:latin typeface="Calibri" panose="020F0502020204030204" pitchFamily="34" charset="0"/>
                          <a:ea typeface="+mn-ea"/>
                          <a:cs typeface="Calibri" panose="020F0502020204030204" pitchFamily="34" charset="0"/>
                        </a:rPr>
                        <a:t>Space and General Affairs Matters</a:t>
                      </a:r>
                      <a:endParaRPr lang="zh-TW" sz="1400" b="0" i="0" kern="1200" dirty="0">
                        <a:solidFill>
                          <a:schemeClr val="dk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extLst>
                  <a:ext uri="{0D108BD9-81ED-4DB2-BD59-A6C34878D82A}">
                    <a16:rowId xmlns:a16="http://schemas.microsoft.com/office/drawing/2014/main" val="10001"/>
                  </a:ext>
                </a:extLst>
              </a:tr>
              <a:tr h="431886">
                <a:tc>
                  <a:txBody>
                    <a:bodyPr/>
                    <a:lstStyle/>
                    <a:p>
                      <a:pPr marL="0" algn="ctr" defTabSz="914378" rtl="0" eaLnBrk="1" fontAlgn="ctr" latinLnBrk="0" hangingPunct="1">
                        <a:spcAft>
                          <a:spcPts val="0"/>
                        </a:spcAft>
                      </a:pPr>
                      <a:r>
                        <a:rPr lang="en-US" altLang="zh-TW" sz="1600" b="1" i="0" u="none" strike="noStrike" kern="1200" dirty="0" smtClean="0">
                          <a:solidFill>
                            <a:schemeClr val="tx1"/>
                          </a:solidFill>
                          <a:effectLst/>
                          <a:latin typeface="Calibri" panose="020F0502020204030204" pitchFamily="34" charset="0"/>
                          <a:ea typeface="+mn-ea"/>
                          <a:cs typeface="Calibri" panose="020F0502020204030204" pitchFamily="34" charset="0"/>
                        </a:rPr>
                        <a:t>Athena Li</a:t>
                      </a:r>
                      <a:endParaRPr lang="zh-TW" sz="1600" b="1"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7"/>
                    </a:solidFill>
                  </a:tcPr>
                </a:tc>
                <a:tc>
                  <a:txBody>
                    <a:bodyPr/>
                    <a:lstStyle/>
                    <a:p>
                      <a:pPr marL="0" algn="ctr" defTabSz="914378" rtl="0" eaLnBrk="1" fontAlgn="ctr" latinLnBrk="0" hangingPunct="1">
                        <a:spcAft>
                          <a:spcPts val="0"/>
                        </a:spcAft>
                      </a:pPr>
                      <a:r>
                        <a:rPr lang="en-US" sz="1600" b="1" i="0" u="none" strike="noStrike" kern="1200" dirty="0" smtClean="0">
                          <a:solidFill>
                            <a:schemeClr val="tx1"/>
                          </a:solidFill>
                          <a:effectLst/>
                          <a:latin typeface="Calibri" panose="020F0502020204030204" pitchFamily="34" charset="0"/>
                          <a:ea typeface="+mn-ea"/>
                          <a:cs typeface="Calibri" panose="020F0502020204030204" pitchFamily="34" charset="0"/>
                        </a:rPr>
                        <a:t>55</a:t>
                      </a:r>
                      <a:r>
                        <a:rPr lang="en-US" altLang="zh-TW" sz="1600" b="1" i="0" u="none" strike="noStrike" kern="1200" dirty="0" smtClean="0">
                          <a:solidFill>
                            <a:schemeClr val="tx1"/>
                          </a:solidFill>
                          <a:effectLst/>
                          <a:latin typeface="Calibri" panose="020F0502020204030204" pitchFamily="34" charset="0"/>
                          <a:ea typeface="+mn-ea"/>
                          <a:cs typeface="Calibri" panose="020F0502020204030204" pitchFamily="34" charset="0"/>
                        </a:rPr>
                        <a:t>56</a:t>
                      </a:r>
                      <a:endParaRPr lang="zh-TW" sz="1600" b="1"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7"/>
                    </a:solidFill>
                  </a:tcPr>
                </a:tc>
                <a:tc>
                  <a:txBody>
                    <a:bodyPr/>
                    <a:lstStyle/>
                    <a:p>
                      <a:pPr algn="ctr">
                        <a:spcAft>
                          <a:spcPts val="0"/>
                        </a:spcAft>
                      </a:pPr>
                      <a:r>
                        <a:rPr lang="en-US" altLang="zh-TW" sz="1400" b="0" i="0" kern="1200" dirty="0" smtClean="0">
                          <a:solidFill>
                            <a:schemeClr val="dk1"/>
                          </a:solidFill>
                          <a:effectLst/>
                          <a:latin typeface="Calibri" panose="020F0502020204030204" pitchFamily="34" charset="0"/>
                          <a:ea typeface="+mn-ea"/>
                          <a:cs typeface="Calibri" panose="020F0502020204030204" pitchFamily="34" charset="0"/>
                        </a:rPr>
                        <a:t>Access Control Application, Travel Request, Stationery Request, Parking Space Application</a:t>
                      </a:r>
                      <a:endParaRPr lang="zh-TW" sz="1400" b="0" i="0" kern="1200" dirty="0">
                        <a:solidFill>
                          <a:schemeClr val="dk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7"/>
                    </a:solidFill>
                  </a:tcPr>
                </a:tc>
                <a:extLst>
                  <a:ext uri="{0D108BD9-81ED-4DB2-BD59-A6C34878D82A}">
                    <a16:rowId xmlns:a16="http://schemas.microsoft.com/office/drawing/2014/main" val="10002"/>
                  </a:ext>
                </a:extLst>
              </a:tr>
              <a:tr h="431886">
                <a:tc>
                  <a:txBody>
                    <a:bodyPr/>
                    <a:lstStyle/>
                    <a:p>
                      <a:pPr marL="0" algn="ctr" defTabSz="914378" rtl="0" eaLnBrk="1" fontAlgn="ctr" latinLnBrk="0" hangingPunct="1">
                        <a:spcAft>
                          <a:spcPts val="0"/>
                        </a:spcAft>
                      </a:pPr>
                      <a:r>
                        <a:rPr lang="en-US" altLang="zh-TW" sz="1600" b="1" i="0" u="none" strike="noStrike" kern="1200" dirty="0" smtClean="0">
                          <a:solidFill>
                            <a:schemeClr val="tx1"/>
                          </a:solidFill>
                          <a:effectLst/>
                          <a:latin typeface="Calibri" panose="020F0502020204030204" pitchFamily="34" charset="0"/>
                          <a:ea typeface="+mn-ea"/>
                          <a:cs typeface="Calibri" panose="020F0502020204030204" pitchFamily="34" charset="0"/>
                        </a:rPr>
                        <a:t>Sandy Jhu</a:t>
                      </a:r>
                      <a:endParaRPr lang="zh-TW" sz="1600" b="1"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tc>
                  <a:txBody>
                    <a:bodyPr/>
                    <a:lstStyle/>
                    <a:p>
                      <a:pPr marL="0" algn="ctr" defTabSz="914378" rtl="0" eaLnBrk="1" fontAlgn="ctr" latinLnBrk="0" hangingPunct="1">
                        <a:spcAft>
                          <a:spcPts val="0"/>
                        </a:spcAft>
                      </a:pPr>
                      <a:r>
                        <a:rPr lang="en-US" sz="1600" b="1" i="0" u="none" strike="noStrike" kern="1200" dirty="0">
                          <a:solidFill>
                            <a:schemeClr val="tx1"/>
                          </a:solidFill>
                          <a:effectLst/>
                          <a:latin typeface="Calibri" panose="020F0502020204030204" pitchFamily="34" charset="0"/>
                          <a:ea typeface="+mn-ea"/>
                          <a:cs typeface="Calibri" panose="020F0502020204030204" pitchFamily="34" charset="0"/>
                        </a:rPr>
                        <a:t>0</a:t>
                      </a:r>
                      <a:endParaRPr lang="zh-TW" sz="1600" b="1"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tc>
                  <a:txBody>
                    <a:bodyPr/>
                    <a:lstStyle/>
                    <a:p>
                      <a:pPr marL="0" algn="ctr" defTabSz="914378" rtl="0" eaLnBrk="1" latinLnBrk="0" hangingPunct="1">
                        <a:spcAft>
                          <a:spcPts val="0"/>
                        </a:spcAft>
                      </a:pPr>
                      <a:r>
                        <a:rPr lang="en-US" altLang="zh-TW" sz="1400" b="0" i="0" kern="1200" dirty="0" smtClean="0">
                          <a:solidFill>
                            <a:schemeClr val="dk1"/>
                          </a:solidFill>
                          <a:effectLst/>
                          <a:latin typeface="Calibri" panose="020F0502020204030204" pitchFamily="34" charset="0"/>
                          <a:ea typeface="+mn-ea"/>
                          <a:cs typeface="Calibri" panose="020F0502020204030204" pitchFamily="34" charset="0"/>
                        </a:rPr>
                        <a:t>Visitor Registration, ID Card Management, Business Card Production, Maintenance Request Management, Water Dispenser Management, DHL/</a:t>
                      </a:r>
                      <a:r>
                        <a:rPr lang="en-US" altLang="zh-TW" sz="1400" b="0" i="0" kern="1200" dirty="0" err="1" smtClean="0">
                          <a:solidFill>
                            <a:schemeClr val="dk1"/>
                          </a:solidFill>
                          <a:effectLst/>
                          <a:latin typeface="Calibri" panose="020F0502020204030204" pitchFamily="34" charset="0"/>
                          <a:ea typeface="+mn-ea"/>
                          <a:cs typeface="Calibri" panose="020F0502020204030204" pitchFamily="34" charset="0"/>
                        </a:rPr>
                        <a:t>FedEX</a:t>
                      </a:r>
                      <a:r>
                        <a:rPr lang="en-US" altLang="zh-TW" sz="1400" b="0" i="0" kern="1200" dirty="0" smtClean="0">
                          <a:solidFill>
                            <a:schemeClr val="dk1"/>
                          </a:solidFill>
                          <a:effectLst/>
                          <a:latin typeface="Calibri" panose="020F0502020204030204" pitchFamily="34" charset="0"/>
                          <a:ea typeface="+mn-ea"/>
                          <a:cs typeface="Calibri" panose="020F0502020204030204" pitchFamily="34" charset="0"/>
                        </a:rPr>
                        <a:t>/UPS Courier Fee Management</a:t>
                      </a:r>
                      <a:endParaRPr lang="zh-TW" sz="1400" b="0" i="0" kern="1200" dirty="0">
                        <a:solidFill>
                          <a:schemeClr val="dk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extLst>
                  <a:ext uri="{0D108BD9-81ED-4DB2-BD59-A6C34878D82A}">
                    <a16:rowId xmlns:a16="http://schemas.microsoft.com/office/drawing/2014/main" val="10003"/>
                  </a:ext>
                </a:extLst>
              </a:tr>
              <a:tr h="431886">
                <a:tc>
                  <a:txBody>
                    <a:bodyPr/>
                    <a:lstStyle/>
                    <a:p>
                      <a:pPr marL="0" algn="ctr" defTabSz="914378" rtl="0" eaLnBrk="1" fontAlgn="ctr" latinLnBrk="0" hangingPunct="1">
                        <a:spcAft>
                          <a:spcPts val="0"/>
                        </a:spcAft>
                      </a:pPr>
                      <a:r>
                        <a:rPr lang="en-US" altLang="zh-TW" sz="1600" b="1" i="0" u="none" strike="noStrike" kern="1200" dirty="0" smtClean="0">
                          <a:solidFill>
                            <a:schemeClr val="tx1"/>
                          </a:solidFill>
                          <a:effectLst/>
                          <a:latin typeface="Calibri" panose="020F0502020204030204" pitchFamily="34" charset="0"/>
                          <a:ea typeface="+mn-ea"/>
                          <a:cs typeface="Calibri" panose="020F0502020204030204" pitchFamily="34" charset="0"/>
                        </a:rPr>
                        <a:t>Shu Chuan Gong</a:t>
                      </a:r>
                      <a:endParaRPr lang="zh-TW" sz="1600" b="1"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tc>
                  <a:txBody>
                    <a:bodyPr/>
                    <a:lstStyle/>
                    <a:p>
                      <a:pPr marL="0" algn="ctr" defTabSz="914378" rtl="0" eaLnBrk="1" fontAlgn="ctr" latinLnBrk="0" hangingPunct="1">
                        <a:spcAft>
                          <a:spcPts val="0"/>
                        </a:spcAft>
                      </a:pPr>
                      <a:r>
                        <a:rPr lang="en-US" sz="1600" b="1" i="0" u="none" strike="noStrike" kern="1200" dirty="0">
                          <a:solidFill>
                            <a:schemeClr val="tx1"/>
                          </a:solidFill>
                          <a:effectLst/>
                          <a:latin typeface="Calibri" panose="020F0502020204030204" pitchFamily="34" charset="0"/>
                          <a:ea typeface="+mn-ea"/>
                          <a:cs typeface="Calibri" panose="020F0502020204030204" pitchFamily="34" charset="0"/>
                        </a:rPr>
                        <a:t>5537</a:t>
                      </a:r>
                      <a:endParaRPr lang="zh-TW" sz="1600" b="1"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tc>
                  <a:txBody>
                    <a:bodyPr/>
                    <a:lstStyle/>
                    <a:p>
                      <a:pPr algn="ctr">
                        <a:spcAft>
                          <a:spcPts val="0"/>
                        </a:spcAft>
                      </a:pPr>
                      <a:r>
                        <a:rPr lang="en-US" altLang="zh-TW" sz="1400" b="0" i="0" kern="1200" dirty="0" smtClean="0">
                          <a:solidFill>
                            <a:schemeClr val="dk1"/>
                          </a:solidFill>
                          <a:effectLst/>
                          <a:latin typeface="Calibri" panose="020F0502020204030204" pitchFamily="34" charset="0"/>
                          <a:ea typeface="+mn-ea"/>
                          <a:cs typeface="Calibri" panose="020F0502020204030204" pitchFamily="34" charset="0"/>
                        </a:rPr>
                        <a:t>Green Mall Management</a:t>
                      </a:r>
                      <a:endParaRPr lang="zh-TW" sz="1400" b="0" i="0" kern="1200" dirty="0">
                        <a:solidFill>
                          <a:schemeClr val="dk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extLst>
                  <a:ext uri="{0D108BD9-81ED-4DB2-BD59-A6C34878D82A}">
                    <a16:rowId xmlns:a16="http://schemas.microsoft.com/office/drawing/2014/main" val="3410828800"/>
                  </a:ext>
                </a:extLst>
              </a:tr>
              <a:tr h="431886">
                <a:tc>
                  <a:txBody>
                    <a:bodyPr/>
                    <a:lstStyle/>
                    <a:p>
                      <a:pPr marL="0" algn="ctr" defTabSz="914378" rtl="0" eaLnBrk="1" fontAlgn="ctr" latinLnBrk="0" hangingPunct="1">
                        <a:spcAft>
                          <a:spcPts val="0"/>
                        </a:spcAft>
                      </a:pPr>
                      <a:r>
                        <a:rPr lang="en-US" altLang="zh-TW" sz="1600" b="1" i="0" u="none" strike="noStrike" kern="1200" dirty="0" smtClean="0">
                          <a:solidFill>
                            <a:schemeClr val="tx1"/>
                          </a:solidFill>
                          <a:effectLst/>
                          <a:latin typeface="Calibri" panose="020F0502020204030204" pitchFamily="34" charset="0"/>
                          <a:ea typeface="+mn-ea"/>
                          <a:cs typeface="Calibri" panose="020F0502020204030204" pitchFamily="34" charset="0"/>
                        </a:rPr>
                        <a:t>Austin Tsou</a:t>
                      </a:r>
                      <a:endParaRPr lang="zh-TW" altLang="zh-TW" sz="1600" b="1"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7"/>
                    </a:solidFill>
                  </a:tcPr>
                </a:tc>
                <a:tc>
                  <a:txBody>
                    <a:bodyPr/>
                    <a:lstStyle/>
                    <a:p>
                      <a:pPr marL="0" algn="ctr" defTabSz="914378" rtl="0" eaLnBrk="1" fontAlgn="ctr" latinLnBrk="0" hangingPunct="1">
                        <a:spcAft>
                          <a:spcPts val="0"/>
                        </a:spcAft>
                      </a:pPr>
                      <a:r>
                        <a:rPr lang="en-US" sz="1600" b="1" i="0" u="none" strike="noStrike" kern="1200" dirty="0" smtClean="0">
                          <a:solidFill>
                            <a:schemeClr val="tx1"/>
                          </a:solidFill>
                          <a:effectLst/>
                          <a:latin typeface="Calibri" panose="020F0502020204030204" pitchFamily="34" charset="0"/>
                          <a:ea typeface="+mn-ea"/>
                          <a:cs typeface="Calibri" panose="020F0502020204030204" pitchFamily="34" charset="0"/>
                        </a:rPr>
                        <a:t>55</a:t>
                      </a:r>
                      <a:r>
                        <a:rPr lang="en-US" altLang="zh-TW" sz="1600" b="1" i="0" u="none" strike="noStrike" kern="1200" dirty="0" smtClean="0">
                          <a:solidFill>
                            <a:schemeClr val="tx1"/>
                          </a:solidFill>
                          <a:effectLst/>
                          <a:latin typeface="Calibri" panose="020F0502020204030204" pitchFamily="34" charset="0"/>
                          <a:ea typeface="+mn-ea"/>
                          <a:cs typeface="Calibri" panose="020F0502020204030204" pitchFamily="34" charset="0"/>
                        </a:rPr>
                        <a:t>49</a:t>
                      </a:r>
                      <a:endParaRPr lang="zh-TW" sz="1600" b="1"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7"/>
                    </a:solidFill>
                  </a:tcPr>
                </a:tc>
                <a:tc>
                  <a:txBody>
                    <a:bodyPr/>
                    <a:lstStyle/>
                    <a:p>
                      <a:pPr marL="0" algn="ctr" defTabSz="914378" rtl="0" eaLnBrk="1" latinLnBrk="0" hangingPunct="1">
                        <a:spcAft>
                          <a:spcPts val="0"/>
                        </a:spcAft>
                      </a:pPr>
                      <a:r>
                        <a:rPr lang="en-US" altLang="zh-TW" sz="1400" b="0" i="0" kern="1200" dirty="0" smtClean="0">
                          <a:solidFill>
                            <a:schemeClr val="dk1"/>
                          </a:solidFill>
                          <a:effectLst/>
                          <a:latin typeface="Calibri" panose="020F0502020204030204" pitchFamily="34" charset="0"/>
                          <a:ea typeface="+mn-ea"/>
                          <a:cs typeface="Calibri" panose="020F0502020204030204" pitchFamily="34" charset="0"/>
                        </a:rPr>
                        <a:t>Security Management, Office Automation Equipment, and Meeting Room Management</a:t>
                      </a:r>
                      <a:endParaRPr lang="zh-TW" sz="1400" b="0" i="0" kern="1200" dirty="0">
                        <a:solidFill>
                          <a:schemeClr val="dk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7"/>
                    </a:solidFill>
                  </a:tcPr>
                </a:tc>
                <a:extLst>
                  <a:ext uri="{0D108BD9-81ED-4DB2-BD59-A6C34878D82A}">
                    <a16:rowId xmlns:a16="http://schemas.microsoft.com/office/drawing/2014/main" val="10005"/>
                  </a:ext>
                </a:extLst>
              </a:tr>
              <a:tr h="199488">
                <a:tc>
                  <a:txBody>
                    <a:bodyPr/>
                    <a:lstStyle/>
                    <a:p>
                      <a:pPr marL="0" algn="ctr" defTabSz="914378" rtl="0" eaLnBrk="1" fontAlgn="ctr" latinLnBrk="0" hangingPunct="1">
                        <a:spcAft>
                          <a:spcPts val="0"/>
                        </a:spcAft>
                      </a:pPr>
                      <a:r>
                        <a:rPr lang="en-US" altLang="zh-TW" sz="1600" b="1" i="0" u="none" strike="noStrike" kern="1200" dirty="0" smtClean="0">
                          <a:solidFill>
                            <a:schemeClr val="tx1"/>
                          </a:solidFill>
                          <a:effectLst/>
                          <a:latin typeface="Calibri" panose="020F0502020204030204" pitchFamily="34" charset="0"/>
                          <a:ea typeface="+mn-ea"/>
                          <a:cs typeface="Calibri" panose="020F0502020204030204" pitchFamily="34" charset="0"/>
                        </a:rPr>
                        <a:t>Carter Chen</a:t>
                      </a:r>
                      <a:endParaRPr lang="zh-TW" sz="1600" b="1"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tc>
                  <a:txBody>
                    <a:bodyPr/>
                    <a:lstStyle/>
                    <a:p>
                      <a:pPr marL="0" algn="ctr" defTabSz="914378" rtl="0" eaLnBrk="1" fontAlgn="ctr" latinLnBrk="0" hangingPunct="1">
                        <a:spcAft>
                          <a:spcPts val="0"/>
                        </a:spcAft>
                      </a:pPr>
                      <a:r>
                        <a:rPr lang="en-US" sz="1600" b="1" i="0" u="none" strike="noStrike" kern="1200" dirty="0">
                          <a:solidFill>
                            <a:schemeClr val="tx1"/>
                          </a:solidFill>
                          <a:effectLst/>
                          <a:latin typeface="Calibri" panose="020F0502020204030204" pitchFamily="34" charset="0"/>
                          <a:ea typeface="+mn-ea"/>
                          <a:cs typeface="Calibri" panose="020F0502020204030204" pitchFamily="34" charset="0"/>
                        </a:rPr>
                        <a:t>5534</a:t>
                      </a:r>
                      <a:endParaRPr lang="zh-TW" sz="1600" b="1" i="0" u="none" strike="noStrike" kern="1200" dirty="0">
                        <a:solidFill>
                          <a:schemeClr val="tx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tc>
                  <a:txBody>
                    <a:bodyPr/>
                    <a:lstStyle/>
                    <a:p>
                      <a:pPr algn="ctr">
                        <a:spcAft>
                          <a:spcPts val="0"/>
                        </a:spcAft>
                      </a:pPr>
                      <a:r>
                        <a:rPr lang="en-US" altLang="zh-TW" sz="1400" b="0" i="0" kern="1200" dirty="0" smtClean="0">
                          <a:solidFill>
                            <a:schemeClr val="dk1"/>
                          </a:solidFill>
                          <a:effectLst/>
                          <a:latin typeface="Calibri" panose="020F0502020204030204" pitchFamily="34" charset="0"/>
                          <a:ea typeface="+mn-ea"/>
                          <a:cs typeface="Calibri" panose="020F0502020204030204" pitchFamily="34" charset="0"/>
                        </a:rPr>
                        <a:t>Cleaning Management, Photocopy Paper</a:t>
                      </a:r>
                      <a:endParaRPr lang="zh-TW" sz="1400" b="0" i="0" kern="1200" dirty="0">
                        <a:solidFill>
                          <a:schemeClr val="dk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extLst>
                  <a:ext uri="{0D108BD9-81ED-4DB2-BD59-A6C34878D82A}">
                    <a16:rowId xmlns:a16="http://schemas.microsoft.com/office/drawing/2014/main" val="1034704833"/>
                  </a:ext>
                </a:extLst>
              </a:tr>
              <a:tr h="431886">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smtClean="0">
                          <a:ln>
                            <a:noFill/>
                          </a:ln>
                          <a:solidFill>
                            <a:schemeClr val="tx1"/>
                          </a:solidFill>
                          <a:effectLst/>
                          <a:uLnTx/>
                          <a:uFillTx/>
                          <a:latin typeface="Arial"/>
                          <a:ea typeface="微軟正黑體"/>
                          <a:cs typeface="Arial"/>
                        </a:rPr>
                        <a:t>*</a:t>
                      </a:r>
                      <a:r>
                        <a:rPr kumimoji="0" lang="zh-TW" altLang="zh-TW" sz="1400" b="1" i="0" u="none" strike="noStrike" kern="1200" cap="none" spc="0" normalizeH="0" baseline="0" noProof="0" dirty="0" smtClean="0">
                          <a:ln>
                            <a:noFill/>
                          </a:ln>
                          <a:solidFill>
                            <a:schemeClr val="tx1"/>
                          </a:solidFill>
                          <a:effectLst/>
                          <a:uLnTx/>
                          <a:uFillTx/>
                          <a:latin typeface="Arial"/>
                          <a:ea typeface="微軟正黑體"/>
                          <a:cs typeface="Arial"/>
                        </a:rPr>
                        <a:t>報修請利用提案平台。</a:t>
                      </a:r>
                      <a:endParaRPr kumimoji="0" lang="zh-TW" altLang="zh-TW" sz="1400" b="1" i="0" u="none" strike="noStrike" kern="1200" cap="none" spc="0" normalizeH="0" baseline="0" noProof="0" dirty="0">
                        <a:ln>
                          <a:noFill/>
                        </a:ln>
                        <a:solidFill>
                          <a:schemeClr val="tx1"/>
                        </a:solidFill>
                        <a:effectLst/>
                        <a:uLnTx/>
                        <a:uFillTx/>
                        <a:latin typeface="Calibri" panose="020F0502020204030204" pitchFamily="34" charset="0"/>
                        <a:ea typeface="新細明體" panose="02020500000000000000" pitchFamily="18" charset="-120"/>
                        <a:cs typeface="Arial"/>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7EBF7"/>
                    </a:solidFill>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3614910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8000" y="559606"/>
            <a:ext cx="8208000" cy="433629"/>
          </a:xfrm>
        </p:spPr>
        <p:txBody>
          <a:bodyPr/>
          <a:lstStyle/>
          <a:p>
            <a:r>
              <a:rPr lang="en-US" altLang="zh-TW" dirty="0" smtClean="0">
                <a:latin typeface="微軟正黑體" pitchFamily="34" charset="-120"/>
              </a:rPr>
              <a:t>S1</a:t>
            </a:r>
            <a:r>
              <a:rPr lang="zh-TW" altLang="en-US" dirty="0" smtClean="0">
                <a:latin typeface="微軟正黑體" pitchFamily="34" charset="-120"/>
                <a:ea typeface="微軟正黑體" pitchFamily="34" charset="-120"/>
              </a:rPr>
              <a:t> </a:t>
            </a:r>
            <a:r>
              <a:rPr lang="en-US" altLang="zh-TW" dirty="0" smtClean="0">
                <a:latin typeface="微軟正黑體" pitchFamily="34" charset="-120"/>
                <a:ea typeface="微軟正黑體" pitchFamily="34" charset="-120"/>
              </a:rPr>
              <a:t>(</a:t>
            </a:r>
            <a:r>
              <a:rPr lang="en-US" altLang="zh-TW" dirty="0">
                <a:latin typeface="微軟正黑體" pitchFamily="34" charset="-120"/>
                <a:ea typeface="微軟正黑體" pitchFamily="34" charset="-120"/>
              </a:rPr>
              <a:t>S1:6F)</a:t>
            </a:r>
            <a:endParaRPr lang="zh-TW" altLang="en-US" dirty="0">
              <a:latin typeface="微軟正黑體" pitchFamily="34" charset="-120"/>
              <a:ea typeface="微軟正黑體" pitchFamily="34" charset="-120"/>
            </a:endParaRPr>
          </a:p>
        </p:txBody>
      </p:sp>
      <p:graphicFrame>
        <p:nvGraphicFramePr>
          <p:cNvPr id="7" name="表格 6"/>
          <p:cNvGraphicFramePr>
            <a:graphicFrameLocks noGrp="1"/>
          </p:cNvGraphicFramePr>
          <p:nvPr>
            <p:extLst>
              <p:ext uri="{D42A27DB-BD31-4B8C-83A1-F6EECF244321}">
                <p14:modId xmlns:p14="http://schemas.microsoft.com/office/powerpoint/2010/main" val="2060207404"/>
              </p:ext>
            </p:extLst>
          </p:nvPr>
        </p:nvGraphicFramePr>
        <p:xfrm>
          <a:off x="468000" y="1162878"/>
          <a:ext cx="8027586" cy="3258709"/>
        </p:xfrm>
        <a:graphic>
          <a:graphicData uri="http://schemas.openxmlformats.org/drawingml/2006/table">
            <a:tbl>
              <a:tblPr/>
              <a:tblGrid>
                <a:gridCol w="2633009">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4251577">
                  <a:extLst>
                    <a:ext uri="{9D8B030D-6E8A-4147-A177-3AD203B41FA5}">
                      <a16:colId xmlns:a16="http://schemas.microsoft.com/office/drawing/2014/main" val="20002"/>
                    </a:ext>
                  </a:extLst>
                </a:gridCol>
              </a:tblGrid>
              <a:tr h="153311">
                <a:tc>
                  <a:txBody>
                    <a:bodyPr/>
                    <a:lstStyle/>
                    <a:p>
                      <a:pPr algn="ctr" rtl="0" fontAlgn="ctr"/>
                      <a:r>
                        <a:rPr lang="en-US" altLang="zh-TW" sz="1400" b="1" i="0" u="none" strike="noStrike" dirty="0" smtClean="0">
                          <a:solidFill>
                            <a:srgbClr val="FFFFFF"/>
                          </a:solidFill>
                          <a:effectLst/>
                          <a:latin typeface="+mn-ea"/>
                          <a:ea typeface="+mn-ea"/>
                        </a:rPr>
                        <a:t>Name</a:t>
                      </a:r>
                      <a:endParaRPr lang="zh-TW" altLang="en-US" sz="1400" b="1" i="0" u="none" strike="noStrike" dirty="0">
                        <a:solidFill>
                          <a:srgbClr val="FFFFFF"/>
                        </a:solidFill>
                        <a:effectLst/>
                        <a:latin typeface="+mn-ea"/>
                        <a:ea typeface="+mn-ea"/>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6ED2"/>
                    </a:solidFill>
                  </a:tcPr>
                </a:tc>
                <a:tc>
                  <a:txBody>
                    <a:bodyPr/>
                    <a:lstStyle/>
                    <a:p>
                      <a:pPr algn="ctr" rtl="0" fontAlgn="ctr"/>
                      <a:r>
                        <a:rPr lang="en-US" altLang="zh-TW" sz="1400" b="1" i="0" u="none" strike="noStrike" dirty="0" smtClean="0">
                          <a:solidFill>
                            <a:srgbClr val="FFFFFF"/>
                          </a:solidFill>
                          <a:effectLst/>
                          <a:latin typeface="+mn-ea"/>
                          <a:ea typeface="+mn-ea"/>
                        </a:rPr>
                        <a:t>EXT.</a:t>
                      </a:r>
                      <a:endParaRPr lang="zh-TW" altLang="en-US" sz="1400" b="1" i="0" u="none" strike="noStrike" dirty="0">
                        <a:solidFill>
                          <a:srgbClr val="FFFFFF"/>
                        </a:solidFill>
                        <a:effectLst/>
                        <a:latin typeface="+mn-ea"/>
                        <a:ea typeface="+mn-ea"/>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6ED2"/>
                    </a:solidFill>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altLang="zh-TW" sz="1400" b="1" i="0" u="none" strike="noStrike" kern="1200" dirty="0" smtClean="0">
                          <a:solidFill>
                            <a:srgbClr val="FFFF00"/>
                          </a:solidFill>
                          <a:effectLst/>
                          <a:latin typeface="微軟正黑體" panose="020B0604030504040204" pitchFamily="34" charset="-120"/>
                          <a:ea typeface="+mn-ea"/>
                          <a:cs typeface="+mn-cs"/>
                        </a:rPr>
                        <a:t>General Affairs</a:t>
                      </a:r>
                      <a:r>
                        <a:rPr lang="en-US" altLang="zh-TW" sz="1400" b="1" i="0" u="none" strike="noStrike" kern="1200" dirty="0" smtClean="0">
                          <a:solidFill>
                            <a:schemeClr val="bg1"/>
                          </a:solidFill>
                          <a:effectLst/>
                          <a:latin typeface="微軟正黑體" panose="020B0604030504040204" pitchFamily="34" charset="-120"/>
                          <a:ea typeface="+mn-ea"/>
                          <a:cs typeface="+mn-cs"/>
                        </a:rPr>
                        <a:t>/Service</a:t>
                      </a:r>
                      <a:r>
                        <a:rPr lang="en-US" altLang="zh-TW" sz="1400" b="1" i="0" u="none" strike="noStrike" kern="1200" dirty="0" smtClean="0">
                          <a:solidFill>
                            <a:srgbClr val="FFFF00"/>
                          </a:solidFill>
                          <a:effectLst/>
                          <a:latin typeface="微軟正黑體" panose="020B0604030504040204" pitchFamily="34" charset="-120"/>
                          <a:ea typeface="+mn-ea"/>
                          <a:cs typeface="+mn-cs"/>
                        </a:rPr>
                        <a:t> </a:t>
                      </a:r>
                      <a:r>
                        <a:rPr lang="en-US" altLang="zh-TW" sz="1400" b="1" i="0" u="none" strike="noStrike" kern="1200" dirty="0" smtClean="0">
                          <a:solidFill>
                            <a:srgbClr val="FFFFFF"/>
                          </a:solidFill>
                          <a:effectLst/>
                          <a:latin typeface="微軟正黑體" panose="020B0604030504040204" pitchFamily="34" charset="-120"/>
                          <a:ea typeface="+mn-ea"/>
                          <a:cs typeface="+mn-cs"/>
                        </a:rPr>
                        <a:t>Window</a:t>
                      </a:r>
                      <a:endParaRPr lang="zh-TW" altLang="en-US" sz="1400" b="1" i="0" u="none" strike="noStrike" dirty="0" smtClean="0">
                        <a:solidFill>
                          <a:srgbClr val="FFFFFF"/>
                        </a:solidFill>
                        <a:effectLst/>
                        <a:latin typeface="微軟正黑體" panose="020B0604030504040204" pitchFamily="34" charset="-120"/>
                        <a:ea typeface="+mn-ea"/>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6ED2"/>
                    </a:solidFill>
                  </a:tcPr>
                </a:tc>
                <a:extLst>
                  <a:ext uri="{0D108BD9-81ED-4DB2-BD59-A6C34878D82A}">
                    <a16:rowId xmlns:a16="http://schemas.microsoft.com/office/drawing/2014/main" val="10000"/>
                  </a:ext>
                </a:extLst>
              </a:tr>
              <a:tr h="543106">
                <a:tc>
                  <a:txBody>
                    <a:bodyPr/>
                    <a:lstStyle/>
                    <a:p>
                      <a:pPr algn="ctr" fontAlgn="ctr">
                        <a:spcAft>
                          <a:spcPts val="0"/>
                        </a:spcAft>
                      </a:pPr>
                      <a:r>
                        <a:rPr lang="en-US" altLang="zh-TW" sz="1200" b="1" i="0" kern="1200" dirty="0" smtClean="0">
                          <a:solidFill>
                            <a:schemeClr val="dk1"/>
                          </a:solidFill>
                          <a:effectLst/>
                          <a:latin typeface="+mn-lt"/>
                          <a:ea typeface="+mn-ea"/>
                          <a:cs typeface="+mn-cs"/>
                        </a:rPr>
                        <a:t>Sharon Huang</a:t>
                      </a:r>
                      <a:endParaRPr lang="zh-TW" sz="1200" b="1" i="0" kern="1200" dirty="0">
                        <a:solidFill>
                          <a:schemeClr val="dk1"/>
                        </a:solidFill>
                        <a:effectLst/>
                        <a:latin typeface="+mn-lt"/>
                        <a:ea typeface="+mn-ea"/>
                        <a:cs typeface="+mn-cs"/>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BD5EE"/>
                    </a:solidFill>
                  </a:tcPr>
                </a:tc>
                <a:tc>
                  <a:txBody>
                    <a:bodyPr/>
                    <a:lstStyle/>
                    <a:p>
                      <a:pPr algn="ctr" fontAlgn="ctr">
                        <a:spcAft>
                          <a:spcPts val="0"/>
                        </a:spcAft>
                      </a:pPr>
                      <a:r>
                        <a:rPr lang="en-US" sz="1400" kern="1200" dirty="0" smtClean="0">
                          <a:solidFill>
                            <a:schemeClr val="tx1"/>
                          </a:solidFill>
                          <a:latin typeface="+mj-ea"/>
                          <a:ea typeface="+mj-ea"/>
                          <a:cs typeface="+mn-cs"/>
                        </a:rPr>
                        <a:t>5315</a:t>
                      </a:r>
                      <a:endParaRPr lang="zh-TW" sz="1400" kern="1200" dirty="0">
                        <a:solidFill>
                          <a:schemeClr val="tx1"/>
                        </a:solidFill>
                        <a:latin typeface="+mj-ea"/>
                        <a:ea typeface="+mj-ea"/>
                        <a:cs typeface="+mn-cs"/>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BD5EE"/>
                    </a:solidFill>
                  </a:tcPr>
                </a:tc>
                <a:tc>
                  <a:txBody>
                    <a:bodyPr/>
                    <a:lstStyle/>
                    <a:p>
                      <a:pPr algn="ctr" fontAlgn="ctr">
                        <a:spcAft>
                          <a:spcPts val="0"/>
                        </a:spcAft>
                      </a:pPr>
                      <a:r>
                        <a:rPr lang="en-US" altLang="zh-TW" sz="1600" b="0" i="0" kern="1200" dirty="0" smtClean="0">
                          <a:solidFill>
                            <a:schemeClr val="dk1"/>
                          </a:solidFill>
                          <a:effectLst/>
                          <a:latin typeface="Calibri" panose="020F0502020204030204" pitchFamily="34" charset="0"/>
                          <a:ea typeface="+mn-ea"/>
                          <a:cs typeface="Calibri" panose="020F0502020204030204" pitchFamily="34" charset="0"/>
                        </a:rPr>
                        <a:t>Visitor Entry, Emergency Maintenance Hotline, Transportation Management</a:t>
                      </a:r>
                      <a:endParaRPr lang="zh-TW" sz="1600" b="0" i="0" kern="1200" dirty="0">
                        <a:solidFill>
                          <a:schemeClr val="dk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CBD5EE"/>
                    </a:solidFill>
                  </a:tcPr>
                </a:tc>
                <a:extLst>
                  <a:ext uri="{0D108BD9-81ED-4DB2-BD59-A6C34878D82A}">
                    <a16:rowId xmlns:a16="http://schemas.microsoft.com/office/drawing/2014/main" val="10001"/>
                  </a:ext>
                </a:extLst>
              </a:tr>
              <a:tr h="780072">
                <a:tc>
                  <a:txBody>
                    <a:bodyPr/>
                    <a:lstStyle/>
                    <a:p>
                      <a:pPr algn="ctr" fontAlgn="ctr">
                        <a:spcAft>
                          <a:spcPts val="0"/>
                        </a:spcAft>
                      </a:pPr>
                      <a:r>
                        <a:rPr lang="en-US" altLang="zh-TW" sz="1200" b="1" i="0" kern="1200" dirty="0" smtClean="0">
                          <a:solidFill>
                            <a:schemeClr val="dk1"/>
                          </a:solidFill>
                          <a:effectLst/>
                          <a:latin typeface="+mn-lt"/>
                          <a:ea typeface="+mn-ea"/>
                          <a:cs typeface="+mn-cs"/>
                        </a:rPr>
                        <a:t>CW Hsu</a:t>
                      </a:r>
                      <a:endParaRPr lang="zh-TW" sz="1200" b="1" i="0" kern="1200" dirty="0">
                        <a:solidFill>
                          <a:schemeClr val="dk1"/>
                        </a:solidFill>
                        <a:effectLst/>
                        <a:latin typeface="+mn-lt"/>
                        <a:ea typeface="+mn-ea"/>
                        <a:cs typeface="+mn-cs"/>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tc>
                  <a:txBody>
                    <a:bodyPr/>
                    <a:lstStyle/>
                    <a:p>
                      <a:pPr algn="ctr" fontAlgn="ctr">
                        <a:spcAft>
                          <a:spcPts val="0"/>
                        </a:spcAft>
                      </a:pPr>
                      <a:r>
                        <a:rPr lang="en-US" sz="1400" kern="1200" dirty="0">
                          <a:solidFill>
                            <a:schemeClr val="tx1"/>
                          </a:solidFill>
                          <a:latin typeface="+mj-ea"/>
                          <a:ea typeface="+mj-ea"/>
                          <a:cs typeface="+mn-cs"/>
                        </a:rPr>
                        <a:t>5525</a:t>
                      </a:r>
                      <a:endParaRPr lang="zh-TW" sz="1400" kern="1200" dirty="0">
                        <a:solidFill>
                          <a:schemeClr val="tx1"/>
                        </a:solidFill>
                        <a:latin typeface="+mj-ea"/>
                        <a:ea typeface="+mj-ea"/>
                        <a:cs typeface="+mn-cs"/>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tc>
                  <a:txBody>
                    <a:bodyPr/>
                    <a:lstStyle/>
                    <a:p>
                      <a:pPr algn="ctr" fontAlgn="ctr">
                        <a:spcAft>
                          <a:spcPts val="0"/>
                        </a:spcAft>
                      </a:pPr>
                      <a:r>
                        <a:rPr lang="en-US" altLang="zh-TW" sz="1600" b="0" i="0" kern="1200" dirty="0" smtClean="0">
                          <a:solidFill>
                            <a:schemeClr val="dk1"/>
                          </a:solidFill>
                          <a:effectLst/>
                          <a:latin typeface="Calibri" panose="020F0502020204030204" pitchFamily="34" charset="0"/>
                          <a:ea typeface="+mn-ea"/>
                          <a:cs typeface="Calibri" panose="020F0502020204030204" pitchFamily="34" charset="0"/>
                        </a:rPr>
                        <a:t>Security Affairs Management</a:t>
                      </a:r>
                      <a:endParaRPr lang="zh-TW" sz="1600" b="0" i="0" kern="1200" dirty="0">
                        <a:solidFill>
                          <a:schemeClr val="dk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extLst>
                  <a:ext uri="{0D108BD9-81ED-4DB2-BD59-A6C34878D82A}">
                    <a16:rowId xmlns:a16="http://schemas.microsoft.com/office/drawing/2014/main" val="10002"/>
                  </a:ext>
                </a:extLst>
              </a:tr>
              <a:tr h="700181">
                <a:tc>
                  <a:txBody>
                    <a:bodyPr/>
                    <a:lstStyle/>
                    <a:p>
                      <a:pPr algn="ctr" fontAlgn="ctr">
                        <a:spcAft>
                          <a:spcPts val="0"/>
                        </a:spcAft>
                      </a:pPr>
                      <a:r>
                        <a:rPr lang="en-US" altLang="zh-TW" sz="1200" b="1" i="0" kern="1200" dirty="0" smtClean="0">
                          <a:solidFill>
                            <a:schemeClr val="dk1"/>
                          </a:solidFill>
                          <a:effectLst/>
                          <a:latin typeface="+mn-lt"/>
                          <a:ea typeface="+mn-ea"/>
                          <a:cs typeface="+mn-cs"/>
                        </a:rPr>
                        <a:t>Gisele Ku</a:t>
                      </a:r>
                      <a:endParaRPr lang="zh-TW" sz="1200" b="1" i="0" kern="1200" dirty="0">
                        <a:solidFill>
                          <a:schemeClr val="dk1"/>
                        </a:solidFill>
                        <a:effectLst/>
                        <a:latin typeface="+mn-lt"/>
                        <a:ea typeface="+mn-ea"/>
                        <a:cs typeface="+mn-cs"/>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tc>
                  <a:txBody>
                    <a:bodyPr/>
                    <a:lstStyle/>
                    <a:p>
                      <a:pPr algn="ctr" fontAlgn="ctr">
                        <a:spcAft>
                          <a:spcPts val="0"/>
                        </a:spcAft>
                      </a:pPr>
                      <a:r>
                        <a:rPr lang="en-US" sz="1400" kern="1200" dirty="0">
                          <a:solidFill>
                            <a:schemeClr val="tx1"/>
                          </a:solidFill>
                          <a:latin typeface="+mj-ea"/>
                          <a:ea typeface="+mj-ea"/>
                          <a:cs typeface="+mn-cs"/>
                        </a:rPr>
                        <a:t>5599</a:t>
                      </a:r>
                      <a:endParaRPr lang="zh-TW" sz="1400" kern="1200" dirty="0">
                        <a:solidFill>
                          <a:schemeClr val="tx1"/>
                        </a:solidFill>
                        <a:latin typeface="+mj-ea"/>
                        <a:ea typeface="+mj-ea"/>
                        <a:cs typeface="+mn-cs"/>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tc>
                  <a:txBody>
                    <a:bodyPr/>
                    <a:lstStyle/>
                    <a:p>
                      <a:pPr algn="ctr" fontAlgn="t"/>
                      <a:r>
                        <a:rPr lang="en-US" altLang="zh-TW" sz="1600" b="0" i="0" kern="1200" dirty="0" smtClean="0">
                          <a:solidFill>
                            <a:schemeClr val="dk1"/>
                          </a:solidFill>
                          <a:effectLst/>
                          <a:latin typeface="Calibri" panose="020F0502020204030204" pitchFamily="34" charset="0"/>
                          <a:ea typeface="+mn-ea"/>
                          <a:cs typeface="Calibri" panose="020F0502020204030204" pitchFamily="34" charset="0"/>
                        </a:rPr>
                        <a:t>Cleaning and Maintenance, Office Space Management</a:t>
                      </a:r>
                      <a:endParaRPr lang="zh-TW" altLang="en-US" sz="1600" b="0" i="0" kern="1200" dirty="0">
                        <a:solidFill>
                          <a:schemeClr val="dk1"/>
                        </a:solidFill>
                        <a:effectLst/>
                        <a:latin typeface="Calibri" panose="020F0502020204030204" pitchFamily="34" charset="0"/>
                        <a:ea typeface="+mn-ea"/>
                        <a:cs typeface="Calibri" panose="020F0502020204030204" pitchFamily="34" charset="0"/>
                      </a:endParaRPr>
                    </a:p>
                  </a:txBody>
                  <a:tcPr marL="25400" marR="50800" marT="25400" marB="254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extLst>
                  <a:ext uri="{0D108BD9-81ED-4DB2-BD59-A6C34878D82A}">
                    <a16:rowId xmlns:a16="http://schemas.microsoft.com/office/drawing/2014/main" val="10004"/>
                  </a:ext>
                </a:extLst>
              </a:tr>
              <a:tr h="596348">
                <a:tc>
                  <a:txBody>
                    <a:bodyPr/>
                    <a:lstStyle/>
                    <a:p>
                      <a:pPr algn="ctr" fontAlgn="t"/>
                      <a:r>
                        <a:rPr lang="en-US" sz="1200" b="1" i="0" kern="1200" dirty="0">
                          <a:solidFill>
                            <a:schemeClr val="dk1"/>
                          </a:solidFill>
                          <a:effectLst/>
                          <a:latin typeface="+mn-lt"/>
                          <a:ea typeface="+mn-ea"/>
                          <a:cs typeface="+mn-cs"/>
                          <a:hlinkClick r:id="rId3"/>
                        </a:rPr>
                        <a:t/>
                      </a:r>
                      <a:br>
                        <a:rPr lang="en-US" sz="1200" b="1" i="0" kern="1200" dirty="0">
                          <a:solidFill>
                            <a:schemeClr val="dk1"/>
                          </a:solidFill>
                          <a:effectLst/>
                          <a:latin typeface="+mn-lt"/>
                          <a:ea typeface="+mn-ea"/>
                          <a:cs typeface="+mn-cs"/>
                          <a:hlinkClick r:id="rId3"/>
                        </a:rPr>
                      </a:br>
                      <a:r>
                        <a:rPr lang="en-US" sz="1200" b="1" i="0" kern="1200" dirty="0">
                          <a:solidFill>
                            <a:schemeClr val="dk1"/>
                          </a:solidFill>
                          <a:effectLst/>
                          <a:latin typeface="+mn-lt"/>
                          <a:ea typeface="+mn-ea"/>
                          <a:cs typeface="+mn-cs"/>
                        </a:rPr>
                        <a:t>Cathy CC </a:t>
                      </a:r>
                      <a:r>
                        <a:rPr lang="en-US" sz="1200" b="1" i="0" kern="1200" dirty="0" smtClean="0">
                          <a:solidFill>
                            <a:schemeClr val="dk1"/>
                          </a:solidFill>
                          <a:effectLst/>
                          <a:latin typeface="+mn-lt"/>
                          <a:ea typeface="+mn-ea"/>
                          <a:cs typeface="+mn-cs"/>
                        </a:rPr>
                        <a:t>Chang</a:t>
                      </a:r>
                      <a:endParaRPr lang="zh-TW" altLang="en-US" sz="1200" b="1" i="0" kern="1200" dirty="0">
                        <a:solidFill>
                          <a:schemeClr val="dk1"/>
                        </a:solidFill>
                        <a:effectLst/>
                        <a:latin typeface="+mn-lt"/>
                        <a:ea typeface="+mn-ea"/>
                        <a:cs typeface="+mn-cs"/>
                      </a:endParaRPr>
                    </a:p>
                  </a:txBody>
                  <a:tcPr marL="25400" marR="12700" marT="25400" marB="635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tc>
                  <a:txBody>
                    <a:bodyPr/>
                    <a:lstStyle/>
                    <a:p>
                      <a:pPr algn="ctr" fontAlgn="ctr">
                        <a:spcAft>
                          <a:spcPts val="0"/>
                        </a:spcAft>
                      </a:pPr>
                      <a:r>
                        <a:rPr lang="en-US" sz="1400" kern="1200" dirty="0">
                          <a:solidFill>
                            <a:schemeClr val="tx1"/>
                          </a:solidFill>
                          <a:latin typeface="+mj-ea"/>
                          <a:ea typeface="+mj-ea"/>
                          <a:cs typeface="+mn-cs"/>
                        </a:rPr>
                        <a:t>5578</a:t>
                      </a:r>
                      <a:endParaRPr lang="zh-TW" sz="1400" kern="1200" dirty="0">
                        <a:solidFill>
                          <a:schemeClr val="tx1"/>
                        </a:solidFill>
                        <a:latin typeface="+mj-ea"/>
                        <a:ea typeface="+mj-ea"/>
                        <a:cs typeface="+mn-cs"/>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tc>
                  <a:txBody>
                    <a:bodyPr/>
                    <a:lstStyle/>
                    <a:p>
                      <a:pPr algn="ctr" fontAlgn="ctr">
                        <a:spcAft>
                          <a:spcPts val="0"/>
                        </a:spcAft>
                      </a:pPr>
                      <a:r>
                        <a:rPr lang="en-US" altLang="zh-TW" sz="1600" b="0" i="0" kern="1200" dirty="0" smtClean="0">
                          <a:solidFill>
                            <a:schemeClr val="dk1"/>
                          </a:solidFill>
                          <a:effectLst/>
                          <a:latin typeface="Calibri" panose="020F0502020204030204" pitchFamily="34" charset="0"/>
                          <a:ea typeface="+mn-ea"/>
                          <a:cs typeface="Calibri" panose="020F0502020204030204" pitchFamily="34" charset="0"/>
                        </a:rPr>
                        <a:t>Restaurant and Mall (Vending Machines, Water Dispensers) Management</a:t>
                      </a:r>
                      <a:endParaRPr lang="zh-TW" sz="1600" b="0" i="0" kern="1200" dirty="0">
                        <a:solidFill>
                          <a:schemeClr val="dk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extLst>
                  <a:ext uri="{0D108BD9-81ED-4DB2-BD59-A6C34878D82A}">
                    <a16:rowId xmlns:a16="http://schemas.microsoft.com/office/drawing/2014/main" val="10005"/>
                  </a:ext>
                </a:extLst>
              </a:tr>
              <a:tr h="416117">
                <a:tc>
                  <a:txBody>
                    <a:bodyPr/>
                    <a:lstStyle/>
                    <a:p>
                      <a:pPr algn="ctr" fontAlgn="ctr">
                        <a:spcAft>
                          <a:spcPts val="0"/>
                        </a:spcAft>
                      </a:pPr>
                      <a:r>
                        <a:rPr lang="en-US" altLang="zh-TW" sz="1200" b="1" i="0" kern="1200" dirty="0" smtClean="0">
                          <a:solidFill>
                            <a:schemeClr val="dk1"/>
                          </a:solidFill>
                          <a:effectLst/>
                          <a:latin typeface="+mn-lt"/>
                          <a:ea typeface="+mn-ea"/>
                          <a:cs typeface="+mn-cs"/>
                        </a:rPr>
                        <a:t>Rex YK Lin</a:t>
                      </a:r>
                      <a:endParaRPr lang="zh-TW" sz="1200" b="1" i="0" kern="1200" dirty="0">
                        <a:solidFill>
                          <a:schemeClr val="dk1"/>
                        </a:solidFill>
                        <a:effectLst/>
                        <a:latin typeface="+mn-lt"/>
                        <a:ea typeface="+mn-ea"/>
                        <a:cs typeface="+mn-cs"/>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tc>
                  <a:txBody>
                    <a:bodyPr/>
                    <a:lstStyle/>
                    <a:p>
                      <a:pPr algn="ctr" fontAlgn="ctr">
                        <a:spcAft>
                          <a:spcPts val="0"/>
                        </a:spcAft>
                      </a:pPr>
                      <a:r>
                        <a:rPr lang="en-US" sz="1400" kern="1200" dirty="0" smtClean="0">
                          <a:solidFill>
                            <a:schemeClr val="tx1"/>
                          </a:solidFill>
                          <a:latin typeface="+mj-ea"/>
                          <a:ea typeface="+mj-ea"/>
                          <a:cs typeface="+mn-cs"/>
                        </a:rPr>
                        <a:t>5430</a:t>
                      </a:r>
                      <a:endParaRPr lang="zh-TW" sz="1400" kern="1200" dirty="0">
                        <a:solidFill>
                          <a:schemeClr val="tx1"/>
                        </a:solidFill>
                        <a:latin typeface="+mj-ea"/>
                        <a:ea typeface="+mj-ea"/>
                        <a:cs typeface="+mn-cs"/>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tc>
                  <a:txBody>
                    <a:bodyPr/>
                    <a:lstStyle/>
                    <a:p>
                      <a:pPr algn="ctr" fontAlgn="ctr">
                        <a:spcAft>
                          <a:spcPts val="0"/>
                        </a:spcAft>
                      </a:pPr>
                      <a:r>
                        <a:rPr lang="en-US" altLang="zh-TW" sz="1600" b="0" i="0" kern="1200" dirty="0" smtClean="0">
                          <a:solidFill>
                            <a:schemeClr val="dk1"/>
                          </a:solidFill>
                          <a:effectLst/>
                          <a:latin typeface="Calibri" panose="020F0502020204030204" pitchFamily="34" charset="0"/>
                          <a:ea typeface="+mn-ea"/>
                          <a:cs typeface="Calibri" panose="020F0502020204030204" pitchFamily="34" charset="0"/>
                        </a:rPr>
                        <a:t>Security Patrol Management, Factory Area Repairs</a:t>
                      </a:r>
                      <a:endParaRPr lang="zh-TW" sz="1600" b="0" i="0" kern="1200" dirty="0">
                        <a:solidFill>
                          <a:schemeClr val="dk1"/>
                        </a:solidFill>
                        <a:effectLst/>
                        <a:latin typeface="Calibri" panose="020F0502020204030204" pitchFamily="34" charset="0"/>
                        <a:ea typeface="+mn-ea"/>
                        <a:cs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extLst>
                  <a:ext uri="{0D108BD9-81ED-4DB2-BD59-A6C34878D82A}">
                    <a16:rowId xmlns:a16="http://schemas.microsoft.com/office/drawing/2014/main" val="10006"/>
                  </a:ext>
                </a:extLst>
              </a:tr>
            </a:tbl>
          </a:graphicData>
        </a:graphic>
      </p:graphicFrame>
      <p:graphicFrame>
        <p:nvGraphicFramePr>
          <p:cNvPr id="8" name="表格 7"/>
          <p:cNvGraphicFramePr>
            <a:graphicFrameLocks noGrp="1"/>
          </p:cNvGraphicFramePr>
          <p:nvPr>
            <p:extLst/>
          </p:nvPr>
        </p:nvGraphicFramePr>
        <p:xfrm>
          <a:off x="468000" y="4789679"/>
          <a:ext cx="4660591" cy="1162050"/>
        </p:xfrm>
        <a:graphic>
          <a:graphicData uri="http://schemas.openxmlformats.org/drawingml/2006/table">
            <a:tbl>
              <a:tblPr/>
              <a:tblGrid>
                <a:gridCol w="836821">
                  <a:extLst>
                    <a:ext uri="{9D8B030D-6E8A-4147-A177-3AD203B41FA5}">
                      <a16:colId xmlns:a16="http://schemas.microsoft.com/office/drawing/2014/main" val="20000"/>
                    </a:ext>
                  </a:extLst>
                </a:gridCol>
                <a:gridCol w="1002860">
                  <a:extLst>
                    <a:ext uri="{9D8B030D-6E8A-4147-A177-3AD203B41FA5}">
                      <a16:colId xmlns:a16="http://schemas.microsoft.com/office/drawing/2014/main" val="20001"/>
                    </a:ext>
                  </a:extLst>
                </a:gridCol>
                <a:gridCol w="2820910">
                  <a:extLst>
                    <a:ext uri="{9D8B030D-6E8A-4147-A177-3AD203B41FA5}">
                      <a16:colId xmlns:a16="http://schemas.microsoft.com/office/drawing/2014/main" val="20002"/>
                    </a:ext>
                  </a:extLst>
                </a:gridCol>
              </a:tblGrid>
              <a:tr h="0">
                <a:tc>
                  <a:txBody>
                    <a:bodyPr/>
                    <a:lstStyle/>
                    <a:p>
                      <a:pPr algn="ctr" rtl="0" fontAlgn="ctr"/>
                      <a:r>
                        <a:rPr lang="en-US" altLang="zh-TW" sz="1500" b="1" i="0" u="none" strike="noStrike" dirty="0" smtClean="0">
                          <a:solidFill>
                            <a:srgbClr val="FFFFFF"/>
                          </a:solidFill>
                          <a:effectLst/>
                          <a:latin typeface="微軟正黑體" panose="020B0604030504040204" pitchFamily="34" charset="-120"/>
                          <a:ea typeface="微軟正黑體" panose="020B0604030504040204" pitchFamily="34" charset="-120"/>
                        </a:rPr>
                        <a:t>Name</a:t>
                      </a:r>
                      <a:endParaRPr lang="zh-TW" altLang="en-US" sz="1500" b="1"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6ED2"/>
                    </a:solidFill>
                  </a:tcPr>
                </a:tc>
                <a:tc>
                  <a:txBody>
                    <a:bodyPr/>
                    <a:lstStyle/>
                    <a:p>
                      <a:pPr algn="ctr" rtl="0" fontAlgn="ctr"/>
                      <a:r>
                        <a:rPr lang="en-US" altLang="zh-TW" sz="1500" b="1" i="0" u="none" strike="noStrike" dirty="0" smtClean="0">
                          <a:solidFill>
                            <a:srgbClr val="FFFFFF"/>
                          </a:solidFill>
                          <a:effectLst/>
                          <a:latin typeface="微軟正黑體" panose="020B0604030504040204" pitchFamily="34" charset="-120"/>
                          <a:ea typeface="微軟正黑體" panose="020B0604030504040204" pitchFamily="34" charset="-120"/>
                        </a:rPr>
                        <a:t>EXT.</a:t>
                      </a:r>
                      <a:endParaRPr lang="zh-TW" altLang="en-US" sz="1500" b="1"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6ED2"/>
                    </a:solidFill>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altLang="zh-TW" sz="1200" b="1" i="0" u="none" strike="noStrike" kern="1200" dirty="0" smtClean="0">
                          <a:solidFill>
                            <a:srgbClr val="FFFF00"/>
                          </a:solidFill>
                          <a:effectLst/>
                          <a:latin typeface="微軟正黑體" panose="020B0604030504040204" pitchFamily="34" charset="-120"/>
                          <a:ea typeface="+mn-ea"/>
                          <a:cs typeface="+mn-cs"/>
                        </a:rPr>
                        <a:t>Employee Relations</a:t>
                      </a:r>
                      <a:r>
                        <a:rPr lang="en-US" altLang="zh-TW" sz="1200" b="1" i="0" u="none" strike="noStrike" kern="1200" dirty="0" smtClean="0">
                          <a:solidFill>
                            <a:srgbClr val="FFFFFF"/>
                          </a:solidFill>
                          <a:effectLst/>
                          <a:latin typeface="微軟正黑體" panose="020B0604030504040204" pitchFamily="34" charset="-120"/>
                          <a:ea typeface="+mn-ea"/>
                          <a:cs typeface="+mn-cs"/>
                        </a:rPr>
                        <a:t>/Service Window</a:t>
                      </a:r>
                      <a:endParaRPr lang="zh-TW" altLang="en-US" sz="1200" b="1" i="0" u="none" strike="noStrike" dirty="0" smtClean="0">
                        <a:solidFill>
                          <a:srgbClr val="FFFFFF"/>
                        </a:solidFill>
                        <a:effectLst/>
                        <a:latin typeface="微軟正黑體" panose="020B0604030504040204" pitchFamily="34" charset="-120"/>
                        <a:ea typeface="+mn-ea"/>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6ED2"/>
                    </a:solidFill>
                  </a:tcPr>
                </a:tc>
                <a:extLst>
                  <a:ext uri="{0D108BD9-81ED-4DB2-BD59-A6C34878D82A}">
                    <a16:rowId xmlns:a16="http://schemas.microsoft.com/office/drawing/2014/main" val="10000"/>
                  </a:ext>
                </a:extLst>
              </a:tr>
              <a:tr h="396911">
                <a:tc>
                  <a:txBody>
                    <a:bodyPr/>
                    <a:lstStyle/>
                    <a:p>
                      <a:pPr marL="0" algn="ctr" defTabSz="914378" rtl="0" eaLnBrk="1" fontAlgn="t" latinLnBrk="0" hangingPunct="1"/>
                      <a:r>
                        <a:rPr lang="en-US" altLang="zh-TW" sz="1200" b="1" i="0" kern="1200" dirty="0" smtClean="0">
                          <a:solidFill>
                            <a:schemeClr val="dk1"/>
                          </a:solidFill>
                          <a:effectLst/>
                          <a:latin typeface="+mn-lt"/>
                          <a:ea typeface="+mn-ea"/>
                          <a:cs typeface="+mn-cs"/>
                        </a:rPr>
                        <a:t>Linda Wu</a:t>
                      </a:r>
                      <a:endParaRPr lang="en-US" altLang="zh-TW" sz="1200" b="1" i="0" kern="1200" dirty="0">
                        <a:solidFill>
                          <a:schemeClr val="dk1"/>
                        </a:solidFill>
                        <a:effectLst/>
                        <a:latin typeface="+mn-lt"/>
                        <a:ea typeface="+mn-ea"/>
                        <a:cs typeface="+mn-cs"/>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BF7"/>
                    </a:solidFill>
                  </a:tcPr>
                </a:tc>
                <a:tc>
                  <a:txBody>
                    <a:bodyPr/>
                    <a:lstStyle/>
                    <a:p>
                      <a:pPr algn="ctr" rtl="0" fontAlgn="ctr"/>
                      <a:r>
                        <a:rPr lang="en-US" altLang="zh-TW" sz="1400" b="0" i="0" u="none" strike="noStrike" dirty="0">
                          <a:solidFill>
                            <a:srgbClr val="000000"/>
                          </a:solidFill>
                          <a:effectLst/>
                          <a:latin typeface="Arial" panose="020B0604020202020204" pitchFamily="34" charset="0"/>
                          <a:ea typeface="新細明體" panose="02020500000000000000" pitchFamily="18" charset="-120"/>
                        </a:rPr>
                        <a:t>5566</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7EBF7"/>
                    </a:solidFill>
                  </a:tcPr>
                </a:tc>
                <a:tc rowSpan="2">
                  <a:txBody>
                    <a:bodyPr/>
                    <a:lstStyle/>
                    <a:p>
                      <a:pPr marL="0" marR="0" lvl="0" indent="0" algn="l" defTabSz="914378" rtl="0" eaLnBrk="1" fontAlgn="ctr" latinLnBrk="0" hangingPunct="1">
                        <a:lnSpc>
                          <a:spcPct val="100000"/>
                        </a:lnSpc>
                        <a:spcBef>
                          <a:spcPts val="0"/>
                        </a:spcBef>
                        <a:spcAft>
                          <a:spcPts val="0"/>
                        </a:spcAft>
                        <a:buClrTx/>
                        <a:buSzTx/>
                        <a:buFontTx/>
                        <a:buNone/>
                        <a:tabLst/>
                        <a:defRPr/>
                      </a:pPr>
                      <a:r>
                        <a:rPr lang="en-US" altLang="zh-TW" sz="1200" b="1" i="0" kern="1200" dirty="0" smtClean="0">
                          <a:solidFill>
                            <a:schemeClr val="dk1"/>
                          </a:solidFill>
                          <a:effectLst/>
                          <a:latin typeface="+mn-lt"/>
                          <a:ea typeface="+mn-ea"/>
                          <a:cs typeface="+mn-cs"/>
                        </a:rPr>
                        <a:t>Medical Examination Feedback Form, Injury/Illness Reporting/Care, Health Consultation, Infirmary &amp; Lactation Room Management </a:t>
                      </a:r>
                      <a:r>
                        <a:rPr lang="en-US" altLang="zh-TW" sz="1200" b="1" i="0" kern="1200" dirty="0" smtClean="0">
                          <a:solidFill>
                            <a:srgbClr val="FF0000"/>
                          </a:solidFill>
                          <a:effectLst/>
                          <a:latin typeface="+mn-lt"/>
                          <a:ea typeface="+mn-ea"/>
                          <a:cs typeface="+mn-cs"/>
                        </a:rPr>
                        <a:t>Factory Nurse Hotline: 5119</a:t>
                      </a:r>
                      <a:endParaRPr lang="zh-TW" altLang="en-US" sz="1200" b="1" i="0" kern="1200" dirty="0">
                        <a:solidFill>
                          <a:srgbClr val="FF0000"/>
                        </a:solidFill>
                        <a:effectLst/>
                        <a:latin typeface="+mn-lt"/>
                        <a:ea typeface="+mn-ea"/>
                        <a:cs typeface="+mn-cs"/>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extLst>
                  <a:ext uri="{0D108BD9-81ED-4DB2-BD59-A6C34878D82A}">
                    <a16:rowId xmlns:a16="http://schemas.microsoft.com/office/drawing/2014/main" val="10001"/>
                  </a:ext>
                </a:extLst>
              </a:tr>
              <a:tr h="396911">
                <a:tc>
                  <a:txBody>
                    <a:bodyPr/>
                    <a:lstStyle/>
                    <a:p>
                      <a:pPr marL="0" marR="0" lvl="0" indent="0" algn="ctr" defTabSz="914378" rtl="0" eaLnBrk="1" fontAlgn="t" latinLnBrk="0" hangingPunct="1">
                        <a:lnSpc>
                          <a:spcPct val="100000"/>
                        </a:lnSpc>
                        <a:spcBef>
                          <a:spcPts val="0"/>
                        </a:spcBef>
                        <a:spcAft>
                          <a:spcPts val="0"/>
                        </a:spcAft>
                        <a:buClrTx/>
                        <a:buSzTx/>
                        <a:buFontTx/>
                        <a:buNone/>
                        <a:tabLst/>
                        <a:defRPr/>
                      </a:pPr>
                      <a:r>
                        <a:rPr lang="en-US" altLang="zh-TW" sz="1200" b="1" i="0" kern="1200" dirty="0" smtClean="0">
                          <a:solidFill>
                            <a:schemeClr val="dk1"/>
                          </a:solidFill>
                          <a:effectLst/>
                          <a:latin typeface="+mn-lt"/>
                          <a:ea typeface="+mn-ea"/>
                          <a:cs typeface="+mn-cs"/>
                        </a:rPr>
                        <a:t>May Wang</a:t>
                      </a:r>
                    </a:p>
                    <a:p>
                      <a:pPr marL="0" algn="ctr" defTabSz="914378" rtl="0" eaLnBrk="1" fontAlgn="t" latinLnBrk="0" hangingPunct="1"/>
                      <a:endParaRPr lang="zh-TW" altLang="en-US" sz="1200" b="1" i="0" kern="1200" dirty="0">
                        <a:solidFill>
                          <a:schemeClr val="dk1"/>
                        </a:solidFill>
                        <a:effectLst/>
                        <a:latin typeface="+mn-lt"/>
                        <a:ea typeface="+mn-ea"/>
                        <a:cs typeface="+mn-cs"/>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7"/>
                    </a:solidFill>
                  </a:tcPr>
                </a:tc>
                <a:tc>
                  <a:txBody>
                    <a:bodyPr/>
                    <a:lstStyle/>
                    <a:p>
                      <a:pPr algn="ctr" rtl="0" fontAlgn="ctr"/>
                      <a:r>
                        <a:rPr lang="en-US" altLang="zh-TW" sz="1400" b="0" i="0" u="none" strike="noStrike" dirty="0">
                          <a:solidFill>
                            <a:srgbClr val="000000"/>
                          </a:solidFill>
                          <a:effectLst/>
                          <a:latin typeface="Arial" panose="020B0604020202020204" pitchFamily="34" charset="0"/>
                          <a:ea typeface="新細明體" panose="02020500000000000000" pitchFamily="18" charset="-120"/>
                        </a:rPr>
                        <a:t>5568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BF7"/>
                    </a:solidFill>
                  </a:tcPr>
                </a:tc>
                <a:tc vMerge="1">
                  <a:txBody>
                    <a:bodyPr/>
                    <a:lstStyle/>
                    <a:p>
                      <a:pPr algn="l" rtl="0" fontAlgn="ctr"/>
                      <a:endPar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D5EE"/>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016955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05995" y="358890"/>
            <a:ext cx="8208000" cy="433629"/>
          </a:xfrm>
        </p:spPr>
        <p:txBody>
          <a:bodyPr/>
          <a:lstStyle/>
          <a:p>
            <a:r>
              <a:rPr lang="en-US" altLang="zh-TW" dirty="0" smtClean="0">
                <a:latin typeface="+mn-ea"/>
                <a:ea typeface="+mn-ea"/>
              </a:rPr>
              <a:t>HR (</a:t>
            </a:r>
            <a:r>
              <a:rPr lang="en-US" altLang="zh-TW" dirty="0">
                <a:latin typeface="+mn-ea"/>
                <a:ea typeface="+mn-ea"/>
              </a:rPr>
              <a:t>S1 manufacturing </a:t>
            </a:r>
            <a:r>
              <a:rPr lang="en-US" altLang="zh-TW" dirty="0" smtClean="0">
                <a:latin typeface="+mn-ea"/>
                <a:ea typeface="+mn-ea"/>
              </a:rPr>
              <a:t>site : 6F</a:t>
            </a:r>
            <a:r>
              <a:rPr lang="en-US" altLang="zh-TW" dirty="0">
                <a:latin typeface="+mn-ea"/>
                <a:ea typeface="+mn-ea"/>
              </a:rPr>
              <a:t>)</a:t>
            </a:r>
            <a:br>
              <a:rPr lang="en-US" altLang="zh-TW" dirty="0">
                <a:latin typeface="+mn-ea"/>
                <a:ea typeface="+mn-ea"/>
              </a:rPr>
            </a:br>
            <a:endParaRPr lang="zh-TW" altLang="en-US" dirty="0">
              <a:latin typeface="+mn-ea"/>
              <a:ea typeface="+mn-ea"/>
            </a:endParaRPr>
          </a:p>
        </p:txBody>
      </p:sp>
      <p:graphicFrame>
        <p:nvGraphicFramePr>
          <p:cNvPr id="6" name="表格 5"/>
          <p:cNvGraphicFramePr>
            <a:graphicFrameLocks noGrp="1"/>
          </p:cNvGraphicFramePr>
          <p:nvPr>
            <p:extLst/>
          </p:nvPr>
        </p:nvGraphicFramePr>
        <p:xfrm>
          <a:off x="305995" y="1181462"/>
          <a:ext cx="8532009" cy="3800693"/>
        </p:xfrm>
        <a:graphic>
          <a:graphicData uri="http://schemas.openxmlformats.org/drawingml/2006/table">
            <a:tbl>
              <a:tblPr firstRow="1" bandRow="1">
                <a:tableStyleId>{21E4AEA4-8DFA-4A89-87EB-49C32662AFE0}</a:tableStyleId>
              </a:tblPr>
              <a:tblGrid>
                <a:gridCol w="1909210">
                  <a:extLst>
                    <a:ext uri="{9D8B030D-6E8A-4147-A177-3AD203B41FA5}">
                      <a16:colId xmlns:a16="http://schemas.microsoft.com/office/drawing/2014/main" val="20000"/>
                    </a:ext>
                  </a:extLst>
                </a:gridCol>
                <a:gridCol w="942393">
                  <a:extLst>
                    <a:ext uri="{9D8B030D-6E8A-4147-A177-3AD203B41FA5}">
                      <a16:colId xmlns:a16="http://schemas.microsoft.com/office/drawing/2014/main" val="20001"/>
                    </a:ext>
                  </a:extLst>
                </a:gridCol>
                <a:gridCol w="5680406">
                  <a:extLst>
                    <a:ext uri="{9D8B030D-6E8A-4147-A177-3AD203B41FA5}">
                      <a16:colId xmlns:a16="http://schemas.microsoft.com/office/drawing/2014/main" val="20002"/>
                    </a:ext>
                  </a:extLst>
                </a:gridCol>
              </a:tblGrid>
              <a:tr h="418738">
                <a:tc>
                  <a:txBody>
                    <a:bodyPr/>
                    <a:lstStyle/>
                    <a:p>
                      <a:pPr marL="0" marR="0" lvl="0" indent="0" algn="ctr" defTabSz="914400" rtl="0" eaLnBrk="1" fontAlgn="base" latinLnBrk="0" hangingPunct="1">
                        <a:lnSpc>
                          <a:spcPct val="100000"/>
                        </a:lnSpc>
                        <a:spcBef>
                          <a:spcPct val="20000"/>
                        </a:spcBef>
                        <a:spcAft>
                          <a:spcPct val="0"/>
                        </a:spcAft>
                        <a:buClrTx/>
                        <a:buSzPct val="50000"/>
                        <a:buFontTx/>
                        <a:buNone/>
                        <a:tabLst/>
                      </a:pPr>
                      <a:r>
                        <a:rPr kumimoji="1" lang="en-US" altLang="zh-TW" sz="1500" u="none" strike="noStrike" cap="none" normalizeH="0" baseline="0" dirty="0" smtClean="0">
                          <a:ln>
                            <a:noFill/>
                          </a:ln>
                          <a:effectLst/>
                        </a:rPr>
                        <a:t>(name)</a:t>
                      </a:r>
                      <a:endParaRPr kumimoji="1" lang="en-US" altLang="zh-TW" sz="1500" b="1" i="0" u="none" strike="noStrike" cap="none" normalizeH="0" baseline="0" dirty="0">
                        <a:ln>
                          <a:noFill/>
                        </a:ln>
                        <a:solidFill>
                          <a:schemeClr val="tx1"/>
                        </a:solidFill>
                        <a:effectLst/>
                        <a:latin typeface="微軟正黑體" pitchFamily="34" charset="-120"/>
                        <a:ea typeface="微軟正黑體" pitchFamily="34" charset="-120"/>
                      </a:endParaRPr>
                    </a:p>
                  </a:txBody>
                  <a:tcPr marL="0" marR="0" marT="0" marB="0"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Pct val="50000"/>
                        <a:buFontTx/>
                        <a:buNone/>
                        <a:tabLst/>
                      </a:pPr>
                      <a:r>
                        <a:rPr kumimoji="1" lang="en-US" altLang="zh-TW" sz="1500" u="none" strike="noStrike" cap="none" normalizeH="0" baseline="0" dirty="0" smtClean="0">
                          <a:ln>
                            <a:noFill/>
                          </a:ln>
                          <a:effectLst/>
                        </a:rPr>
                        <a:t>(ext.)</a:t>
                      </a:r>
                      <a:endParaRPr kumimoji="1" lang="zh-TW" altLang="en-US" sz="1500" b="1" i="0" u="none" strike="noStrike" cap="none" normalizeH="0" baseline="0" dirty="0">
                        <a:ln>
                          <a:noFill/>
                        </a:ln>
                        <a:solidFill>
                          <a:schemeClr val="tx1"/>
                        </a:solidFill>
                        <a:effectLst/>
                        <a:latin typeface="微軟正黑體" pitchFamily="34" charset="-120"/>
                        <a:ea typeface="微軟正黑體" pitchFamily="34" charset="-120"/>
                      </a:endParaRPr>
                    </a:p>
                  </a:txBody>
                  <a:tcPr marL="0" marR="0" marT="0" marB="0"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Pct val="50000"/>
                        <a:buFontTx/>
                        <a:buNone/>
                        <a:tabLst/>
                      </a:pPr>
                      <a:r>
                        <a:rPr kumimoji="1" lang="en-US" altLang="zh-TW" sz="1400" u="none" strike="noStrike" cap="none" normalizeH="0" baseline="0" dirty="0" smtClean="0">
                          <a:ln>
                            <a:noFill/>
                          </a:ln>
                          <a:effectLst/>
                        </a:rPr>
                        <a:t>Service Window (</a:t>
                      </a:r>
                      <a:r>
                        <a:rPr lang="en-US" altLang="zh-TW" sz="1400" b="1" i="0" u="none" strike="noStrike" dirty="0" smtClean="0">
                          <a:solidFill>
                            <a:srgbClr val="FFFFFF"/>
                          </a:solidFill>
                          <a:effectLst/>
                          <a:latin typeface="Arial" panose="020B0604020202020204" pitchFamily="34" charset="0"/>
                          <a:ea typeface="微軟正黑體" panose="020B0604030504040204" pitchFamily="34" charset="-120"/>
                        </a:rPr>
                        <a:t>6F</a:t>
                      </a:r>
                      <a:r>
                        <a:rPr kumimoji="1" lang="en-US" altLang="zh-TW" sz="1400" u="none" strike="noStrike" cap="none" normalizeH="0" baseline="0" dirty="0">
                          <a:ln>
                            <a:noFill/>
                          </a:ln>
                          <a:effectLst/>
                        </a:rPr>
                        <a:t>)</a:t>
                      </a:r>
                      <a:endParaRPr kumimoji="1" lang="zh-TW" altLang="en-US" sz="1400" b="1" i="0" u="none" strike="noStrike" cap="none" normalizeH="0" baseline="0" dirty="0">
                        <a:ln>
                          <a:noFill/>
                        </a:ln>
                        <a:solidFill>
                          <a:schemeClr val="tx1"/>
                        </a:solidFill>
                        <a:effectLst/>
                        <a:latin typeface="微軟正黑體" pitchFamily="34" charset="-120"/>
                        <a:ea typeface="微軟正黑體" pitchFamily="34" charset="-120"/>
                      </a:endParaRPr>
                    </a:p>
                  </a:txBody>
                  <a:tcPr marL="0" marR="0" marT="0" marB="0" anchor="ctr" horzOverflow="overflow"/>
                </a:tc>
                <a:extLst>
                  <a:ext uri="{0D108BD9-81ED-4DB2-BD59-A6C34878D82A}">
                    <a16:rowId xmlns:a16="http://schemas.microsoft.com/office/drawing/2014/main" val="10000"/>
                  </a:ext>
                </a:extLst>
              </a:tr>
              <a:tr h="388920">
                <a:tc>
                  <a:txBody>
                    <a:bodyPr/>
                    <a:lstStyle/>
                    <a:p>
                      <a:pPr marL="0" algn="ctr" defTabSz="914400" rtl="0" eaLnBrk="1" latinLnBrk="0" hangingPunct="1">
                        <a:lnSpc>
                          <a:spcPct val="100000"/>
                        </a:lnSpc>
                        <a:spcAft>
                          <a:spcPts val="0"/>
                        </a:spcAft>
                      </a:pPr>
                      <a:r>
                        <a:rPr lang="en-US" altLang="zh-TW" sz="1400" b="0" i="0" kern="1200" dirty="0" smtClean="0">
                          <a:solidFill>
                            <a:schemeClr val="dk1"/>
                          </a:solidFill>
                          <a:effectLst/>
                          <a:latin typeface="+mn-lt"/>
                          <a:ea typeface="+mn-ea"/>
                          <a:cs typeface="+mn-cs"/>
                        </a:rPr>
                        <a:t>Ray BR Chen</a:t>
                      </a:r>
                      <a:endParaRPr lang="zh-TW" sz="1400" b="0" i="0" kern="1200" dirty="0">
                        <a:solidFill>
                          <a:schemeClr val="dk1"/>
                        </a:solidFill>
                        <a:effectLst/>
                        <a:latin typeface="+mn-lt"/>
                        <a:ea typeface="+mn-ea"/>
                        <a:cs typeface="+mn-cs"/>
                      </a:endParaRPr>
                    </a:p>
                  </a:txBody>
                  <a:tcPr marL="17780" marR="17780" marT="0" marB="0" anchor="ctr"/>
                </a:tc>
                <a:tc>
                  <a:txBody>
                    <a:bodyPr/>
                    <a:lstStyle/>
                    <a:p>
                      <a:pPr marL="0" algn="ctr" defTabSz="914400" rtl="0" eaLnBrk="1" latinLnBrk="0" hangingPunct="1">
                        <a:lnSpc>
                          <a:spcPct val="100000"/>
                        </a:lnSpc>
                        <a:spcAft>
                          <a:spcPts val="0"/>
                        </a:spcAft>
                      </a:pPr>
                      <a:r>
                        <a:rPr lang="en-US" altLang="zh-TW" sz="1200" b="0" i="0" u="none" strike="noStrike" kern="1200" dirty="0" smtClean="0">
                          <a:solidFill>
                            <a:schemeClr val="dk1"/>
                          </a:solidFill>
                          <a:effectLst/>
                          <a:latin typeface="+mn-lt"/>
                          <a:ea typeface="+mn-ea"/>
                          <a:cs typeface="+mn-cs"/>
                        </a:rPr>
                        <a:t>5410</a:t>
                      </a:r>
                      <a:endParaRPr lang="zh-TW" sz="1200" b="0" i="0" u="none" strike="noStrike" kern="1200" dirty="0">
                        <a:solidFill>
                          <a:schemeClr val="dk1"/>
                        </a:solidFill>
                        <a:effectLst/>
                        <a:latin typeface="+mn-lt"/>
                        <a:ea typeface="+mn-ea"/>
                        <a:cs typeface="+mn-cs"/>
                      </a:endParaRPr>
                    </a:p>
                  </a:txBody>
                  <a:tcPr marL="17780" marR="177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kern="1200" dirty="0" smtClean="0">
                          <a:solidFill>
                            <a:schemeClr val="dk1"/>
                          </a:solidFill>
                          <a:effectLst/>
                          <a:latin typeface="+mn-lt"/>
                          <a:ea typeface="+mn-ea"/>
                          <a:cs typeface="+mn-cs"/>
                        </a:rPr>
                        <a:t>DL Recruitment Strategy/Planning, IDL Recruitment Strategy/Planning</a:t>
                      </a:r>
                      <a:endParaRPr lang="zh-TW" altLang="en-US" sz="1400" b="0" i="0" u="none" strike="noStrike"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1"/>
                  </a:ext>
                </a:extLst>
              </a:tr>
              <a:tr h="423088">
                <a:tc>
                  <a:txBody>
                    <a:bodyPr/>
                    <a:lstStyle/>
                    <a:p>
                      <a:pPr marL="0" algn="ctr" defTabSz="914400" rtl="0" eaLnBrk="1" latinLnBrk="0" hangingPunct="1">
                        <a:lnSpc>
                          <a:spcPct val="100000"/>
                        </a:lnSpc>
                        <a:spcAft>
                          <a:spcPts val="0"/>
                        </a:spcAft>
                      </a:pPr>
                      <a:r>
                        <a:rPr lang="en-US" altLang="zh-TW" sz="1400" b="0" i="0" kern="1200" dirty="0" smtClean="0">
                          <a:solidFill>
                            <a:schemeClr val="dk1"/>
                          </a:solidFill>
                          <a:effectLst/>
                          <a:latin typeface="+mn-lt"/>
                          <a:ea typeface="+mn-ea"/>
                          <a:cs typeface="+mn-cs"/>
                        </a:rPr>
                        <a:t>Yuhsuan Wu</a:t>
                      </a:r>
                      <a:endParaRPr lang="zh-TW" sz="1400" b="0" i="0" kern="1200" dirty="0">
                        <a:solidFill>
                          <a:schemeClr val="dk1"/>
                        </a:solidFill>
                        <a:effectLst/>
                        <a:latin typeface="+mn-lt"/>
                        <a:ea typeface="+mn-ea"/>
                        <a:cs typeface="+mn-cs"/>
                      </a:endParaRPr>
                    </a:p>
                  </a:txBody>
                  <a:tcPr marL="17780" marR="17780" marT="0" marB="0" anchor="ctr"/>
                </a:tc>
                <a:tc>
                  <a:txBody>
                    <a:bodyPr/>
                    <a:lstStyle/>
                    <a:p>
                      <a:pPr marL="0" algn="ctr" defTabSz="914400" rtl="0" eaLnBrk="1" latinLnBrk="0" hangingPunct="1">
                        <a:lnSpc>
                          <a:spcPct val="100000"/>
                        </a:lnSpc>
                        <a:spcAft>
                          <a:spcPts val="0"/>
                        </a:spcAft>
                      </a:pPr>
                      <a:r>
                        <a:rPr lang="en-US" sz="1200" b="0" i="0" u="none" strike="noStrike" kern="1200" dirty="0">
                          <a:solidFill>
                            <a:schemeClr val="dk1"/>
                          </a:solidFill>
                          <a:effectLst/>
                          <a:latin typeface="+mn-lt"/>
                          <a:ea typeface="+mn-ea"/>
                          <a:cs typeface="+mn-cs"/>
                        </a:rPr>
                        <a:t>5565</a:t>
                      </a:r>
                      <a:endParaRPr lang="zh-TW" sz="1200" b="0" i="0" u="none" strike="noStrike" kern="1200" dirty="0">
                        <a:solidFill>
                          <a:schemeClr val="dk1"/>
                        </a:solidFill>
                        <a:effectLst/>
                        <a:latin typeface="+mn-lt"/>
                        <a:ea typeface="+mn-ea"/>
                        <a:cs typeface="+mn-cs"/>
                      </a:endParaRPr>
                    </a:p>
                  </a:txBody>
                  <a:tcPr marL="17780" marR="177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kern="1200" dirty="0" smtClean="0">
                          <a:solidFill>
                            <a:schemeClr val="dk1"/>
                          </a:solidFill>
                          <a:effectLst/>
                          <a:latin typeface="+mn-lt"/>
                          <a:ea typeface="+mn-ea"/>
                          <a:cs typeface="+mn-cs"/>
                        </a:rPr>
                        <a:t>DL  Recruitment Strategy/Planning</a:t>
                      </a:r>
                      <a:endParaRPr lang="zh-TW" altLang="en-US" sz="1400" b="0" i="0" u="none" strike="noStrike"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2"/>
                  </a:ext>
                </a:extLst>
              </a:tr>
              <a:tr h="423088">
                <a:tc>
                  <a:txBody>
                    <a:bodyPr/>
                    <a:lstStyle/>
                    <a:p>
                      <a:pPr marL="0" algn="ctr" defTabSz="914400" rtl="0" eaLnBrk="1" latinLnBrk="0" hangingPunct="1">
                        <a:lnSpc>
                          <a:spcPct val="100000"/>
                        </a:lnSpc>
                        <a:spcAft>
                          <a:spcPts val="0"/>
                        </a:spcAft>
                      </a:pPr>
                      <a:r>
                        <a:rPr lang="en-US" altLang="zh-TW" sz="1400" b="0" i="0" kern="1200" dirty="0" smtClean="0">
                          <a:solidFill>
                            <a:schemeClr val="dk1"/>
                          </a:solidFill>
                          <a:effectLst/>
                          <a:latin typeface="+mn-lt"/>
                          <a:ea typeface="+mn-ea"/>
                          <a:cs typeface="+mn-cs"/>
                        </a:rPr>
                        <a:t>Dena Wang</a:t>
                      </a:r>
                      <a:endParaRPr lang="zh-TW" sz="1400" b="0" i="0" kern="1200" dirty="0">
                        <a:solidFill>
                          <a:schemeClr val="dk1"/>
                        </a:solidFill>
                        <a:effectLst/>
                        <a:latin typeface="+mn-lt"/>
                        <a:ea typeface="+mn-ea"/>
                        <a:cs typeface="+mn-cs"/>
                      </a:endParaRPr>
                    </a:p>
                  </a:txBody>
                  <a:tcPr marL="17780" marR="17780" marT="0" marB="0" anchor="ctr"/>
                </a:tc>
                <a:tc>
                  <a:txBody>
                    <a:bodyPr/>
                    <a:lstStyle/>
                    <a:p>
                      <a:pPr marL="0" algn="ctr" defTabSz="914400" rtl="0" eaLnBrk="1" latinLnBrk="0" hangingPunct="1">
                        <a:lnSpc>
                          <a:spcPct val="100000"/>
                        </a:lnSpc>
                        <a:spcAft>
                          <a:spcPts val="0"/>
                        </a:spcAft>
                      </a:pPr>
                      <a:r>
                        <a:rPr lang="en-US" sz="1200" b="0" i="0" u="none" strike="noStrike" kern="1200" dirty="0">
                          <a:solidFill>
                            <a:schemeClr val="dk1"/>
                          </a:solidFill>
                          <a:effectLst/>
                          <a:latin typeface="+mn-lt"/>
                          <a:ea typeface="+mn-ea"/>
                          <a:cs typeface="+mn-cs"/>
                        </a:rPr>
                        <a:t>5589</a:t>
                      </a:r>
                      <a:endParaRPr lang="zh-TW" sz="1200" b="0" i="0" u="none" strike="noStrike" kern="1200" dirty="0">
                        <a:solidFill>
                          <a:schemeClr val="dk1"/>
                        </a:solidFill>
                        <a:effectLst/>
                        <a:latin typeface="+mn-lt"/>
                        <a:ea typeface="+mn-ea"/>
                        <a:cs typeface="+mn-cs"/>
                      </a:endParaRPr>
                    </a:p>
                  </a:txBody>
                  <a:tcPr marL="17780" marR="17780" marT="0" marB="0" anchor="ctr"/>
                </a:tc>
                <a:tc>
                  <a:txBody>
                    <a:bodyPr/>
                    <a:lstStyle/>
                    <a:p>
                      <a:pPr marL="0" algn="ctr" defTabSz="914400" rtl="0" eaLnBrk="1" latinLnBrk="0" hangingPunct="1">
                        <a:lnSpc>
                          <a:spcPct val="100000"/>
                        </a:lnSpc>
                        <a:spcAft>
                          <a:spcPts val="0"/>
                        </a:spcAft>
                      </a:pPr>
                      <a:r>
                        <a:rPr lang="en-US" altLang="zh-TW" sz="1400" b="0" i="0" kern="1200" dirty="0" smtClean="0">
                          <a:solidFill>
                            <a:schemeClr val="dk1"/>
                          </a:solidFill>
                          <a:effectLst/>
                          <a:latin typeface="+mn-lt"/>
                          <a:ea typeface="+mn-ea"/>
                          <a:cs typeface="+mn-cs"/>
                        </a:rPr>
                        <a:t>DL Trial Period, DL Rewards and Punishments Management, Sino-University Cooperation, Youth Employment Navigator Program</a:t>
                      </a:r>
                      <a:endParaRPr lang="en-US" altLang="zh-TW" sz="14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3"/>
                  </a:ext>
                </a:extLst>
              </a:tr>
              <a:tr h="1015467">
                <a:tc>
                  <a:txBody>
                    <a:bodyPr/>
                    <a:lstStyle/>
                    <a:p>
                      <a:pPr marL="0" algn="ctr" defTabSz="914400" rtl="0" eaLnBrk="1" latinLnBrk="0" hangingPunct="1">
                        <a:lnSpc>
                          <a:spcPct val="100000"/>
                        </a:lnSpc>
                        <a:spcAft>
                          <a:spcPts val="0"/>
                        </a:spcAft>
                      </a:pPr>
                      <a:r>
                        <a:rPr lang="en-US" altLang="zh-TW" sz="1400" b="0" i="0" kern="1200" dirty="0" smtClean="0">
                          <a:solidFill>
                            <a:schemeClr val="dk1"/>
                          </a:solidFill>
                          <a:effectLst/>
                          <a:latin typeface="+mn-lt"/>
                          <a:ea typeface="+mn-ea"/>
                          <a:cs typeface="+mn-cs"/>
                        </a:rPr>
                        <a:t>Jenny Lu</a:t>
                      </a:r>
                      <a:endParaRPr lang="zh-TW" sz="1400" b="0" i="0" kern="1200" dirty="0">
                        <a:solidFill>
                          <a:schemeClr val="dk1"/>
                        </a:solidFill>
                        <a:effectLst/>
                        <a:latin typeface="+mn-lt"/>
                        <a:ea typeface="+mn-ea"/>
                        <a:cs typeface="+mn-cs"/>
                      </a:endParaRPr>
                    </a:p>
                  </a:txBody>
                  <a:tcPr marL="17780" marR="17780" marT="0" marB="0" anchor="ctr"/>
                </a:tc>
                <a:tc>
                  <a:txBody>
                    <a:bodyPr/>
                    <a:lstStyle/>
                    <a:p>
                      <a:pPr marL="0" algn="ctr" defTabSz="914400" rtl="0" eaLnBrk="1" latinLnBrk="0" hangingPunct="1">
                        <a:lnSpc>
                          <a:spcPct val="100000"/>
                        </a:lnSpc>
                        <a:spcAft>
                          <a:spcPts val="0"/>
                        </a:spcAft>
                      </a:pPr>
                      <a:r>
                        <a:rPr lang="en-US" altLang="zh-TW" sz="1200" b="0" i="0" u="none" strike="noStrike" kern="1200" dirty="0" smtClean="0">
                          <a:solidFill>
                            <a:schemeClr val="dk1"/>
                          </a:solidFill>
                          <a:effectLst/>
                          <a:latin typeface="+mn-lt"/>
                          <a:ea typeface="+mn-ea"/>
                          <a:cs typeface="+mn-cs"/>
                        </a:rPr>
                        <a:t>5427</a:t>
                      </a:r>
                      <a:endParaRPr lang="zh-TW" sz="1200" b="0" i="0" u="none" strike="noStrike" kern="1200" dirty="0">
                        <a:solidFill>
                          <a:schemeClr val="dk1"/>
                        </a:solidFill>
                        <a:effectLst/>
                        <a:latin typeface="+mn-lt"/>
                        <a:ea typeface="+mn-ea"/>
                        <a:cs typeface="+mn-cs"/>
                      </a:endParaRPr>
                    </a:p>
                  </a:txBody>
                  <a:tcPr marL="17780" marR="177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kern="1200" dirty="0" smtClean="0">
                          <a:solidFill>
                            <a:schemeClr val="dk1"/>
                          </a:solidFill>
                          <a:effectLst/>
                          <a:latin typeface="+mn-lt"/>
                          <a:ea typeface="+mn-ea"/>
                          <a:cs typeface="+mn-cs"/>
                        </a:rPr>
                        <a:t>Resignation/Leave of Absence/Retirement Application, Employment Certificate, DL Recruitment and Appointment (QA), Cooperative Education Management, Personnel Data Establishment and Maintenance</a:t>
                      </a:r>
                      <a:endParaRPr lang="zh-TW" altLang="en-US" sz="14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4"/>
                  </a:ext>
                </a:extLst>
              </a:tr>
              <a:tr h="429315">
                <a:tc>
                  <a:txBody>
                    <a:bodyPr/>
                    <a:lstStyle/>
                    <a:p>
                      <a:pPr marL="0" algn="ctr" defTabSz="914400" rtl="0" eaLnBrk="1" latinLnBrk="0" hangingPunct="1">
                        <a:lnSpc>
                          <a:spcPct val="100000"/>
                        </a:lnSpc>
                        <a:spcAft>
                          <a:spcPts val="0"/>
                        </a:spcAft>
                      </a:pPr>
                      <a:r>
                        <a:rPr lang="en-US" altLang="zh-TW" sz="1400" b="0" i="0" kern="1200" dirty="0" smtClean="0">
                          <a:solidFill>
                            <a:schemeClr val="dk1"/>
                          </a:solidFill>
                          <a:effectLst/>
                          <a:latin typeface="+mn-lt"/>
                          <a:ea typeface="+mn-ea"/>
                          <a:cs typeface="+mn-cs"/>
                        </a:rPr>
                        <a:t>Vicky Chang</a:t>
                      </a:r>
                      <a:endParaRPr lang="zh-TW" sz="1400" b="0" i="0" kern="1200" dirty="0">
                        <a:solidFill>
                          <a:schemeClr val="dk1"/>
                        </a:solidFill>
                        <a:effectLst/>
                        <a:latin typeface="+mn-lt"/>
                        <a:ea typeface="+mn-ea"/>
                        <a:cs typeface="+mn-cs"/>
                      </a:endParaRPr>
                    </a:p>
                  </a:txBody>
                  <a:tcPr marL="17780" marR="17780" marT="0" marB="0" anchor="ctr"/>
                </a:tc>
                <a:tc>
                  <a:txBody>
                    <a:bodyPr/>
                    <a:lstStyle/>
                    <a:p>
                      <a:pPr marL="0" algn="ctr" defTabSz="914400" rtl="0" eaLnBrk="1" latinLnBrk="0" hangingPunct="1">
                        <a:lnSpc>
                          <a:spcPct val="100000"/>
                        </a:lnSpc>
                        <a:spcAft>
                          <a:spcPts val="0"/>
                        </a:spcAft>
                      </a:pPr>
                      <a:r>
                        <a:rPr lang="en-US" altLang="zh-TW" sz="1200" b="0" i="0" u="none" strike="noStrike" kern="1200" dirty="0" smtClean="0">
                          <a:solidFill>
                            <a:schemeClr val="dk1"/>
                          </a:solidFill>
                          <a:effectLst/>
                          <a:latin typeface="+mn-lt"/>
                          <a:ea typeface="+mn-ea"/>
                          <a:cs typeface="+mn-cs"/>
                        </a:rPr>
                        <a:t>5515</a:t>
                      </a:r>
                      <a:endParaRPr lang="zh-TW" sz="1200" b="0" i="0" u="none" strike="noStrike" kern="1200" dirty="0">
                        <a:solidFill>
                          <a:schemeClr val="dk1"/>
                        </a:solidFill>
                        <a:effectLst/>
                        <a:latin typeface="+mn-lt"/>
                        <a:ea typeface="+mn-ea"/>
                        <a:cs typeface="+mn-cs"/>
                      </a:endParaRPr>
                    </a:p>
                  </a:txBody>
                  <a:tcPr marL="17780" marR="177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0" i="0" kern="1200" dirty="0" smtClean="0">
                          <a:solidFill>
                            <a:schemeClr val="dk1"/>
                          </a:solidFill>
                          <a:effectLst/>
                          <a:latin typeface="+mn-lt"/>
                          <a:ea typeface="+mn-ea"/>
                          <a:cs typeface="+mn-cs"/>
                        </a:rPr>
                        <a:t>Foreign Employee Management, </a:t>
                      </a:r>
                      <a:r>
                        <a:rPr lang="en-US" altLang="zh-TW" sz="1400" b="0" i="0" kern="1200" dirty="0" err="1" smtClean="0">
                          <a:solidFill>
                            <a:schemeClr val="dk1"/>
                          </a:solidFill>
                          <a:effectLst/>
                          <a:latin typeface="+mn-lt"/>
                          <a:ea typeface="+mn-ea"/>
                          <a:cs typeface="+mn-cs"/>
                        </a:rPr>
                        <a:t>Mingxin</a:t>
                      </a:r>
                      <a:r>
                        <a:rPr lang="en-US" altLang="zh-TW" sz="1400" b="0" i="0" kern="1200" dirty="0" smtClean="0">
                          <a:solidFill>
                            <a:schemeClr val="dk1"/>
                          </a:solidFill>
                          <a:effectLst/>
                          <a:latin typeface="+mn-lt"/>
                          <a:ea typeface="+mn-ea"/>
                          <a:cs typeface="+mn-cs"/>
                        </a:rPr>
                        <a:t> Foreign Student-Industry Cooperation, Graduation and Stay Application for Foreign Students</a:t>
                      </a:r>
                      <a:endParaRPr lang="zh-TW" altLang="en-US" sz="14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5"/>
                  </a:ext>
                </a:extLst>
              </a:tr>
              <a:tr h="348554">
                <a:tc>
                  <a:txBody>
                    <a:bodyPr/>
                    <a:lstStyle/>
                    <a:p>
                      <a:pPr marL="0" algn="ctr" defTabSz="914400" rtl="0" eaLnBrk="1" latinLnBrk="0" hangingPunct="1">
                        <a:lnSpc>
                          <a:spcPct val="100000"/>
                        </a:lnSpc>
                        <a:spcAft>
                          <a:spcPts val="0"/>
                        </a:spcAft>
                      </a:pPr>
                      <a:r>
                        <a:rPr lang="en-US" altLang="zh-TW" sz="1400" b="0" i="0" kern="1200" dirty="0" smtClean="0">
                          <a:solidFill>
                            <a:schemeClr val="dk1"/>
                          </a:solidFill>
                          <a:effectLst/>
                          <a:latin typeface="+mn-lt"/>
                          <a:ea typeface="+mn-ea"/>
                          <a:cs typeface="+mn-cs"/>
                        </a:rPr>
                        <a:t>Valerie Tsai</a:t>
                      </a:r>
                      <a:endParaRPr lang="zh-TW" sz="1400" b="0" i="0" kern="1200" dirty="0">
                        <a:solidFill>
                          <a:schemeClr val="dk1"/>
                        </a:solidFill>
                        <a:effectLst/>
                        <a:latin typeface="+mn-lt"/>
                        <a:ea typeface="+mn-ea"/>
                        <a:cs typeface="+mn-cs"/>
                      </a:endParaRPr>
                    </a:p>
                  </a:txBody>
                  <a:tcPr marL="17780" marR="17780" marT="0" marB="0" anchor="ctr"/>
                </a:tc>
                <a:tc>
                  <a:txBody>
                    <a:bodyPr/>
                    <a:lstStyle/>
                    <a:p>
                      <a:pPr marL="0" algn="ctr" defTabSz="914400" rtl="0" eaLnBrk="1" latinLnBrk="0" hangingPunct="1">
                        <a:lnSpc>
                          <a:spcPct val="100000"/>
                        </a:lnSpc>
                        <a:spcAft>
                          <a:spcPts val="0"/>
                        </a:spcAft>
                      </a:pPr>
                      <a:r>
                        <a:rPr lang="en-US" altLang="zh-TW" sz="1200" b="0" i="0" u="none" strike="noStrike" kern="1200" dirty="0" smtClean="0">
                          <a:solidFill>
                            <a:schemeClr val="dk1"/>
                          </a:solidFill>
                          <a:effectLst/>
                          <a:latin typeface="+mn-lt"/>
                          <a:ea typeface="+mn-ea"/>
                          <a:cs typeface="+mn-cs"/>
                        </a:rPr>
                        <a:t>5261</a:t>
                      </a:r>
                      <a:endParaRPr lang="zh-TW" sz="1200" b="0" i="0" u="none" strike="noStrike" kern="1200" dirty="0">
                        <a:solidFill>
                          <a:schemeClr val="dk1"/>
                        </a:solidFill>
                        <a:effectLst/>
                        <a:latin typeface="+mn-lt"/>
                        <a:ea typeface="+mn-ea"/>
                        <a:cs typeface="+mn-cs"/>
                      </a:endParaRPr>
                    </a:p>
                  </a:txBody>
                  <a:tcPr marL="17780" marR="17780" marT="0" marB="0" anchor="ctr"/>
                </a:tc>
                <a:tc>
                  <a:txBody>
                    <a:bodyPr/>
                    <a:lstStyle/>
                    <a:p>
                      <a:pPr marL="0" algn="ctr" defTabSz="914400" rtl="0" eaLnBrk="1" latinLnBrk="0" hangingPunct="1">
                        <a:lnSpc>
                          <a:spcPct val="100000"/>
                        </a:lnSpc>
                        <a:spcAft>
                          <a:spcPts val="0"/>
                        </a:spcAft>
                      </a:pPr>
                      <a:r>
                        <a:rPr lang="en-US" altLang="zh-TW" sz="1400" b="0" i="0" kern="1200" dirty="0" smtClean="0">
                          <a:solidFill>
                            <a:schemeClr val="dk1"/>
                          </a:solidFill>
                          <a:effectLst/>
                          <a:latin typeface="+mn-lt"/>
                          <a:ea typeface="+mn-ea"/>
                          <a:cs typeface="+mn-cs"/>
                        </a:rPr>
                        <a:t>IDL Recruitment and Appointment, Foreign Student-Industry Management, Recruitment of Foreign</a:t>
                      </a:r>
                      <a:endParaRPr lang="en-US" altLang="zh-TW" sz="14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412443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8852" y="458282"/>
            <a:ext cx="8208000" cy="433629"/>
          </a:xfrm>
        </p:spPr>
        <p:txBody>
          <a:bodyPr/>
          <a:lstStyle/>
          <a:p>
            <a:r>
              <a:rPr lang="en-US" altLang="zh-TW" dirty="0" smtClean="0">
                <a:latin typeface="微軟正黑體" pitchFamily="34" charset="-120"/>
                <a:ea typeface="微軟正黑體" pitchFamily="34" charset="-120"/>
              </a:rPr>
              <a:t>(</a:t>
            </a:r>
            <a:r>
              <a:rPr lang="en-US" altLang="zh-TW" dirty="0" smtClean="0">
                <a:latin typeface="+mn-ea"/>
              </a:rPr>
              <a:t>S1 </a:t>
            </a:r>
            <a:r>
              <a:rPr lang="en-US" altLang="zh-TW" dirty="0">
                <a:latin typeface="+mn-ea"/>
              </a:rPr>
              <a:t>manufacturing site : </a:t>
            </a:r>
            <a:r>
              <a:rPr lang="en-US" altLang="zh-TW" dirty="0" smtClean="0">
                <a:latin typeface="微軟正黑體" pitchFamily="34" charset="-120"/>
                <a:ea typeface="微軟正黑體" pitchFamily="34" charset="-120"/>
              </a:rPr>
              <a:t>6F</a:t>
            </a:r>
            <a:r>
              <a:rPr lang="en-US" altLang="zh-TW" dirty="0">
                <a:latin typeface="微軟正黑體" pitchFamily="34" charset="-120"/>
                <a:ea typeface="微軟正黑體" pitchFamily="34" charset="-120"/>
              </a:rPr>
              <a:t>)</a:t>
            </a:r>
            <a:endParaRPr lang="zh-TW" altLang="en-US" dirty="0">
              <a:latin typeface="微軟正黑體" pitchFamily="34" charset="-120"/>
              <a:ea typeface="微軟正黑體" pitchFamily="34" charset="-120"/>
            </a:endParaRPr>
          </a:p>
        </p:txBody>
      </p:sp>
      <p:graphicFrame>
        <p:nvGraphicFramePr>
          <p:cNvPr id="6" name="表格 5"/>
          <p:cNvGraphicFramePr>
            <a:graphicFrameLocks noGrp="1"/>
          </p:cNvGraphicFramePr>
          <p:nvPr>
            <p:extLst/>
          </p:nvPr>
        </p:nvGraphicFramePr>
        <p:xfrm>
          <a:off x="328852" y="1083365"/>
          <a:ext cx="8532009" cy="4426621"/>
        </p:xfrm>
        <a:graphic>
          <a:graphicData uri="http://schemas.openxmlformats.org/drawingml/2006/table">
            <a:tbl>
              <a:tblPr firstRow="1" bandRow="1">
                <a:tableStyleId>{21E4AEA4-8DFA-4A89-87EB-49C32662AFE0}</a:tableStyleId>
              </a:tblPr>
              <a:tblGrid>
                <a:gridCol w="1909210">
                  <a:extLst>
                    <a:ext uri="{9D8B030D-6E8A-4147-A177-3AD203B41FA5}">
                      <a16:colId xmlns:a16="http://schemas.microsoft.com/office/drawing/2014/main" val="20000"/>
                    </a:ext>
                  </a:extLst>
                </a:gridCol>
                <a:gridCol w="942393">
                  <a:extLst>
                    <a:ext uri="{9D8B030D-6E8A-4147-A177-3AD203B41FA5}">
                      <a16:colId xmlns:a16="http://schemas.microsoft.com/office/drawing/2014/main" val="20001"/>
                    </a:ext>
                  </a:extLst>
                </a:gridCol>
                <a:gridCol w="5680406">
                  <a:extLst>
                    <a:ext uri="{9D8B030D-6E8A-4147-A177-3AD203B41FA5}">
                      <a16:colId xmlns:a16="http://schemas.microsoft.com/office/drawing/2014/main" val="20002"/>
                    </a:ext>
                  </a:extLst>
                </a:gridCol>
              </a:tblGrid>
              <a:tr h="251562">
                <a:tc>
                  <a:txBody>
                    <a:bodyPr/>
                    <a:lstStyle/>
                    <a:p>
                      <a:pPr marL="0" marR="0" lvl="0" indent="0" algn="ctr" defTabSz="914400" rtl="0" eaLnBrk="1" fontAlgn="base" latinLnBrk="0" hangingPunct="1">
                        <a:lnSpc>
                          <a:spcPct val="100000"/>
                        </a:lnSpc>
                        <a:spcBef>
                          <a:spcPct val="20000"/>
                        </a:spcBef>
                        <a:spcAft>
                          <a:spcPct val="0"/>
                        </a:spcAft>
                        <a:buClrTx/>
                        <a:buSzPct val="50000"/>
                        <a:buFontTx/>
                        <a:buNone/>
                        <a:tabLst/>
                      </a:pPr>
                      <a:r>
                        <a:rPr kumimoji="1" lang="en-US" altLang="zh-TW" sz="1800" u="none" strike="noStrike" cap="none" normalizeH="0" baseline="0" dirty="0" smtClean="0">
                          <a:ln>
                            <a:noFill/>
                          </a:ln>
                          <a:effectLst/>
                        </a:rPr>
                        <a:t>Name</a:t>
                      </a:r>
                      <a:endParaRPr kumimoji="1" lang="en-US" altLang="zh-TW" sz="1800" b="1" i="0" u="none" strike="noStrike" cap="none" normalizeH="0" baseline="0" dirty="0">
                        <a:ln>
                          <a:noFill/>
                        </a:ln>
                        <a:solidFill>
                          <a:schemeClr val="tx1"/>
                        </a:solidFill>
                        <a:effectLst/>
                        <a:latin typeface="微軟正黑體" pitchFamily="34" charset="-120"/>
                        <a:ea typeface="微軟正黑體" pitchFamily="34" charset="-120"/>
                      </a:endParaRPr>
                    </a:p>
                  </a:txBody>
                  <a:tcPr marL="0" marR="0" marT="0" marB="0"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Pct val="50000"/>
                        <a:buFontTx/>
                        <a:buNone/>
                        <a:tabLst/>
                      </a:pPr>
                      <a:r>
                        <a:rPr kumimoji="1" lang="en-US" altLang="zh-TW" sz="1800" u="none" strike="noStrike" cap="none" normalizeH="0" baseline="0" dirty="0" smtClean="0">
                          <a:ln>
                            <a:noFill/>
                          </a:ln>
                          <a:effectLst/>
                        </a:rPr>
                        <a:t>Ext.</a:t>
                      </a:r>
                      <a:endParaRPr kumimoji="1" lang="zh-TW" altLang="en-US" sz="1800" b="1" i="0" u="none" strike="noStrike" cap="none" normalizeH="0" baseline="0" dirty="0">
                        <a:ln>
                          <a:noFill/>
                        </a:ln>
                        <a:solidFill>
                          <a:schemeClr val="tx1"/>
                        </a:solidFill>
                        <a:effectLst/>
                        <a:latin typeface="微軟正黑體" pitchFamily="34" charset="-120"/>
                        <a:ea typeface="微軟正黑體" pitchFamily="34" charset="-120"/>
                      </a:endParaRPr>
                    </a:p>
                  </a:txBody>
                  <a:tcPr marL="0" marR="0" marT="0" marB="0"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Pct val="50000"/>
                        <a:buFontTx/>
                        <a:buNone/>
                        <a:tabLst/>
                      </a:pPr>
                      <a:r>
                        <a:rPr kumimoji="1" lang="en-US" altLang="zh-TW" sz="1800" u="none" strike="noStrike" cap="none" normalizeH="0" baseline="0" dirty="0" smtClean="0">
                          <a:ln>
                            <a:noFill/>
                          </a:ln>
                          <a:effectLst/>
                        </a:rPr>
                        <a:t>Service Window (</a:t>
                      </a:r>
                      <a:r>
                        <a:rPr lang="en-US" altLang="zh-TW" sz="1800" b="1" i="0" u="none" strike="noStrike" dirty="0" smtClean="0">
                          <a:solidFill>
                            <a:srgbClr val="FFFFFF"/>
                          </a:solidFill>
                          <a:effectLst/>
                          <a:latin typeface="Arial" panose="020B0604020202020204" pitchFamily="34" charset="0"/>
                          <a:ea typeface="+mn-ea"/>
                        </a:rPr>
                        <a:t>6F</a:t>
                      </a:r>
                      <a:r>
                        <a:rPr kumimoji="1" lang="en-US" altLang="zh-TW" sz="1800" u="none" strike="noStrike" cap="none" normalizeH="0" baseline="0" dirty="0" smtClean="0">
                          <a:ln>
                            <a:noFill/>
                          </a:ln>
                          <a:effectLst/>
                        </a:rPr>
                        <a:t>)</a:t>
                      </a:r>
                      <a:endParaRPr kumimoji="1" lang="zh-TW" altLang="en-US" sz="1800" b="1" i="0" u="none" strike="noStrike" cap="none" normalizeH="0" baseline="0" dirty="0">
                        <a:ln>
                          <a:noFill/>
                        </a:ln>
                        <a:solidFill>
                          <a:schemeClr val="tx1"/>
                        </a:solidFill>
                        <a:effectLst/>
                        <a:latin typeface="微軟正黑體" pitchFamily="34" charset="-120"/>
                        <a:ea typeface="+mn-ea"/>
                      </a:endParaRPr>
                    </a:p>
                  </a:txBody>
                  <a:tcPr marL="0" marR="0" marT="0" marB="0" anchor="ctr" horzOverflow="overflow"/>
                </a:tc>
                <a:extLst>
                  <a:ext uri="{0D108BD9-81ED-4DB2-BD59-A6C34878D82A}">
                    <a16:rowId xmlns:a16="http://schemas.microsoft.com/office/drawing/2014/main" val="10000"/>
                  </a:ext>
                </a:extLst>
              </a:tr>
              <a:tr h="623437">
                <a:tc>
                  <a:txBody>
                    <a:bodyPr/>
                    <a:lstStyle/>
                    <a:p>
                      <a:pPr marL="0" algn="ctr" defTabSz="914400" rtl="0" eaLnBrk="1" fontAlgn="t" latinLnBrk="0" hangingPunct="1">
                        <a:lnSpc>
                          <a:spcPct val="100000"/>
                        </a:lnSpc>
                        <a:spcAft>
                          <a:spcPts val="0"/>
                        </a:spcAft>
                      </a:pPr>
                      <a:r>
                        <a:rPr lang="en-US" altLang="zh-TW" sz="1400" b="1" i="0" u="none" strike="noStrike" kern="1200" dirty="0" smtClean="0">
                          <a:solidFill>
                            <a:schemeClr val="dk1"/>
                          </a:solidFill>
                          <a:effectLst/>
                          <a:latin typeface="+mj-ea"/>
                          <a:ea typeface="+mj-ea"/>
                          <a:cs typeface="+mn-cs"/>
                        </a:rPr>
                        <a:t>Sherry Chu</a:t>
                      </a:r>
                      <a:endParaRPr lang="zh-TW" altLang="en-US" sz="1400" b="1" i="0" u="none" strike="noStrike" kern="1200" dirty="0">
                        <a:solidFill>
                          <a:schemeClr val="dk1"/>
                        </a:solidFill>
                        <a:effectLst/>
                        <a:latin typeface="+mj-ea"/>
                        <a:ea typeface="+mj-ea"/>
                        <a:cs typeface="+mn-cs"/>
                      </a:endParaRPr>
                    </a:p>
                  </a:txBody>
                  <a:tcPr marL="25400" marR="50800" marT="25400" marB="25400"/>
                </a:tc>
                <a:tc>
                  <a:txBody>
                    <a:bodyPr/>
                    <a:lstStyle/>
                    <a:p>
                      <a:pPr marL="0" algn="ctr" defTabSz="914400" rtl="0" eaLnBrk="1" latinLnBrk="0" hangingPunct="1">
                        <a:lnSpc>
                          <a:spcPct val="100000"/>
                        </a:lnSpc>
                        <a:spcAft>
                          <a:spcPts val="0"/>
                        </a:spcAft>
                      </a:pPr>
                      <a:r>
                        <a:rPr lang="en-US" altLang="zh-TW" sz="1400" b="1" i="0" u="none" strike="noStrike" kern="1200" dirty="0" smtClean="0">
                          <a:solidFill>
                            <a:schemeClr val="dk1"/>
                          </a:solidFill>
                          <a:effectLst/>
                          <a:latin typeface="+mn-lt"/>
                          <a:ea typeface="+mn-ea"/>
                          <a:cs typeface="+mn-cs"/>
                        </a:rPr>
                        <a:t>5445</a:t>
                      </a:r>
                      <a:endParaRPr lang="zh-TW" sz="1400" b="1" i="0" u="none" strike="noStrike" kern="1200" dirty="0">
                        <a:solidFill>
                          <a:schemeClr val="dk1"/>
                        </a:solidFill>
                        <a:effectLst/>
                        <a:latin typeface="+mn-lt"/>
                        <a:ea typeface="+mn-ea"/>
                        <a:cs typeface="+mn-cs"/>
                      </a:endParaRPr>
                    </a:p>
                  </a:txBody>
                  <a:tcPr marL="17780" marR="177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i="0" kern="1200" dirty="0" smtClean="0">
                          <a:solidFill>
                            <a:schemeClr val="dk1"/>
                          </a:solidFill>
                          <a:effectLst/>
                          <a:latin typeface="+mn-lt"/>
                          <a:ea typeface="+mn-ea"/>
                          <a:cs typeface="+mn-cs"/>
                        </a:rPr>
                        <a:t>DL New Employee Onboarding, DL Attendance Management</a:t>
                      </a:r>
                      <a:endParaRPr lang="zh-TW" altLang="en-US" sz="1400" b="1" i="0" u="none" strike="noStrike"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10"/>
                  </a:ext>
                </a:extLst>
              </a:tr>
              <a:tr h="9173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i="0" u="none" strike="noStrike" kern="1200" dirty="0" smtClean="0">
                          <a:solidFill>
                            <a:schemeClr val="dk1"/>
                          </a:solidFill>
                          <a:effectLst/>
                          <a:latin typeface="+mj-ea"/>
                          <a:ea typeface="+mj-ea"/>
                          <a:cs typeface="+mn-cs"/>
                        </a:rPr>
                        <a:t>Vincent Chen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i="0" u="none" strike="noStrike" kern="1200" dirty="0" smtClean="0">
                          <a:solidFill>
                            <a:schemeClr val="dk1"/>
                          </a:solidFill>
                          <a:effectLst/>
                          <a:latin typeface="+mj-ea"/>
                          <a:ea typeface="+mj-ea"/>
                          <a:cs typeface="+mn-cs"/>
                        </a:rPr>
                        <a:t>Debby Tseng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i="0" u="none" strike="noStrike" kern="1200" dirty="0" smtClean="0">
                          <a:solidFill>
                            <a:schemeClr val="dk1"/>
                          </a:solidFill>
                          <a:effectLst/>
                          <a:latin typeface="+mj-ea"/>
                          <a:ea typeface="+mj-ea"/>
                          <a:cs typeface="+mn-cs"/>
                        </a:rPr>
                        <a:t> Rita Liu</a:t>
                      </a:r>
                      <a:endParaRPr lang="zh-TW" altLang="zh-TW" sz="1400" b="1" i="0" u="none" strike="noStrike" kern="1200" dirty="0" smtClean="0">
                        <a:solidFill>
                          <a:schemeClr val="dk1"/>
                        </a:solidFill>
                        <a:effectLst/>
                        <a:latin typeface="+mj-ea"/>
                        <a:ea typeface="+mj-ea"/>
                        <a:cs typeface="+mn-cs"/>
                      </a:endParaRPr>
                    </a:p>
                  </a:txBody>
                  <a:tcPr marL="17780" marR="17780" marT="0" marB="0" anchor="ctr"/>
                </a:tc>
                <a:tc>
                  <a:txBody>
                    <a:bodyPr/>
                    <a:lstStyle/>
                    <a:p>
                      <a:pPr marL="0" algn="ctr" defTabSz="914400" rtl="0" eaLnBrk="1" latinLnBrk="0" hangingPunct="1">
                        <a:lnSpc>
                          <a:spcPct val="100000"/>
                        </a:lnSpc>
                        <a:spcAft>
                          <a:spcPts val="0"/>
                        </a:spcAft>
                      </a:pPr>
                      <a:r>
                        <a:rPr lang="en-US" altLang="zh-TW" sz="1400" b="1" i="0" u="none" strike="noStrike" kern="1200" dirty="0">
                          <a:solidFill>
                            <a:schemeClr val="dk1"/>
                          </a:solidFill>
                          <a:effectLst/>
                          <a:latin typeface="+mn-lt"/>
                          <a:ea typeface="+mn-ea"/>
                          <a:cs typeface="+mn-cs"/>
                        </a:rPr>
                        <a:t>5535</a:t>
                      </a:r>
                      <a:endParaRPr lang="zh-TW" sz="1400" b="1" i="0" u="none" strike="noStrike" kern="1200" dirty="0">
                        <a:solidFill>
                          <a:schemeClr val="dk1"/>
                        </a:solidFill>
                        <a:effectLst/>
                        <a:latin typeface="+mn-lt"/>
                        <a:ea typeface="+mn-ea"/>
                        <a:cs typeface="+mn-cs"/>
                      </a:endParaRPr>
                    </a:p>
                  </a:txBody>
                  <a:tcPr marL="17780" marR="17780" marT="0" marB="0" anchor="ctr"/>
                </a:tc>
                <a:tc>
                  <a:txBody>
                    <a:bodyPr/>
                    <a:lstStyle/>
                    <a:p>
                      <a:pPr marL="0" algn="ctr" defTabSz="914400" rtl="0" eaLnBrk="1" latinLnBrk="0" hangingPunct="1">
                        <a:lnSpc>
                          <a:spcPct val="100000"/>
                        </a:lnSpc>
                        <a:spcAft>
                          <a:spcPts val="0"/>
                        </a:spcAft>
                      </a:pPr>
                      <a:r>
                        <a:rPr lang="en-US" altLang="zh-TW" sz="1400" b="1" i="0" kern="1200" dirty="0" smtClean="0">
                          <a:solidFill>
                            <a:schemeClr val="dk1"/>
                          </a:solidFill>
                          <a:effectLst/>
                          <a:latin typeface="+mn-lt"/>
                          <a:ea typeface="+mn-ea"/>
                          <a:cs typeface="+mn-cs"/>
                        </a:rPr>
                        <a:t>Factory Training and Development Management</a:t>
                      </a:r>
                      <a:endParaRPr lang="zh-TW" altLang="en-US" sz="1400" b="1" i="0" u="none" strike="noStrike"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11"/>
                  </a:ext>
                </a:extLst>
              </a:tr>
              <a:tr h="678126">
                <a:tc>
                  <a:txBody>
                    <a:bodyPr/>
                    <a:lstStyle/>
                    <a:p>
                      <a:pPr marL="0" algn="ctr" defTabSz="914400" rtl="0" eaLnBrk="1" latinLnBrk="0" hangingPunct="1">
                        <a:lnSpc>
                          <a:spcPct val="100000"/>
                        </a:lnSpc>
                        <a:spcAft>
                          <a:spcPts val="0"/>
                        </a:spcAft>
                      </a:pPr>
                      <a:r>
                        <a:rPr lang="en-US" altLang="zh-TW" sz="1400" b="1" i="0" u="none" strike="noStrike" kern="1200" dirty="0" smtClean="0">
                          <a:solidFill>
                            <a:schemeClr val="dk1"/>
                          </a:solidFill>
                          <a:effectLst/>
                          <a:latin typeface="+mj-ea"/>
                          <a:ea typeface="+mj-ea"/>
                          <a:cs typeface="+mn-cs"/>
                        </a:rPr>
                        <a:t>Chialin Kuo</a:t>
                      </a:r>
                    </a:p>
                    <a:p>
                      <a:pPr marL="0" algn="ctr" defTabSz="914400" rtl="0" eaLnBrk="1" latinLnBrk="0" hangingPunct="1">
                        <a:lnSpc>
                          <a:spcPct val="100000"/>
                        </a:lnSpc>
                        <a:spcAft>
                          <a:spcPts val="0"/>
                        </a:spcAft>
                      </a:pPr>
                      <a:r>
                        <a:rPr lang="en-US" altLang="zh-TW" sz="1400" b="1" i="0" u="none" strike="noStrike" kern="1200" dirty="0" smtClean="0">
                          <a:solidFill>
                            <a:schemeClr val="dk1"/>
                          </a:solidFill>
                          <a:effectLst/>
                          <a:latin typeface="+mj-ea"/>
                          <a:ea typeface="+mj-ea"/>
                          <a:cs typeface="+mn-cs"/>
                        </a:rPr>
                        <a:t>Jill Liu</a:t>
                      </a:r>
                      <a:endParaRPr lang="zh-TW" sz="1400" b="1" i="0" u="none" strike="noStrike" kern="1200" dirty="0">
                        <a:solidFill>
                          <a:schemeClr val="dk1"/>
                        </a:solidFill>
                        <a:effectLst/>
                        <a:latin typeface="+mj-ea"/>
                        <a:ea typeface="+mj-ea"/>
                        <a:cs typeface="+mn-cs"/>
                      </a:endParaRPr>
                    </a:p>
                  </a:txBody>
                  <a:tcPr marL="17780" marR="17780" marT="0" marB="0" anchor="ctr"/>
                </a:tc>
                <a:tc>
                  <a:txBody>
                    <a:bodyPr/>
                    <a:lstStyle/>
                    <a:p>
                      <a:pPr marL="0" algn="ctr" defTabSz="914400" rtl="0" eaLnBrk="1" latinLnBrk="0" hangingPunct="1">
                        <a:lnSpc>
                          <a:spcPct val="100000"/>
                        </a:lnSpc>
                        <a:spcAft>
                          <a:spcPts val="0"/>
                        </a:spcAft>
                      </a:pPr>
                      <a:r>
                        <a:rPr lang="en-US" altLang="zh-TW" sz="1400" b="1" i="0" u="none" strike="noStrike" kern="1200" dirty="0" smtClean="0">
                          <a:solidFill>
                            <a:schemeClr val="dk1"/>
                          </a:solidFill>
                          <a:effectLst/>
                          <a:latin typeface="+mn-lt"/>
                          <a:ea typeface="+mn-ea"/>
                          <a:cs typeface="+mn-cs"/>
                        </a:rPr>
                        <a:t>5572</a:t>
                      </a:r>
                    </a:p>
                    <a:p>
                      <a:pPr marL="0" algn="ctr" defTabSz="914400" rtl="0" eaLnBrk="1" latinLnBrk="0" hangingPunct="1">
                        <a:lnSpc>
                          <a:spcPct val="100000"/>
                        </a:lnSpc>
                        <a:spcAft>
                          <a:spcPts val="0"/>
                        </a:spcAft>
                      </a:pPr>
                      <a:r>
                        <a:rPr lang="en-US" altLang="zh-TW" sz="1400" b="1" i="0" u="none" strike="noStrike" kern="1200" dirty="0" smtClean="0">
                          <a:solidFill>
                            <a:schemeClr val="dk1"/>
                          </a:solidFill>
                          <a:effectLst/>
                          <a:latin typeface="+mn-lt"/>
                          <a:ea typeface="+mn-ea"/>
                          <a:cs typeface="+mn-cs"/>
                        </a:rPr>
                        <a:t>5548</a:t>
                      </a:r>
                      <a:endParaRPr lang="zh-TW" sz="1400" b="1" i="0" u="none" strike="noStrike" kern="1200" dirty="0">
                        <a:solidFill>
                          <a:schemeClr val="dk1"/>
                        </a:solidFill>
                        <a:effectLst/>
                        <a:latin typeface="+mn-lt"/>
                        <a:ea typeface="+mn-ea"/>
                        <a:cs typeface="+mn-cs"/>
                      </a:endParaRPr>
                    </a:p>
                  </a:txBody>
                  <a:tcPr marL="17780" marR="17780" marT="0" marB="0" anchor="ctr"/>
                </a:tc>
                <a:tc>
                  <a:txBody>
                    <a:bodyPr/>
                    <a:lstStyle/>
                    <a:p>
                      <a:pPr marL="0" algn="ctr" defTabSz="914400" rtl="0" eaLnBrk="1" latinLnBrk="0" hangingPunct="1">
                        <a:lnSpc>
                          <a:spcPct val="100000"/>
                        </a:lnSpc>
                        <a:spcAft>
                          <a:spcPts val="0"/>
                        </a:spcAft>
                      </a:pPr>
                      <a:r>
                        <a:rPr lang="en-US" altLang="zh-TW" sz="1400" b="1" i="0" kern="1200" dirty="0" smtClean="0">
                          <a:solidFill>
                            <a:schemeClr val="dk1"/>
                          </a:solidFill>
                          <a:effectLst/>
                          <a:latin typeface="+mn-lt"/>
                          <a:ea typeface="+mn-ea"/>
                          <a:cs typeface="+mn-cs"/>
                        </a:rPr>
                        <a:t>S1 Factory Organizational Development Management</a:t>
                      </a:r>
                      <a:endParaRPr lang="zh-TW" altLang="en-US" sz="1400" b="1" i="0" u="none" strike="noStrike" kern="1200" dirty="0">
                        <a:solidFill>
                          <a:schemeClr val="dk1"/>
                        </a:solidFill>
                        <a:effectLst/>
                        <a:latin typeface="+mn-lt"/>
                        <a:ea typeface="+mn-ea"/>
                        <a:cs typeface="+mn-cs"/>
                      </a:endParaRPr>
                    </a:p>
                  </a:txBody>
                  <a:tcPr anchor="ctr"/>
                </a:tc>
                <a:extLst>
                  <a:ext uri="{0D108BD9-81ED-4DB2-BD59-A6C34878D82A}">
                    <a16:rowId xmlns:a16="http://schemas.microsoft.com/office/drawing/2014/main" val="2041424775"/>
                  </a:ext>
                </a:extLst>
              </a:tr>
              <a:tr h="570209">
                <a:tc>
                  <a:txBody>
                    <a:bodyPr/>
                    <a:lstStyle/>
                    <a:p>
                      <a:pPr marL="0" algn="ctr" defTabSz="914400" rtl="0" eaLnBrk="1" latinLnBrk="0" hangingPunct="1">
                        <a:lnSpc>
                          <a:spcPct val="100000"/>
                        </a:lnSpc>
                        <a:spcAft>
                          <a:spcPts val="0"/>
                        </a:spcAft>
                      </a:pPr>
                      <a:r>
                        <a:rPr lang="en-US" altLang="zh-TW" sz="1400" b="1" i="0" u="none" strike="noStrike" kern="1200" dirty="0" smtClean="0">
                          <a:solidFill>
                            <a:schemeClr val="dk1"/>
                          </a:solidFill>
                          <a:effectLst/>
                          <a:latin typeface="+mj-ea"/>
                          <a:ea typeface="+mj-ea"/>
                          <a:cs typeface="+mn-cs"/>
                        </a:rPr>
                        <a:t>Fiona Yang</a:t>
                      </a:r>
                      <a:endParaRPr lang="zh-TW" altLang="zh-TW" sz="1400" b="1" i="0" u="none" strike="noStrike" kern="1200" dirty="0">
                        <a:solidFill>
                          <a:schemeClr val="dk1"/>
                        </a:solidFill>
                        <a:effectLst/>
                        <a:latin typeface="+mj-ea"/>
                        <a:ea typeface="+mj-ea"/>
                        <a:cs typeface="+mn-cs"/>
                      </a:endParaRPr>
                    </a:p>
                  </a:txBody>
                  <a:tcPr marL="17780" marR="17780" marT="0" marB="0" anchor="ctr"/>
                </a:tc>
                <a:tc>
                  <a:txBody>
                    <a:bodyPr/>
                    <a:lstStyle/>
                    <a:p>
                      <a:pPr marL="0" algn="ctr" defTabSz="914400" rtl="0" eaLnBrk="1" latinLnBrk="0" hangingPunct="1">
                        <a:lnSpc>
                          <a:spcPct val="100000"/>
                        </a:lnSpc>
                        <a:spcAft>
                          <a:spcPts val="0"/>
                        </a:spcAft>
                      </a:pPr>
                      <a:r>
                        <a:rPr lang="en-US" altLang="zh-TW" sz="1400" b="1" i="0" u="none" strike="noStrike" kern="1200" dirty="0" smtClean="0">
                          <a:solidFill>
                            <a:schemeClr val="dk1"/>
                          </a:solidFill>
                          <a:effectLst/>
                          <a:latin typeface="+mn-lt"/>
                          <a:ea typeface="+mn-ea"/>
                          <a:cs typeface="+mn-cs"/>
                        </a:rPr>
                        <a:t>5262</a:t>
                      </a:r>
                      <a:endParaRPr lang="zh-TW" sz="1400" b="1" i="0" u="none" strike="noStrike" kern="1200" dirty="0">
                        <a:solidFill>
                          <a:schemeClr val="dk1"/>
                        </a:solidFill>
                        <a:effectLst/>
                        <a:latin typeface="+mn-lt"/>
                        <a:ea typeface="+mn-ea"/>
                        <a:cs typeface="+mn-cs"/>
                      </a:endParaRPr>
                    </a:p>
                  </a:txBody>
                  <a:tcPr marL="17780" marR="177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i="0" kern="1200" dirty="0" smtClean="0">
                          <a:solidFill>
                            <a:schemeClr val="dk1"/>
                          </a:solidFill>
                          <a:effectLst/>
                          <a:latin typeface="+mn-lt"/>
                          <a:ea typeface="+mn-ea"/>
                          <a:cs typeface="+mn-cs"/>
                        </a:rPr>
                        <a:t>DL Recruitment and Appointment (MFG), Dispatch Management, Audit</a:t>
                      </a:r>
                      <a:endParaRPr lang="zh-TW" altLang="en-US" sz="1400" b="1" i="0" u="none" strike="noStrike"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12"/>
                  </a:ext>
                </a:extLst>
              </a:tr>
              <a:tr h="760278">
                <a:tc>
                  <a:txBody>
                    <a:bodyPr/>
                    <a:lstStyle/>
                    <a:p>
                      <a:pPr marL="0" algn="ctr" defTabSz="914400" rtl="0" eaLnBrk="1" latinLnBrk="0" hangingPunct="1">
                        <a:lnSpc>
                          <a:spcPct val="100000"/>
                        </a:lnSpc>
                        <a:spcAft>
                          <a:spcPts val="0"/>
                        </a:spcAft>
                      </a:pPr>
                      <a:r>
                        <a:rPr lang="en-US" altLang="zh-TW" sz="1400" b="1" i="0" u="none" strike="noStrike" kern="1200" dirty="0" smtClean="0">
                          <a:solidFill>
                            <a:schemeClr val="dk1"/>
                          </a:solidFill>
                          <a:effectLst/>
                          <a:latin typeface="+mj-ea"/>
                          <a:ea typeface="+mj-ea"/>
                          <a:cs typeface="+mn-cs"/>
                        </a:rPr>
                        <a:t>Alva Hsieh</a:t>
                      </a:r>
                      <a:endParaRPr lang="zh-TW" sz="1400" b="1" i="0" u="none" strike="noStrike" kern="1200" dirty="0">
                        <a:solidFill>
                          <a:schemeClr val="dk1"/>
                        </a:solidFill>
                        <a:effectLst/>
                        <a:latin typeface="+mj-ea"/>
                        <a:ea typeface="+mj-ea"/>
                        <a:cs typeface="+mn-cs"/>
                      </a:endParaRPr>
                    </a:p>
                  </a:txBody>
                  <a:tcPr marL="17780" marR="17780" marT="0" marB="0" anchor="ctr"/>
                </a:tc>
                <a:tc>
                  <a:txBody>
                    <a:bodyPr/>
                    <a:lstStyle/>
                    <a:p>
                      <a:pPr marL="0" algn="ctr" defTabSz="914400" rtl="0" eaLnBrk="1" latinLnBrk="0" hangingPunct="1">
                        <a:lnSpc>
                          <a:spcPct val="100000"/>
                        </a:lnSpc>
                        <a:spcAft>
                          <a:spcPts val="0"/>
                        </a:spcAft>
                      </a:pPr>
                      <a:r>
                        <a:rPr lang="en-US" altLang="zh-TW" sz="1400" b="1" i="0" u="none" strike="noStrike" kern="1200" dirty="0" smtClean="0">
                          <a:solidFill>
                            <a:schemeClr val="dk1"/>
                          </a:solidFill>
                          <a:effectLst/>
                          <a:latin typeface="+mn-lt"/>
                          <a:ea typeface="+mn-ea"/>
                          <a:cs typeface="+mn-cs"/>
                        </a:rPr>
                        <a:t>5431</a:t>
                      </a:r>
                      <a:endParaRPr lang="zh-TW" sz="1400" b="1" i="0" u="none" strike="noStrike" kern="1200" dirty="0">
                        <a:solidFill>
                          <a:schemeClr val="dk1"/>
                        </a:solidFill>
                        <a:effectLst/>
                        <a:latin typeface="+mn-lt"/>
                        <a:ea typeface="+mn-ea"/>
                        <a:cs typeface="+mn-cs"/>
                      </a:endParaRPr>
                    </a:p>
                  </a:txBody>
                  <a:tcPr marL="17780" marR="17780" marT="0" marB="0" anchor="ctr"/>
                </a:tc>
                <a:tc>
                  <a:txBody>
                    <a:bodyPr/>
                    <a:lstStyle/>
                    <a:p>
                      <a:pPr marL="0" algn="ctr" defTabSz="914400" rtl="0" eaLnBrk="1" fontAlgn="t" latinLnBrk="0" hangingPunct="1">
                        <a:lnSpc>
                          <a:spcPct val="100000"/>
                        </a:lnSpc>
                        <a:spcAft>
                          <a:spcPts val="0"/>
                        </a:spcAft>
                      </a:pPr>
                      <a:r>
                        <a:rPr lang="zh-TW" altLang="en-US" sz="1400" b="1" i="0" u="none" strike="noStrike" kern="1200" dirty="0">
                          <a:solidFill>
                            <a:schemeClr val="dk1"/>
                          </a:solidFill>
                          <a:effectLst/>
                          <a:latin typeface="+mn-lt"/>
                          <a:ea typeface="+mn-ea"/>
                          <a:cs typeface="+mn-cs"/>
                        </a:rPr>
                        <a:t/>
                      </a:r>
                      <a:br>
                        <a:rPr lang="zh-TW" altLang="en-US" sz="1400" b="1" i="0" u="none" strike="noStrike" kern="1200" dirty="0">
                          <a:solidFill>
                            <a:schemeClr val="dk1"/>
                          </a:solidFill>
                          <a:effectLst/>
                          <a:latin typeface="+mn-lt"/>
                          <a:ea typeface="+mn-ea"/>
                          <a:cs typeface="+mn-cs"/>
                        </a:rPr>
                      </a:br>
                      <a:r>
                        <a:rPr lang="en-US" altLang="zh-TW" sz="1400" b="1" i="0" kern="1200" dirty="0" smtClean="0">
                          <a:solidFill>
                            <a:schemeClr val="dk1"/>
                          </a:solidFill>
                          <a:effectLst/>
                          <a:latin typeface="+mn-lt"/>
                          <a:ea typeface="+mn-ea"/>
                          <a:cs typeface="+mn-cs"/>
                        </a:rPr>
                        <a:t>IDL Recruitment and Appointment, Talent Acquisition Management, Off-site Management</a:t>
                      </a:r>
                      <a:endParaRPr lang="zh-TW" altLang="en-US" sz="1400" b="1" i="0" u="none" strike="noStrike" kern="1200" dirty="0">
                        <a:solidFill>
                          <a:schemeClr val="dk1"/>
                        </a:solidFill>
                        <a:effectLst/>
                        <a:latin typeface="+mn-lt"/>
                        <a:ea typeface="+mn-ea"/>
                        <a:cs typeface="+mn-cs"/>
                      </a:endParaRPr>
                    </a:p>
                  </a:txBody>
                  <a:tcPr marL="25400" marR="50800" marT="25400" marB="25400"/>
                </a:tc>
                <a:extLst>
                  <a:ext uri="{0D108BD9-81ED-4DB2-BD59-A6C34878D82A}">
                    <a16:rowId xmlns:a16="http://schemas.microsoft.com/office/drawing/2014/main" val="10013"/>
                  </a:ext>
                </a:extLst>
              </a:tr>
              <a:tr h="602935">
                <a:tc>
                  <a:txBody>
                    <a:bodyPr/>
                    <a:lstStyle/>
                    <a:p>
                      <a:pPr marL="0" algn="ctr" defTabSz="914400" rtl="0" eaLnBrk="1" latinLnBrk="0" hangingPunct="1">
                        <a:lnSpc>
                          <a:spcPct val="100000"/>
                        </a:lnSpc>
                        <a:spcAft>
                          <a:spcPts val="0"/>
                        </a:spcAft>
                      </a:pPr>
                      <a:r>
                        <a:rPr lang="en-US" altLang="zh-TW" sz="1400" b="1" i="0" u="none" strike="noStrike" kern="1200" dirty="0" smtClean="0">
                          <a:solidFill>
                            <a:schemeClr val="dk1"/>
                          </a:solidFill>
                          <a:effectLst/>
                          <a:latin typeface="+mj-ea"/>
                          <a:ea typeface="+mj-ea"/>
                          <a:cs typeface="+mn-cs"/>
                        </a:rPr>
                        <a:t>Penny Chou</a:t>
                      </a:r>
                      <a:endParaRPr lang="zh-TW" sz="1400" b="1" i="0" u="none" strike="noStrike" kern="1200" dirty="0">
                        <a:solidFill>
                          <a:schemeClr val="dk1"/>
                        </a:solidFill>
                        <a:effectLst/>
                        <a:latin typeface="+mj-ea"/>
                        <a:ea typeface="+mj-ea"/>
                        <a:cs typeface="+mn-cs"/>
                      </a:endParaRPr>
                    </a:p>
                  </a:txBody>
                  <a:tcPr marL="17780" marR="17780" marT="0" marB="0" anchor="ctr"/>
                </a:tc>
                <a:tc>
                  <a:txBody>
                    <a:bodyPr/>
                    <a:lstStyle/>
                    <a:p>
                      <a:pPr marL="0" algn="ctr" defTabSz="914400" rtl="0" eaLnBrk="1" latinLnBrk="0" hangingPunct="1">
                        <a:lnSpc>
                          <a:spcPct val="100000"/>
                        </a:lnSpc>
                        <a:spcAft>
                          <a:spcPts val="0"/>
                        </a:spcAft>
                      </a:pPr>
                      <a:r>
                        <a:rPr lang="en-US" altLang="zh-TW" sz="1400" b="1" i="0" u="none" strike="noStrike" kern="1200" dirty="0" smtClean="0">
                          <a:solidFill>
                            <a:schemeClr val="dk1"/>
                          </a:solidFill>
                          <a:effectLst/>
                          <a:latin typeface="+mn-lt"/>
                          <a:ea typeface="+mn-ea"/>
                          <a:cs typeface="+mn-cs"/>
                        </a:rPr>
                        <a:t>5573</a:t>
                      </a:r>
                      <a:endParaRPr lang="zh-TW" sz="1400" b="1" i="0" u="none" strike="noStrike" kern="1200" dirty="0">
                        <a:solidFill>
                          <a:schemeClr val="dk1"/>
                        </a:solidFill>
                        <a:effectLst/>
                        <a:latin typeface="+mn-lt"/>
                        <a:ea typeface="+mn-ea"/>
                        <a:cs typeface="+mn-cs"/>
                      </a:endParaRPr>
                    </a:p>
                  </a:txBody>
                  <a:tcPr marL="17780" marR="1778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b="1" i="0" kern="1200" dirty="0" smtClean="0">
                          <a:solidFill>
                            <a:schemeClr val="dk1"/>
                          </a:solidFill>
                          <a:effectLst/>
                          <a:latin typeface="+mn-lt"/>
                          <a:ea typeface="+mn-ea"/>
                          <a:cs typeface="+mn-cs"/>
                        </a:rPr>
                        <a:t>IDL Recruitment Administration, Recruitment Office Management, Onboarding Assistance</a:t>
                      </a:r>
                      <a:endParaRPr lang="zh-TW" altLang="en-US" sz="1400" b="1" i="0" u="none" strike="noStrike"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776094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5"/>
          <p:cNvSpPr txBox="1"/>
          <p:nvPr/>
        </p:nvSpPr>
        <p:spPr>
          <a:xfrm>
            <a:off x="6664644" y="-209910"/>
            <a:ext cx="2519547" cy="1252180"/>
          </a:xfrm>
          <a:prstGeom prst="rect">
            <a:avLst/>
          </a:prstGeom>
        </p:spPr>
        <p:txBody>
          <a:bodyPr lIns="127000" tIns="127000" rIns="127000" bIns="127000" rtlCol="0" anchor="ctr"/>
          <a:lstStyle/>
          <a:p>
            <a:pPr algn="ctr">
              <a:lnSpc>
                <a:spcPts val="4400"/>
              </a:lnSpc>
            </a:pPr>
            <a:r>
              <a:rPr lang="en-US" spc="-80" dirty="0">
                <a:solidFill>
                  <a:srgbClr val="FFFFFF"/>
                </a:solidFill>
                <a:latin typeface="DM Sans Bold"/>
              </a:rPr>
              <a:t>Regulations</a:t>
            </a:r>
          </a:p>
        </p:txBody>
      </p:sp>
      <p:cxnSp>
        <p:nvCxnSpPr>
          <p:cNvPr id="63" name="直線接點 62"/>
          <p:cNvCxnSpPr>
            <a:cxnSpLocks/>
            <a:stCxn id="7" idx="2"/>
          </p:cNvCxnSpPr>
          <p:nvPr/>
        </p:nvCxnSpPr>
        <p:spPr bwMode="auto">
          <a:xfrm>
            <a:off x="4512569" y="2620614"/>
            <a:ext cx="0" cy="871771"/>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sp>
        <p:nvSpPr>
          <p:cNvPr id="12290" name="標題 1"/>
          <p:cNvSpPr>
            <a:spLocks noGrp="1"/>
          </p:cNvSpPr>
          <p:nvPr>
            <p:ph type="title"/>
          </p:nvPr>
        </p:nvSpPr>
        <p:spPr/>
        <p:txBody>
          <a:bodyPr/>
          <a:lstStyle/>
          <a:p>
            <a:r>
              <a:rPr lang="en-US" altLang="zh-TW" dirty="0"/>
              <a:t>WNC Corporate Structure</a:t>
            </a:r>
            <a:endParaRPr lang="zh-TW" altLang="en-US" dirty="0"/>
          </a:p>
        </p:txBody>
      </p:sp>
      <p:sp>
        <p:nvSpPr>
          <p:cNvPr id="36" name="文字方塊 35"/>
          <p:cNvSpPr txBox="1"/>
          <p:nvPr/>
        </p:nvSpPr>
        <p:spPr>
          <a:xfrm>
            <a:off x="454500" y="1401859"/>
            <a:ext cx="4746803" cy="507831"/>
          </a:xfrm>
          <a:prstGeom prst="rect">
            <a:avLst/>
          </a:prstGeom>
          <a:noFill/>
        </p:spPr>
        <p:txBody>
          <a:bodyPr wrap="square" rtlCol="0">
            <a:spAutoFit/>
          </a:bodyPr>
          <a:lstStyle/>
          <a:p>
            <a:pPr marL="202406" indent="-202406" defTabSz="685800">
              <a:buSzPct val="80000"/>
              <a:buFont typeface="Wingdings" pitchFamily="2" charset="2"/>
              <a:buChar char="ü"/>
            </a:pPr>
            <a:r>
              <a:rPr lang="en-US" altLang="zh-TW" sz="1350" dirty="0">
                <a:solidFill>
                  <a:srgbClr val="0070C0"/>
                </a:solidFill>
                <a:latin typeface="Arial" panose="020B0604020202020204"/>
                <a:ea typeface="微軟正黑體" panose="020B0604030504040204" pitchFamily="34" charset="-120"/>
              </a:rPr>
              <a:t>Dedicated BGs/BUs for each product line</a:t>
            </a:r>
          </a:p>
          <a:p>
            <a:pPr marL="202406" indent="-202406" defTabSz="685800">
              <a:buSzPct val="80000"/>
              <a:buFont typeface="Wingdings" pitchFamily="2" charset="2"/>
              <a:buChar char="ü"/>
            </a:pPr>
            <a:r>
              <a:rPr lang="en-US" altLang="zh-TW" sz="1350" dirty="0">
                <a:solidFill>
                  <a:srgbClr val="0070C0"/>
                </a:solidFill>
                <a:latin typeface="Arial" panose="020B0604020202020204"/>
                <a:ea typeface="微軟正黑體" panose="020B0604030504040204" pitchFamily="34" charset="-120"/>
              </a:rPr>
              <a:t>Comprehensive function teams for BG/BU support</a:t>
            </a:r>
            <a:endParaRPr lang="zh-TW" altLang="en-US" sz="1350" dirty="0">
              <a:solidFill>
                <a:srgbClr val="0070C0"/>
              </a:solidFill>
              <a:latin typeface="Arial" panose="020B0604020202020204"/>
              <a:ea typeface="微軟正黑體" panose="020B0604030504040204" pitchFamily="34" charset="-120"/>
            </a:endParaRPr>
          </a:p>
        </p:txBody>
      </p:sp>
      <p:grpSp>
        <p:nvGrpSpPr>
          <p:cNvPr id="2" name="群組 108"/>
          <p:cNvGrpSpPr>
            <a:grpSpLocks/>
          </p:cNvGrpSpPr>
          <p:nvPr/>
        </p:nvGrpSpPr>
        <p:grpSpPr bwMode="auto">
          <a:xfrm>
            <a:off x="3636269" y="2045542"/>
            <a:ext cx="1752600" cy="575072"/>
            <a:chOff x="3251200" y="591250"/>
            <a:chExt cx="2336800" cy="766496"/>
          </a:xfrm>
        </p:grpSpPr>
        <p:sp>
          <p:nvSpPr>
            <p:cNvPr id="7" name="矩形 6"/>
            <p:cNvSpPr/>
            <p:nvPr/>
          </p:nvSpPr>
          <p:spPr bwMode="auto">
            <a:xfrm>
              <a:off x="3251200" y="591250"/>
              <a:ext cx="2336800" cy="766496"/>
            </a:xfrm>
            <a:prstGeom prst="rect">
              <a:avLst/>
            </a:prstGeom>
            <a:solidFill>
              <a:srgbClr val="024894"/>
            </a:solidFill>
            <a:ln w="9525" cap="flat" cmpd="sng" algn="ctr">
              <a:noFill/>
              <a:prstDash val="solid"/>
              <a:round/>
              <a:headEnd type="none" w="med" len="med"/>
              <a:tailEnd type="none" w="med" len="med"/>
            </a:ln>
            <a:effectLst/>
            <a:scene3d>
              <a:camera prst="orthographicFront">
                <a:rot lat="0" lon="0" rev="0"/>
              </a:camera>
              <a:lightRig rig="balanced" dir="t">
                <a:rot lat="0" lon="0" rev="8700000"/>
              </a:lightRig>
            </a:scene3d>
            <a:sp3d/>
          </p:spPr>
          <p:txBody>
            <a:bodyPr wrap="none" lIns="67500" tIns="54000" rIns="67500" bIns="27000"/>
            <a:lstStyle/>
            <a:p>
              <a:pPr algn="ctr" defTabSz="685800">
                <a:defRPr/>
              </a:pPr>
              <a:r>
                <a:rPr lang="en-US" altLang="zh-TW" sz="1200" b="1">
                  <a:solidFill>
                    <a:prstClr val="white"/>
                  </a:solidFill>
                  <a:latin typeface="Arial" panose="020B0604020202020204"/>
                  <a:ea typeface="新細明體" pitchFamily="18" charset="-120"/>
                </a:rPr>
                <a:t>Chairman &amp; CSO </a:t>
              </a:r>
            </a:p>
          </p:txBody>
        </p:sp>
        <p:sp>
          <p:nvSpPr>
            <p:cNvPr id="12364" name="矩形 96"/>
            <p:cNvSpPr>
              <a:spLocks noChangeArrowheads="1"/>
            </p:cNvSpPr>
            <p:nvPr/>
          </p:nvSpPr>
          <p:spPr bwMode="auto">
            <a:xfrm>
              <a:off x="3780324" y="1015530"/>
              <a:ext cx="1278556" cy="338437"/>
            </a:xfrm>
            <a:prstGeom prst="rect">
              <a:avLst/>
            </a:prstGeom>
            <a:noFill/>
            <a:ln w="9525">
              <a:noFill/>
              <a:miter lim="800000"/>
              <a:headEnd/>
              <a:tailEnd/>
            </a:ln>
          </p:spPr>
          <p:txBody>
            <a:bodyPr wrap="none">
              <a:spAutoFit/>
            </a:bodyPr>
            <a:lstStyle/>
            <a:p>
              <a:pPr algn="ctr" defTabSz="685800"/>
              <a:r>
                <a:rPr lang="en-US" altLang="zh-TW" sz="1050" dirty="0">
                  <a:solidFill>
                    <a:prstClr val="white"/>
                  </a:solidFill>
                  <a:latin typeface="Arial" panose="020B0604020202020204"/>
                  <a:ea typeface="微軟正黑體" panose="020B0604030504040204" pitchFamily="34" charset="-120"/>
                </a:rPr>
                <a:t>Haydn Hsieh</a:t>
              </a:r>
            </a:p>
          </p:txBody>
        </p:sp>
        <p:cxnSp>
          <p:nvCxnSpPr>
            <p:cNvPr id="9" name="直線接點 8"/>
            <p:cNvCxnSpPr/>
            <p:nvPr/>
          </p:nvCxnSpPr>
          <p:spPr bwMode="auto">
            <a:xfrm>
              <a:off x="3698875" y="983225"/>
              <a:ext cx="1441450" cy="0"/>
            </a:xfrm>
            <a:prstGeom prst="line">
              <a:avLst/>
            </a:prstGeom>
            <a:solidFill>
              <a:schemeClr val="accent1"/>
            </a:solidFill>
            <a:ln w="3175" cap="flat" cmpd="sng" algn="ctr">
              <a:solidFill>
                <a:schemeClr val="bg1">
                  <a:lumMod val="75000"/>
                </a:schemeClr>
              </a:solidFill>
              <a:prstDash val="dash"/>
              <a:round/>
              <a:headEnd type="none" w="med" len="med"/>
              <a:tailEnd type="none" w="med" len="med"/>
            </a:ln>
            <a:effectLst/>
          </p:spPr>
        </p:cxnSp>
      </p:grpSp>
      <p:grpSp>
        <p:nvGrpSpPr>
          <p:cNvPr id="3" name="群組 67"/>
          <p:cNvGrpSpPr>
            <a:grpSpLocks/>
          </p:cNvGrpSpPr>
          <p:nvPr/>
        </p:nvGrpSpPr>
        <p:grpSpPr bwMode="auto">
          <a:xfrm>
            <a:off x="3636269" y="2706998"/>
            <a:ext cx="1752600" cy="526588"/>
            <a:chOff x="3251200" y="2347873"/>
            <a:chExt cx="2336800" cy="703557"/>
          </a:xfrm>
        </p:grpSpPr>
        <p:sp>
          <p:nvSpPr>
            <p:cNvPr id="12358" name="矩形 36"/>
            <p:cNvSpPr>
              <a:spLocks noChangeArrowheads="1"/>
            </p:cNvSpPr>
            <p:nvPr/>
          </p:nvSpPr>
          <p:spPr bwMode="auto">
            <a:xfrm>
              <a:off x="3251200" y="2347873"/>
              <a:ext cx="2336800" cy="663344"/>
            </a:xfrm>
            <a:prstGeom prst="rect">
              <a:avLst/>
            </a:prstGeom>
            <a:solidFill>
              <a:srgbClr val="0070C0"/>
            </a:solidFill>
            <a:ln w="9525" algn="ctr">
              <a:noFill/>
              <a:round/>
              <a:headEnd/>
              <a:tailEnd/>
            </a:ln>
          </p:spPr>
          <p:txBody>
            <a:bodyPr wrap="none" lIns="67500" tIns="35100" rIns="67500" bIns="35100"/>
            <a:lstStyle/>
            <a:p>
              <a:pPr algn="ctr" defTabSz="685800"/>
              <a:r>
                <a:rPr lang="en-US" altLang="zh-TW" sz="1200" b="1">
                  <a:solidFill>
                    <a:prstClr val="white"/>
                  </a:solidFill>
                  <a:latin typeface="Arial" panose="020B0604020202020204"/>
                  <a:ea typeface="微軟正黑體" panose="020B0604030504040204" pitchFamily="34" charset="-120"/>
                </a:rPr>
                <a:t>President &amp; CEO</a:t>
              </a:r>
            </a:p>
          </p:txBody>
        </p:sp>
        <p:sp>
          <p:nvSpPr>
            <p:cNvPr id="12359" name="矩形 11"/>
            <p:cNvSpPr>
              <a:spLocks noChangeArrowheads="1"/>
            </p:cNvSpPr>
            <p:nvPr/>
          </p:nvSpPr>
          <p:spPr bwMode="auto">
            <a:xfrm>
              <a:off x="3832072" y="2712181"/>
              <a:ext cx="1173827" cy="339249"/>
            </a:xfrm>
            <a:prstGeom prst="rect">
              <a:avLst/>
            </a:prstGeom>
            <a:noFill/>
            <a:ln w="9525">
              <a:noFill/>
              <a:miter lim="800000"/>
              <a:headEnd/>
              <a:tailEnd/>
            </a:ln>
          </p:spPr>
          <p:txBody>
            <a:bodyPr wrap="none">
              <a:spAutoFit/>
            </a:bodyPr>
            <a:lstStyle/>
            <a:p>
              <a:pPr algn="ctr" defTabSz="685800"/>
              <a:r>
                <a:rPr lang="en-US" altLang="zh-TW" sz="1050">
                  <a:solidFill>
                    <a:prstClr val="white"/>
                  </a:solidFill>
                  <a:latin typeface="Arial" panose="020B0604020202020204"/>
                  <a:ea typeface="微軟正黑體" panose="020B0604030504040204" pitchFamily="34" charset="-120"/>
                </a:rPr>
                <a:t>Jeffrey Gau</a:t>
              </a:r>
            </a:p>
          </p:txBody>
        </p:sp>
        <p:cxnSp>
          <p:nvCxnSpPr>
            <p:cNvPr id="38" name="直線接點 37"/>
            <p:cNvCxnSpPr/>
            <p:nvPr/>
          </p:nvCxnSpPr>
          <p:spPr bwMode="auto">
            <a:xfrm>
              <a:off x="3698875" y="2735174"/>
              <a:ext cx="1441451" cy="0"/>
            </a:xfrm>
            <a:prstGeom prst="line">
              <a:avLst/>
            </a:prstGeom>
            <a:solidFill>
              <a:schemeClr val="accent1"/>
            </a:solidFill>
            <a:ln w="3175" cap="flat" cmpd="sng" algn="ctr">
              <a:solidFill>
                <a:schemeClr val="bg1">
                  <a:lumMod val="75000"/>
                </a:schemeClr>
              </a:solidFill>
              <a:prstDash val="dash"/>
              <a:round/>
              <a:headEnd type="none" w="med" len="med"/>
              <a:tailEnd type="none" w="med" len="med"/>
            </a:ln>
            <a:effectLst/>
          </p:spPr>
        </p:cxnSp>
      </p:grpSp>
      <p:cxnSp>
        <p:nvCxnSpPr>
          <p:cNvPr id="37" name="直線接點 36"/>
          <p:cNvCxnSpPr/>
          <p:nvPr/>
        </p:nvCxnSpPr>
        <p:spPr bwMode="auto">
          <a:xfrm>
            <a:off x="4513623" y="3322244"/>
            <a:ext cx="1069616" cy="0"/>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sp>
        <p:nvSpPr>
          <p:cNvPr id="39" name="矩形 118"/>
          <p:cNvSpPr>
            <a:spLocks noChangeArrowheads="1"/>
          </p:cNvSpPr>
          <p:nvPr/>
        </p:nvSpPr>
        <p:spPr bwMode="auto">
          <a:xfrm>
            <a:off x="5583239" y="3195286"/>
            <a:ext cx="1286454" cy="276999"/>
          </a:xfrm>
          <a:prstGeom prst="rect">
            <a:avLst/>
          </a:prstGeom>
          <a:solidFill>
            <a:schemeClr val="bg1">
              <a:lumMod val="85000"/>
            </a:schemeClr>
          </a:solidFill>
          <a:ln w="9525">
            <a:noFill/>
            <a:miter lim="800000"/>
            <a:headEnd/>
            <a:tailEnd/>
          </a:ln>
        </p:spPr>
        <p:txBody>
          <a:bodyPr wrap="square">
            <a:spAutoFit/>
          </a:bodyPr>
          <a:lstStyle/>
          <a:p>
            <a:pPr algn="ctr" defTabSz="685800"/>
            <a:r>
              <a:rPr lang="en-US" altLang="zh-TW" sz="1200">
                <a:solidFill>
                  <a:prstClr val="black">
                    <a:lumMod val="75000"/>
                    <a:lumOff val="25000"/>
                  </a:prstClr>
                </a:solidFill>
                <a:latin typeface="Arial" panose="020B0604020202020204"/>
                <a:ea typeface="微軟正黑體" pitchFamily="34" charset="-120"/>
              </a:rPr>
              <a:t>Industrial Safety</a:t>
            </a:r>
          </a:p>
        </p:txBody>
      </p:sp>
      <p:cxnSp>
        <p:nvCxnSpPr>
          <p:cNvPr id="70" name="直線接點 69"/>
          <p:cNvCxnSpPr>
            <a:cxnSpLocks/>
            <a:stCxn id="12328" idx="0"/>
            <a:endCxn id="65" idx="0"/>
          </p:cNvCxnSpPr>
          <p:nvPr/>
        </p:nvCxnSpPr>
        <p:spPr bwMode="auto">
          <a:xfrm rot="5400000" flipH="1" flipV="1">
            <a:off x="4684200" y="251808"/>
            <a:ext cx="9525" cy="6711951"/>
          </a:xfrm>
          <a:prstGeom prst="bentConnector3">
            <a:avLst>
              <a:gd name="adj1" fmla="val 1232732"/>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40" name="直線接點 39"/>
          <p:cNvCxnSpPr>
            <a:cxnSpLocks/>
          </p:cNvCxnSpPr>
          <p:nvPr/>
        </p:nvCxnSpPr>
        <p:spPr bwMode="auto">
          <a:xfrm>
            <a:off x="5957402" y="3492385"/>
            <a:ext cx="0" cy="158988"/>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62" name="直線接點 61"/>
          <p:cNvCxnSpPr>
            <a:cxnSpLocks/>
          </p:cNvCxnSpPr>
          <p:nvPr/>
        </p:nvCxnSpPr>
        <p:spPr bwMode="auto">
          <a:xfrm>
            <a:off x="3642965" y="3492385"/>
            <a:ext cx="0" cy="158988"/>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sp>
        <p:nvSpPr>
          <p:cNvPr id="65" name="橢圓 15"/>
          <p:cNvSpPr>
            <a:spLocks noChangeArrowheads="1"/>
          </p:cNvSpPr>
          <p:nvPr/>
        </p:nvSpPr>
        <p:spPr bwMode="auto">
          <a:xfrm>
            <a:off x="7176988" y="3607784"/>
            <a:ext cx="1726375" cy="638374"/>
          </a:xfrm>
          <a:prstGeom prst="rect">
            <a:avLst/>
          </a:prstGeom>
          <a:solidFill>
            <a:srgbClr val="5EC7E8"/>
          </a:solidFill>
          <a:ln w="9525" algn="ctr">
            <a:noFill/>
            <a:round/>
            <a:headEnd/>
            <a:tailEnd/>
          </a:ln>
        </p:spPr>
        <p:txBody>
          <a:bodyPr wrap="none" lIns="0" tIns="35100" rIns="0" bIns="35100" anchor="ctr"/>
          <a:lstStyle/>
          <a:p>
            <a:pPr algn="ctr" defTabSz="685800">
              <a:defRPr/>
            </a:pPr>
            <a:r>
              <a:rPr lang="en-US" altLang="zh-TW" sz="1100" b="1" dirty="0">
                <a:solidFill>
                  <a:prstClr val="white"/>
                </a:solidFill>
                <a:latin typeface="Arial" panose="020B0604020202020204"/>
                <a:ea typeface="微軟正黑體" pitchFamily="34" charset="-120"/>
              </a:rPr>
              <a:t>Smart Vertical Services</a:t>
            </a:r>
          </a:p>
          <a:p>
            <a:pPr algn="ctr" defTabSz="685800">
              <a:defRPr/>
            </a:pPr>
            <a:r>
              <a:rPr lang="en-US" altLang="zh-TW" sz="1100" b="1" dirty="0">
                <a:solidFill>
                  <a:prstClr val="white"/>
                </a:solidFill>
                <a:latin typeface="Arial" panose="020B0604020202020204"/>
                <a:ea typeface="微軟正黑體" pitchFamily="34" charset="-120"/>
              </a:rPr>
              <a:t>Business Unit</a:t>
            </a:r>
          </a:p>
          <a:p>
            <a:pPr algn="ctr" defTabSz="685800">
              <a:defRPr/>
            </a:pPr>
            <a:r>
              <a:rPr lang="en-US" altLang="zh-TW" sz="900" b="1" dirty="0">
                <a:solidFill>
                  <a:srgbClr val="002060"/>
                </a:solidFill>
                <a:latin typeface="Arial" panose="020B0604020202020204"/>
                <a:ea typeface="微軟正黑體" pitchFamily="34" charset="-120"/>
              </a:rPr>
              <a:t>(SVS BU)</a:t>
            </a:r>
          </a:p>
        </p:txBody>
      </p:sp>
      <p:sp>
        <p:nvSpPr>
          <p:cNvPr id="12342" name="橢圓 15"/>
          <p:cNvSpPr>
            <a:spLocks noChangeArrowheads="1"/>
          </p:cNvSpPr>
          <p:nvPr/>
        </p:nvSpPr>
        <p:spPr bwMode="auto">
          <a:xfrm>
            <a:off x="4862552" y="3607784"/>
            <a:ext cx="2189700" cy="638374"/>
          </a:xfrm>
          <a:prstGeom prst="rect">
            <a:avLst/>
          </a:prstGeom>
          <a:solidFill>
            <a:srgbClr val="279AD3"/>
          </a:solidFill>
          <a:ln w="9525" algn="ctr">
            <a:noFill/>
            <a:round/>
            <a:headEnd/>
            <a:tailEnd/>
          </a:ln>
        </p:spPr>
        <p:txBody>
          <a:bodyPr wrap="none" lIns="67500" tIns="35100" rIns="67500" bIns="35100" anchor="ctr"/>
          <a:lstStyle/>
          <a:p>
            <a:pPr algn="ctr" defTabSz="685800"/>
            <a:r>
              <a:rPr lang="en-US" altLang="zh-TW" sz="1100" b="1" dirty="0">
                <a:solidFill>
                  <a:prstClr val="white"/>
                </a:solidFill>
                <a:latin typeface="Arial" panose="020B0604020202020204"/>
                <a:ea typeface="微軟正黑體" pitchFamily="34" charset="-120"/>
              </a:rPr>
              <a:t>Networking</a:t>
            </a:r>
          </a:p>
          <a:p>
            <a:pPr algn="ctr" defTabSz="685800"/>
            <a:r>
              <a:rPr lang="en-US" altLang="zh-TW" sz="1100" b="1" dirty="0">
                <a:solidFill>
                  <a:prstClr val="white"/>
                </a:solidFill>
                <a:latin typeface="Arial" panose="020B0604020202020204"/>
                <a:ea typeface="微軟正黑體" pitchFamily="34" charset="-120"/>
              </a:rPr>
              <a:t>Business Group</a:t>
            </a:r>
          </a:p>
          <a:p>
            <a:pPr algn="ctr" defTabSz="685800"/>
            <a:r>
              <a:rPr lang="en-US" altLang="zh-TW" sz="900" b="1" dirty="0">
                <a:solidFill>
                  <a:srgbClr val="002060"/>
                </a:solidFill>
                <a:latin typeface="Arial" panose="020B0604020202020204"/>
                <a:ea typeface="微軟正黑體" pitchFamily="34" charset="-120"/>
              </a:rPr>
              <a:t>(NW BG)</a:t>
            </a:r>
          </a:p>
        </p:txBody>
      </p:sp>
      <p:sp>
        <p:nvSpPr>
          <p:cNvPr id="12334" name="橢圓 15"/>
          <p:cNvSpPr>
            <a:spLocks noChangeArrowheads="1"/>
          </p:cNvSpPr>
          <p:nvPr/>
        </p:nvSpPr>
        <p:spPr bwMode="auto">
          <a:xfrm>
            <a:off x="2548115" y="3607784"/>
            <a:ext cx="2189700" cy="638374"/>
          </a:xfrm>
          <a:prstGeom prst="rect">
            <a:avLst/>
          </a:prstGeom>
          <a:solidFill>
            <a:srgbClr val="279AD3"/>
          </a:solidFill>
          <a:ln w="9525" algn="ctr">
            <a:noFill/>
            <a:round/>
            <a:headEnd/>
            <a:tailEnd/>
          </a:ln>
        </p:spPr>
        <p:txBody>
          <a:bodyPr wrap="none" lIns="67500" tIns="35100" rIns="67500" bIns="35100" anchor="ctr"/>
          <a:lstStyle/>
          <a:p>
            <a:pPr algn="ctr" defTabSz="685800"/>
            <a:r>
              <a:rPr lang="en-US" altLang="zh-TW" sz="1100" b="1" dirty="0">
                <a:solidFill>
                  <a:prstClr val="white"/>
                </a:solidFill>
                <a:latin typeface="Arial" panose="020B0604020202020204"/>
                <a:ea typeface="微軟正黑體" panose="020B0604030504040204" pitchFamily="34" charset="-120"/>
              </a:rPr>
              <a:t>Connected Home</a:t>
            </a:r>
          </a:p>
          <a:p>
            <a:pPr algn="ctr" defTabSz="685800"/>
            <a:r>
              <a:rPr lang="en-US" altLang="zh-TW" sz="1100" b="1" dirty="0">
                <a:solidFill>
                  <a:prstClr val="white"/>
                </a:solidFill>
                <a:latin typeface="Arial" panose="020B0604020202020204"/>
                <a:ea typeface="微軟正黑體" panose="020B0604030504040204" pitchFamily="34" charset="-120"/>
              </a:rPr>
              <a:t>Business Group</a:t>
            </a:r>
          </a:p>
          <a:p>
            <a:pPr algn="ctr" defTabSz="685800"/>
            <a:r>
              <a:rPr lang="en-US" altLang="zh-TW" sz="900" b="1" dirty="0">
                <a:solidFill>
                  <a:srgbClr val="002060"/>
                </a:solidFill>
                <a:latin typeface="Arial" panose="020B0604020202020204"/>
                <a:ea typeface="微軟正黑體" panose="020B0604030504040204" pitchFamily="34" charset="-120"/>
              </a:rPr>
              <a:t>(CH BG)</a:t>
            </a:r>
          </a:p>
        </p:txBody>
      </p:sp>
      <p:sp>
        <p:nvSpPr>
          <p:cNvPr id="12328" name="橢圓 15"/>
          <p:cNvSpPr>
            <a:spLocks noChangeArrowheads="1"/>
          </p:cNvSpPr>
          <p:nvPr/>
        </p:nvSpPr>
        <p:spPr bwMode="auto">
          <a:xfrm>
            <a:off x="233070" y="3607784"/>
            <a:ext cx="2190309" cy="638374"/>
          </a:xfrm>
          <a:prstGeom prst="rect">
            <a:avLst/>
          </a:prstGeom>
          <a:solidFill>
            <a:srgbClr val="279AD3"/>
          </a:solidFill>
          <a:ln w="9525" algn="ctr">
            <a:noFill/>
            <a:round/>
            <a:headEnd/>
            <a:tailEnd/>
          </a:ln>
        </p:spPr>
        <p:txBody>
          <a:bodyPr wrap="square" lIns="54000" tIns="35100" rIns="54000" bIns="35100" anchor="ctr"/>
          <a:lstStyle/>
          <a:p>
            <a:pPr algn="ctr" defTabSz="685800"/>
            <a:r>
              <a:rPr lang="en-US" altLang="zh-TW" sz="1100" b="1" dirty="0">
                <a:solidFill>
                  <a:prstClr val="white"/>
                </a:solidFill>
                <a:latin typeface="Arial" panose="020B0604020202020204"/>
                <a:ea typeface="微軟正黑體" pitchFamily="34" charset="-120"/>
              </a:rPr>
              <a:t>Automotive, Module &amp; Antenna</a:t>
            </a:r>
          </a:p>
          <a:p>
            <a:pPr algn="ctr" defTabSz="685800"/>
            <a:r>
              <a:rPr lang="en-US" altLang="zh-TW" sz="1100" b="1" dirty="0">
                <a:solidFill>
                  <a:prstClr val="white"/>
                </a:solidFill>
                <a:latin typeface="Arial" panose="020B0604020202020204"/>
                <a:ea typeface="微軟正黑體" pitchFamily="34" charset="-120"/>
              </a:rPr>
              <a:t>Business Group</a:t>
            </a:r>
          </a:p>
          <a:p>
            <a:pPr algn="ctr" defTabSz="685800"/>
            <a:r>
              <a:rPr lang="en-US" altLang="zh-TW" sz="900" b="1" dirty="0">
                <a:solidFill>
                  <a:srgbClr val="002060"/>
                </a:solidFill>
                <a:latin typeface="Arial" panose="020B0604020202020204"/>
                <a:ea typeface="微軟正黑體" pitchFamily="34" charset="-120"/>
              </a:rPr>
              <a:t>(AMA BG)</a:t>
            </a:r>
          </a:p>
        </p:txBody>
      </p:sp>
      <p:cxnSp>
        <p:nvCxnSpPr>
          <p:cNvPr id="51" name="直線接點 50"/>
          <p:cNvCxnSpPr/>
          <p:nvPr/>
        </p:nvCxnSpPr>
        <p:spPr bwMode="auto">
          <a:xfrm>
            <a:off x="6195239" y="2336903"/>
            <a:ext cx="0" cy="297000"/>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sp>
        <p:nvSpPr>
          <p:cNvPr id="54" name="矩形 122"/>
          <p:cNvSpPr>
            <a:spLocks noChangeArrowheads="1"/>
          </p:cNvSpPr>
          <p:nvPr/>
        </p:nvSpPr>
        <p:spPr bwMode="auto">
          <a:xfrm>
            <a:off x="5583239" y="2619780"/>
            <a:ext cx="1286454" cy="276999"/>
          </a:xfrm>
          <a:prstGeom prst="rect">
            <a:avLst/>
          </a:prstGeom>
          <a:solidFill>
            <a:schemeClr val="bg1">
              <a:lumMod val="85000"/>
            </a:schemeClr>
          </a:solidFill>
          <a:ln w="9525">
            <a:noFill/>
            <a:miter lim="800000"/>
            <a:headEnd/>
            <a:tailEnd/>
          </a:ln>
        </p:spPr>
        <p:txBody>
          <a:bodyPr wrap="square">
            <a:spAutoFit/>
          </a:bodyPr>
          <a:lstStyle/>
          <a:p>
            <a:pPr algn="ctr" defTabSz="685800"/>
            <a:r>
              <a:rPr lang="en-US" altLang="zh-TW" sz="1200">
                <a:solidFill>
                  <a:srgbClr val="404040"/>
                </a:solidFill>
                <a:latin typeface="Arial" panose="020B0604020202020204"/>
                <a:ea typeface="微軟正黑體" panose="020B0604030504040204" pitchFamily="34" charset="-120"/>
              </a:rPr>
              <a:t>Finance</a:t>
            </a:r>
          </a:p>
        </p:txBody>
      </p:sp>
      <p:sp>
        <p:nvSpPr>
          <p:cNvPr id="55" name="矩形 126"/>
          <p:cNvSpPr>
            <a:spLocks noChangeArrowheads="1"/>
          </p:cNvSpPr>
          <p:nvPr/>
        </p:nvSpPr>
        <p:spPr bwMode="auto">
          <a:xfrm>
            <a:off x="6983992" y="2620124"/>
            <a:ext cx="1287900" cy="276999"/>
          </a:xfrm>
          <a:prstGeom prst="rect">
            <a:avLst/>
          </a:prstGeom>
          <a:solidFill>
            <a:schemeClr val="bg1">
              <a:lumMod val="85000"/>
            </a:schemeClr>
          </a:solidFill>
          <a:ln w="9525">
            <a:noFill/>
            <a:miter lim="800000"/>
            <a:headEnd/>
            <a:tailEnd/>
          </a:ln>
        </p:spPr>
        <p:txBody>
          <a:bodyPr>
            <a:spAutoFit/>
          </a:bodyPr>
          <a:lstStyle/>
          <a:p>
            <a:pPr algn="ctr" defTabSz="685800"/>
            <a:r>
              <a:rPr lang="en-US" altLang="zh-TW" sz="1200">
                <a:solidFill>
                  <a:srgbClr val="404040"/>
                </a:solidFill>
                <a:latin typeface="Arial" panose="020B0604020202020204"/>
                <a:ea typeface="微軟正黑體" panose="020B0604030504040204" pitchFamily="34" charset="-120"/>
              </a:rPr>
              <a:t>Legal</a:t>
            </a:r>
          </a:p>
        </p:txBody>
      </p:sp>
      <p:cxnSp>
        <p:nvCxnSpPr>
          <p:cNvPr id="21" name="肘形接點 20"/>
          <p:cNvCxnSpPr>
            <a:stCxn id="7" idx="3"/>
            <a:endCxn id="55" idx="0"/>
          </p:cNvCxnSpPr>
          <p:nvPr/>
        </p:nvCxnSpPr>
        <p:spPr bwMode="auto">
          <a:xfrm>
            <a:off x="5388869" y="2333079"/>
            <a:ext cx="2239073" cy="287045"/>
          </a:xfrm>
          <a:prstGeom prst="bentConnector2">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57" name="直線接點 56"/>
          <p:cNvCxnSpPr>
            <a:cxnSpLocks/>
          </p:cNvCxnSpPr>
          <p:nvPr/>
        </p:nvCxnSpPr>
        <p:spPr bwMode="auto">
          <a:xfrm>
            <a:off x="1547855" y="4784083"/>
            <a:ext cx="0" cy="189000"/>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58" name="直線接點 57"/>
          <p:cNvCxnSpPr>
            <a:cxnSpLocks/>
          </p:cNvCxnSpPr>
          <p:nvPr/>
        </p:nvCxnSpPr>
        <p:spPr bwMode="auto">
          <a:xfrm>
            <a:off x="3540361" y="4784083"/>
            <a:ext cx="0" cy="189000"/>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60" name="直線接點 59"/>
          <p:cNvCxnSpPr>
            <a:cxnSpLocks/>
          </p:cNvCxnSpPr>
          <p:nvPr/>
        </p:nvCxnSpPr>
        <p:spPr bwMode="auto">
          <a:xfrm>
            <a:off x="6529120" y="4784083"/>
            <a:ext cx="0" cy="189000"/>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64" name="直線接點 63"/>
          <p:cNvCxnSpPr>
            <a:cxnSpLocks/>
          </p:cNvCxnSpPr>
          <p:nvPr/>
        </p:nvCxnSpPr>
        <p:spPr bwMode="auto">
          <a:xfrm>
            <a:off x="7525373" y="4784083"/>
            <a:ext cx="0" cy="189000"/>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66" name="直線接點 65"/>
          <p:cNvCxnSpPr>
            <a:cxnSpLocks/>
          </p:cNvCxnSpPr>
          <p:nvPr/>
        </p:nvCxnSpPr>
        <p:spPr bwMode="auto">
          <a:xfrm>
            <a:off x="5532867" y="4784083"/>
            <a:ext cx="0" cy="189000"/>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67" name="直線接點 66"/>
          <p:cNvCxnSpPr>
            <a:cxnSpLocks/>
          </p:cNvCxnSpPr>
          <p:nvPr/>
        </p:nvCxnSpPr>
        <p:spPr bwMode="auto">
          <a:xfrm>
            <a:off x="2544108" y="4784083"/>
            <a:ext cx="0" cy="189000"/>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cxnSp>
        <p:nvCxnSpPr>
          <p:cNvPr id="68" name="直線接點 67"/>
          <p:cNvCxnSpPr>
            <a:cxnSpLocks/>
          </p:cNvCxnSpPr>
          <p:nvPr/>
        </p:nvCxnSpPr>
        <p:spPr bwMode="auto">
          <a:xfrm>
            <a:off x="4536614" y="4784083"/>
            <a:ext cx="0" cy="189000"/>
          </a:xfrm>
          <a:prstGeom prst="line">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sp>
        <p:nvSpPr>
          <p:cNvPr id="69" name="橢圓 15"/>
          <p:cNvSpPr>
            <a:spLocks noChangeArrowheads="1"/>
          </p:cNvSpPr>
          <p:nvPr/>
        </p:nvSpPr>
        <p:spPr bwMode="auto">
          <a:xfrm>
            <a:off x="83602" y="4946749"/>
            <a:ext cx="936000" cy="594001"/>
          </a:xfrm>
          <a:prstGeom prst="rect">
            <a:avLst/>
          </a:prstGeom>
          <a:solidFill>
            <a:srgbClr val="2F89C7"/>
          </a:solidFill>
          <a:ln w="9525" algn="ctr">
            <a:noFill/>
            <a:round/>
            <a:headEnd/>
            <a:tailEnd/>
          </a:ln>
        </p:spPr>
        <p:txBody>
          <a:bodyPr wrap="none" lIns="90000" tIns="46800" rIns="90000" bIns="46800" anchor="ctr"/>
          <a:lstStyle/>
          <a:p>
            <a:pPr algn="ctr" defTabSz="685800">
              <a:defRPr/>
            </a:pPr>
            <a:r>
              <a:rPr lang="en-US" altLang="zh-TW" sz="1050">
                <a:solidFill>
                  <a:srgbClr val="FFFFFF"/>
                </a:solidFill>
                <a:latin typeface="Calibri" panose="020F0502020204030204" pitchFamily="34" charset="0"/>
                <a:ea typeface="微軟正黑體" panose="020B0604030504040204" pitchFamily="34" charset="-120"/>
                <a:cs typeface="Calibri" panose="020F0502020204030204" pitchFamily="34" charset="0"/>
              </a:rPr>
              <a:t>Global</a:t>
            </a:r>
          </a:p>
          <a:p>
            <a:pPr algn="ctr" defTabSz="685800">
              <a:defRPr/>
            </a:pPr>
            <a:r>
              <a:rPr lang="en-US" altLang="zh-TW" sz="1050">
                <a:solidFill>
                  <a:srgbClr val="FFFFFF"/>
                </a:solidFill>
                <a:latin typeface="Calibri" panose="020F0502020204030204" pitchFamily="34" charset="0"/>
                <a:ea typeface="微軟正黑體" panose="020B0604030504040204" pitchFamily="34" charset="-120"/>
                <a:cs typeface="Calibri" panose="020F0502020204030204" pitchFamily="34" charset="0"/>
              </a:rPr>
              <a:t>Manufacturing</a:t>
            </a:r>
          </a:p>
        </p:txBody>
      </p:sp>
      <p:sp>
        <p:nvSpPr>
          <p:cNvPr id="71" name="橢圓 15"/>
          <p:cNvSpPr>
            <a:spLocks noChangeArrowheads="1"/>
          </p:cNvSpPr>
          <p:nvPr/>
        </p:nvSpPr>
        <p:spPr bwMode="auto">
          <a:xfrm>
            <a:off x="3072361" y="4946749"/>
            <a:ext cx="936000" cy="594001"/>
          </a:xfrm>
          <a:prstGeom prst="rect">
            <a:avLst/>
          </a:prstGeom>
          <a:solidFill>
            <a:srgbClr val="2F89C7"/>
          </a:solidFill>
          <a:ln w="9525" algn="ctr">
            <a:noFill/>
            <a:round/>
            <a:headEnd/>
            <a:tailEnd/>
          </a:ln>
        </p:spPr>
        <p:txBody>
          <a:bodyPr wrap="none" lIns="90000" tIns="46800" rIns="90000" bIns="46800" anchor="ctr"/>
          <a:lstStyle/>
          <a:p>
            <a:pPr algn="ctr" defTabSz="685800">
              <a:defRPr/>
            </a:pPr>
            <a:r>
              <a:rPr lang="en-US" altLang="zh-TW" sz="1050">
                <a:solidFill>
                  <a:srgbClr val="FFFFFF"/>
                </a:solidFill>
                <a:latin typeface="Calibri" panose="020F0502020204030204" pitchFamily="34" charset="0"/>
                <a:ea typeface="微軟正黑體" panose="020B0604030504040204" pitchFamily="34" charset="-120"/>
                <a:cs typeface="Calibri" panose="020F0502020204030204" pitchFamily="34" charset="0"/>
              </a:rPr>
              <a:t>Quality </a:t>
            </a:r>
          </a:p>
          <a:p>
            <a:pPr algn="ctr" defTabSz="685800">
              <a:defRPr/>
            </a:pPr>
            <a:r>
              <a:rPr lang="en-US" altLang="zh-TW" sz="1050">
                <a:solidFill>
                  <a:srgbClr val="FFFFFF"/>
                </a:solidFill>
                <a:latin typeface="Calibri" panose="020F0502020204030204" pitchFamily="34" charset="0"/>
                <a:ea typeface="微軟正黑體" panose="020B0604030504040204" pitchFamily="34" charset="-120"/>
                <a:cs typeface="Calibri" panose="020F0502020204030204" pitchFamily="34" charset="0"/>
              </a:rPr>
              <a:t>Assurance</a:t>
            </a:r>
          </a:p>
        </p:txBody>
      </p:sp>
      <p:sp>
        <p:nvSpPr>
          <p:cNvPr id="72" name="橢圓 15"/>
          <p:cNvSpPr>
            <a:spLocks noChangeArrowheads="1"/>
          </p:cNvSpPr>
          <p:nvPr/>
        </p:nvSpPr>
        <p:spPr bwMode="auto">
          <a:xfrm>
            <a:off x="4068614" y="4946749"/>
            <a:ext cx="936000" cy="594001"/>
          </a:xfrm>
          <a:prstGeom prst="rect">
            <a:avLst/>
          </a:prstGeom>
          <a:solidFill>
            <a:srgbClr val="2F89C7"/>
          </a:solidFill>
          <a:ln w="9525" algn="ctr">
            <a:noFill/>
            <a:round/>
            <a:headEnd/>
            <a:tailEnd/>
          </a:ln>
        </p:spPr>
        <p:txBody>
          <a:bodyPr wrap="square" lIns="90000" tIns="46800" rIns="90000" bIns="46800" anchor="ctr"/>
          <a:lstStyle/>
          <a:p>
            <a:pPr algn="ctr" defTabSz="685800">
              <a:defRPr/>
            </a:pPr>
            <a:r>
              <a:rPr lang="en-US" altLang="zh-TW" sz="1050">
                <a:solidFill>
                  <a:srgbClr val="FFFFFF"/>
                </a:solidFill>
                <a:latin typeface="Calibri" panose="020F0502020204030204" pitchFamily="34" charset="0"/>
                <a:ea typeface="微軟正黑體" panose="020B0604030504040204" pitchFamily="34" charset="-120"/>
                <a:cs typeface="Calibri" panose="020F0502020204030204" pitchFamily="34" charset="0"/>
              </a:rPr>
              <a:t>Advanced Technology Development </a:t>
            </a:r>
          </a:p>
        </p:txBody>
      </p:sp>
      <p:sp>
        <p:nvSpPr>
          <p:cNvPr id="73" name="橢圓 15"/>
          <p:cNvSpPr>
            <a:spLocks noChangeArrowheads="1"/>
          </p:cNvSpPr>
          <p:nvPr/>
        </p:nvSpPr>
        <p:spPr bwMode="auto">
          <a:xfrm>
            <a:off x="8053623" y="4946749"/>
            <a:ext cx="1008000" cy="594001"/>
          </a:xfrm>
          <a:prstGeom prst="rect">
            <a:avLst/>
          </a:prstGeom>
          <a:solidFill>
            <a:srgbClr val="2F89C7"/>
          </a:solidFill>
          <a:ln w="9525" algn="ctr">
            <a:noFill/>
            <a:round/>
            <a:headEnd/>
            <a:tailEnd/>
          </a:ln>
        </p:spPr>
        <p:txBody>
          <a:bodyPr wrap="none" lIns="90000" tIns="46800" rIns="90000" bIns="46800" anchor="ctr"/>
          <a:lstStyle/>
          <a:p>
            <a:pPr algn="ctr" defTabSz="685800">
              <a:defRPr/>
            </a:pPr>
            <a:r>
              <a:rPr lang="en-US" altLang="zh-TW" sz="1050">
                <a:solidFill>
                  <a:srgbClr val="FFFFFF"/>
                </a:solidFill>
                <a:latin typeface="Calibri" panose="020F0502020204030204" pitchFamily="34" charset="0"/>
                <a:ea typeface="微軟正黑體" panose="020B0604030504040204" pitchFamily="34" charset="-120"/>
                <a:cs typeface="Calibri" panose="020F0502020204030204" pitchFamily="34" charset="0"/>
              </a:rPr>
              <a:t>Sustainable </a:t>
            </a:r>
          </a:p>
          <a:p>
            <a:pPr algn="ctr" defTabSz="685800">
              <a:defRPr/>
            </a:pPr>
            <a:r>
              <a:rPr lang="en-US" altLang="zh-TW" sz="1050">
                <a:solidFill>
                  <a:srgbClr val="FFFFFF"/>
                </a:solidFill>
                <a:latin typeface="Calibri" panose="020F0502020204030204" pitchFamily="34" charset="0"/>
                <a:ea typeface="微軟正黑體" panose="020B0604030504040204" pitchFamily="34" charset="-120"/>
                <a:cs typeface="Calibri" panose="020F0502020204030204" pitchFamily="34" charset="0"/>
              </a:rPr>
              <a:t>Development &amp;</a:t>
            </a:r>
          </a:p>
          <a:p>
            <a:pPr algn="ctr" defTabSz="685800">
              <a:defRPr/>
            </a:pPr>
            <a:r>
              <a:rPr lang="en-US" altLang="zh-TW" sz="1050">
                <a:solidFill>
                  <a:srgbClr val="FFFFFF"/>
                </a:solidFill>
                <a:latin typeface="Calibri" panose="020F0502020204030204" pitchFamily="34" charset="0"/>
                <a:ea typeface="微軟正黑體" panose="020B0604030504040204" pitchFamily="34" charset="-120"/>
                <a:cs typeface="Calibri" panose="020F0502020204030204" pitchFamily="34" charset="0"/>
              </a:rPr>
              <a:t>Marketing</a:t>
            </a:r>
          </a:p>
        </p:txBody>
      </p:sp>
      <p:sp>
        <p:nvSpPr>
          <p:cNvPr id="74" name="橢圓 15"/>
          <p:cNvSpPr>
            <a:spLocks noChangeArrowheads="1"/>
          </p:cNvSpPr>
          <p:nvPr/>
        </p:nvSpPr>
        <p:spPr bwMode="auto">
          <a:xfrm>
            <a:off x="6061120" y="4946749"/>
            <a:ext cx="936000" cy="594001"/>
          </a:xfrm>
          <a:prstGeom prst="rect">
            <a:avLst/>
          </a:prstGeom>
          <a:solidFill>
            <a:srgbClr val="2F89C7"/>
          </a:solidFill>
          <a:ln w="9525" algn="ctr">
            <a:noFill/>
            <a:round/>
            <a:headEnd/>
            <a:tailEnd/>
          </a:ln>
        </p:spPr>
        <p:txBody>
          <a:bodyPr wrap="none" lIns="90000" tIns="46800" rIns="90000" bIns="46800" anchor="ctr"/>
          <a:lstStyle/>
          <a:p>
            <a:pPr algn="ctr" defTabSz="685800">
              <a:defRPr/>
            </a:pPr>
            <a:r>
              <a:rPr lang="en-US" altLang="zh-TW" sz="1050">
                <a:solidFill>
                  <a:prstClr val="white"/>
                </a:solidFill>
                <a:latin typeface="Calibri" panose="020F0502020204030204" pitchFamily="34" charset="0"/>
                <a:ea typeface="微軟正黑體" panose="020B0604030504040204" pitchFamily="34" charset="-120"/>
                <a:cs typeface="Calibri" panose="020F0502020204030204" pitchFamily="34" charset="0"/>
              </a:rPr>
              <a:t>Human </a:t>
            </a:r>
          </a:p>
          <a:p>
            <a:pPr algn="ctr" defTabSz="685800">
              <a:defRPr/>
            </a:pPr>
            <a:r>
              <a:rPr lang="en-US" altLang="zh-TW" sz="1050">
                <a:solidFill>
                  <a:prstClr val="white"/>
                </a:solidFill>
                <a:latin typeface="Calibri" panose="020F0502020204030204" pitchFamily="34" charset="0"/>
                <a:ea typeface="微軟正黑體" panose="020B0604030504040204" pitchFamily="34" charset="-120"/>
                <a:cs typeface="Calibri" panose="020F0502020204030204" pitchFamily="34" charset="0"/>
              </a:rPr>
              <a:t>Resources</a:t>
            </a:r>
          </a:p>
          <a:p>
            <a:pPr algn="ctr" defTabSz="685800">
              <a:defRPr/>
            </a:pPr>
            <a:r>
              <a:rPr lang="en-US" altLang="zh-TW" sz="1050">
                <a:solidFill>
                  <a:prstClr val="white"/>
                </a:solidFill>
                <a:latin typeface="Calibri" panose="020F0502020204030204" pitchFamily="34" charset="0"/>
                <a:ea typeface="微軟正黑體" panose="020B0604030504040204" pitchFamily="34" charset="-120"/>
                <a:cs typeface="Calibri" panose="020F0502020204030204" pitchFamily="34" charset="0"/>
              </a:rPr>
              <a:t> Administration</a:t>
            </a:r>
            <a:r>
              <a:rPr lang="en-US" altLang="zh-TW" sz="1050">
                <a:solidFill>
                  <a:srgbClr val="FF0000"/>
                </a:solidFill>
                <a:latin typeface="Calibri" panose="020F0502020204030204" pitchFamily="34" charset="0"/>
                <a:ea typeface="微軟正黑體" panose="020B0604030504040204" pitchFamily="34" charset="-120"/>
                <a:cs typeface="Calibri" panose="020F0502020204030204" pitchFamily="34" charset="0"/>
              </a:rPr>
              <a:t> </a:t>
            </a:r>
            <a:endParaRPr lang="zh-TW" altLang="en-US" sz="1050">
              <a:solidFill>
                <a:srgbClr val="FF0000"/>
              </a:solidFill>
              <a:latin typeface="Calibri" panose="020F0502020204030204" pitchFamily="34" charset="0"/>
              <a:ea typeface="微軟正黑體" panose="020B0604030504040204" pitchFamily="34" charset="-120"/>
              <a:cs typeface="Calibri" panose="020F0502020204030204" pitchFamily="34" charset="0"/>
            </a:endParaRPr>
          </a:p>
        </p:txBody>
      </p:sp>
      <p:sp>
        <p:nvSpPr>
          <p:cNvPr id="75" name="橢圓 15"/>
          <p:cNvSpPr>
            <a:spLocks noChangeArrowheads="1"/>
          </p:cNvSpPr>
          <p:nvPr/>
        </p:nvSpPr>
        <p:spPr bwMode="auto">
          <a:xfrm>
            <a:off x="7057373" y="4946749"/>
            <a:ext cx="936000" cy="594001"/>
          </a:xfrm>
          <a:prstGeom prst="rect">
            <a:avLst/>
          </a:prstGeom>
          <a:solidFill>
            <a:srgbClr val="2F89C7"/>
          </a:solidFill>
          <a:ln w="9525" algn="ctr">
            <a:noFill/>
            <a:round/>
            <a:headEnd/>
            <a:tailEnd/>
          </a:ln>
        </p:spPr>
        <p:txBody>
          <a:bodyPr wrap="none" lIns="90000" tIns="46800" rIns="90000" bIns="46800" anchor="ctr"/>
          <a:lstStyle/>
          <a:p>
            <a:pPr algn="ctr" defTabSz="685800">
              <a:defRPr/>
            </a:pPr>
            <a:r>
              <a:rPr lang="en-US" altLang="zh-TW" sz="1050">
                <a:solidFill>
                  <a:srgbClr val="FFFFFF"/>
                </a:solidFill>
                <a:latin typeface="Calibri" panose="020F0502020204030204" pitchFamily="34" charset="0"/>
                <a:ea typeface="微軟正黑體" panose="020B0604030504040204" pitchFamily="34" charset="-120"/>
                <a:cs typeface="Calibri" panose="020F0502020204030204" pitchFamily="34" charset="0"/>
              </a:rPr>
              <a:t>DMIS</a:t>
            </a:r>
            <a:endParaRPr lang="zh-TW" altLang="en-US" sz="1050">
              <a:solidFill>
                <a:srgbClr val="FFFFFF"/>
              </a:solidFill>
              <a:latin typeface="Calibri" panose="020F0502020204030204" pitchFamily="34" charset="0"/>
              <a:ea typeface="微軟正黑體" panose="020B0604030504040204" pitchFamily="34" charset="-120"/>
              <a:cs typeface="Calibri" panose="020F0502020204030204" pitchFamily="34" charset="0"/>
            </a:endParaRPr>
          </a:p>
        </p:txBody>
      </p:sp>
      <p:sp>
        <p:nvSpPr>
          <p:cNvPr id="76" name="橢圓 15"/>
          <p:cNvSpPr>
            <a:spLocks noChangeArrowheads="1"/>
          </p:cNvSpPr>
          <p:nvPr/>
        </p:nvSpPr>
        <p:spPr bwMode="auto">
          <a:xfrm>
            <a:off x="5064867" y="4946749"/>
            <a:ext cx="936000" cy="594001"/>
          </a:xfrm>
          <a:prstGeom prst="rect">
            <a:avLst/>
          </a:prstGeom>
          <a:solidFill>
            <a:srgbClr val="2F89C7"/>
          </a:solidFill>
          <a:ln w="9525" algn="ctr">
            <a:noFill/>
            <a:round/>
            <a:headEnd/>
            <a:tailEnd/>
          </a:ln>
        </p:spPr>
        <p:txBody>
          <a:bodyPr wrap="square" lIns="90000" tIns="46800" rIns="90000" bIns="46800" anchor="ctr"/>
          <a:lstStyle/>
          <a:p>
            <a:pPr algn="ctr" defTabSz="685800">
              <a:defRPr/>
            </a:pPr>
            <a:r>
              <a:rPr lang="en-US" altLang="zh-TW" sz="1050">
                <a:solidFill>
                  <a:srgbClr val="FFFFFF"/>
                </a:solidFill>
                <a:latin typeface="Calibri" panose="020F0502020204030204" pitchFamily="34" charset="0"/>
                <a:ea typeface="微軟正黑體" panose="020B0604030504040204" pitchFamily="34" charset="-120"/>
                <a:cs typeface="Calibri" panose="020F0502020204030204" pitchFamily="34" charset="0"/>
              </a:rPr>
              <a:t>MD &amp; ID</a:t>
            </a:r>
          </a:p>
        </p:txBody>
      </p:sp>
      <p:sp>
        <p:nvSpPr>
          <p:cNvPr id="77" name="橢圓 15"/>
          <p:cNvSpPr>
            <a:spLocks noChangeArrowheads="1"/>
          </p:cNvSpPr>
          <p:nvPr/>
        </p:nvSpPr>
        <p:spPr bwMode="auto">
          <a:xfrm>
            <a:off x="2076108" y="4946749"/>
            <a:ext cx="936000" cy="594001"/>
          </a:xfrm>
          <a:prstGeom prst="rect">
            <a:avLst/>
          </a:prstGeom>
          <a:solidFill>
            <a:srgbClr val="2F89C7"/>
          </a:solidFill>
          <a:ln w="9525" algn="ctr">
            <a:noFill/>
            <a:round/>
            <a:headEnd/>
            <a:tailEnd/>
          </a:ln>
        </p:spPr>
        <p:txBody>
          <a:bodyPr wrap="square" lIns="90000" tIns="46800" rIns="90000" bIns="46800" anchor="ctr"/>
          <a:lstStyle/>
          <a:p>
            <a:pPr algn="ctr" defTabSz="685800">
              <a:defRPr/>
            </a:pPr>
            <a:r>
              <a:rPr lang="en-US" altLang="zh-TW" sz="1050">
                <a:solidFill>
                  <a:srgbClr val="FFFFFF"/>
                </a:solidFill>
                <a:latin typeface="Calibri" panose="020F0502020204030204" pitchFamily="34" charset="0"/>
                <a:ea typeface="微軟正黑體" panose="020B0604030504040204" pitchFamily="34" charset="-120"/>
                <a:cs typeface="Calibri" panose="020F0502020204030204" pitchFamily="34" charset="0"/>
              </a:rPr>
              <a:t>Global </a:t>
            </a:r>
            <a:br>
              <a:rPr lang="en-US" altLang="zh-TW" sz="1050">
                <a:solidFill>
                  <a:srgbClr val="FFFFFF"/>
                </a:solidFill>
                <a:latin typeface="Calibri" panose="020F0502020204030204" pitchFamily="34" charset="0"/>
                <a:ea typeface="微軟正黑體" panose="020B0604030504040204" pitchFamily="34" charset="-120"/>
                <a:cs typeface="Calibri" panose="020F0502020204030204" pitchFamily="34" charset="0"/>
              </a:rPr>
            </a:br>
            <a:r>
              <a:rPr lang="en-US" altLang="zh-TW" sz="1050">
                <a:solidFill>
                  <a:srgbClr val="FFFFFF"/>
                </a:solidFill>
                <a:latin typeface="Calibri" panose="020F0502020204030204" pitchFamily="34" charset="0"/>
                <a:ea typeface="微軟正黑體" panose="020B0604030504040204" pitchFamily="34" charset="-120"/>
                <a:cs typeface="Calibri" panose="020F0502020204030204" pitchFamily="34" charset="0"/>
              </a:rPr>
              <a:t>Business</a:t>
            </a:r>
            <a:br>
              <a:rPr lang="en-US" altLang="zh-TW" sz="1050">
                <a:solidFill>
                  <a:srgbClr val="FFFFFF"/>
                </a:solidFill>
                <a:latin typeface="Calibri" panose="020F0502020204030204" pitchFamily="34" charset="0"/>
                <a:ea typeface="微軟正黑體" panose="020B0604030504040204" pitchFamily="34" charset="-120"/>
                <a:cs typeface="Calibri" panose="020F0502020204030204" pitchFamily="34" charset="0"/>
              </a:rPr>
            </a:br>
            <a:r>
              <a:rPr lang="en-US" altLang="zh-TW" sz="1050">
                <a:solidFill>
                  <a:srgbClr val="FFFFFF"/>
                </a:solidFill>
                <a:latin typeface="Calibri" panose="020F0502020204030204" pitchFamily="34" charset="0"/>
                <a:ea typeface="微軟正黑體" panose="020B0604030504040204" pitchFamily="34" charset="-120"/>
                <a:cs typeface="Calibri" panose="020F0502020204030204" pitchFamily="34" charset="0"/>
              </a:rPr>
              <a:t>Development</a:t>
            </a:r>
          </a:p>
        </p:txBody>
      </p:sp>
      <p:cxnSp>
        <p:nvCxnSpPr>
          <p:cNvPr id="79" name="直線接點 33"/>
          <p:cNvCxnSpPr>
            <a:stCxn id="69" idx="0"/>
            <a:endCxn id="73" idx="0"/>
          </p:cNvCxnSpPr>
          <p:nvPr/>
        </p:nvCxnSpPr>
        <p:spPr bwMode="auto">
          <a:xfrm rot="5400000" flipH="1" flipV="1">
            <a:off x="4554612" y="943739"/>
            <a:ext cx="9525" cy="8006021"/>
          </a:xfrm>
          <a:prstGeom prst="bentConnector3">
            <a:avLst>
              <a:gd name="adj1" fmla="val 1800000"/>
            </a:avLst>
          </a:prstGeom>
          <a:solidFill>
            <a:schemeClr val="accent1"/>
          </a:solidFill>
          <a:ln w="12700" cap="flat" cmpd="sng" algn="ctr">
            <a:solidFill>
              <a:schemeClr val="bg1">
                <a:lumMod val="65000"/>
              </a:schemeClr>
            </a:solidFill>
            <a:prstDash val="solid"/>
            <a:round/>
            <a:headEnd type="none" w="med" len="med"/>
            <a:tailEnd type="none" w="med" len="med"/>
          </a:ln>
          <a:effectLst/>
        </p:spPr>
      </p:cxnSp>
      <p:sp>
        <p:nvSpPr>
          <p:cNvPr id="80" name="橢圓 15"/>
          <p:cNvSpPr>
            <a:spLocks noChangeArrowheads="1"/>
          </p:cNvSpPr>
          <p:nvPr/>
        </p:nvSpPr>
        <p:spPr bwMode="auto">
          <a:xfrm>
            <a:off x="1079855" y="4946749"/>
            <a:ext cx="936000" cy="594001"/>
          </a:xfrm>
          <a:prstGeom prst="rect">
            <a:avLst/>
          </a:prstGeom>
          <a:solidFill>
            <a:srgbClr val="2F89C7"/>
          </a:solidFill>
          <a:ln w="9525" algn="ctr">
            <a:noFill/>
            <a:round/>
            <a:headEnd/>
            <a:tailEnd/>
          </a:ln>
        </p:spPr>
        <p:txBody>
          <a:bodyPr wrap="none" lIns="90000" tIns="46800" rIns="90000" bIns="46800" anchor="ctr"/>
          <a:lstStyle/>
          <a:p>
            <a:pPr algn="ctr" defTabSz="685800">
              <a:defRPr/>
            </a:pPr>
            <a:r>
              <a:rPr lang="en-US" altLang="zh-TW" sz="1050">
                <a:solidFill>
                  <a:srgbClr val="FFFFFF"/>
                </a:solidFill>
                <a:latin typeface="Calibri" panose="020F0502020204030204" pitchFamily="34" charset="0"/>
                <a:ea typeface="微軟正黑體" panose="020B0604030504040204" pitchFamily="34" charset="-120"/>
                <a:cs typeface="Calibri" panose="020F0502020204030204" pitchFamily="34" charset="0"/>
              </a:rPr>
              <a:t>Global</a:t>
            </a:r>
          </a:p>
          <a:p>
            <a:pPr algn="ctr" defTabSz="685800">
              <a:defRPr/>
            </a:pPr>
            <a:r>
              <a:rPr lang="en-US" altLang="zh-TW" sz="1050">
                <a:solidFill>
                  <a:srgbClr val="FFFFFF"/>
                </a:solidFill>
                <a:latin typeface="Calibri" panose="020F0502020204030204" pitchFamily="34" charset="0"/>
                <a:ea typeface="微軟正黑體" panose="020B0604030504040204" pitchFamily="34" charset="-120"/>
                <a:cs typeface="Calibri" panose="020F0502020204030204" pitchFamily="34" charset="0"/>
              </a:rPr>
              <a:t>Supply Chain </a:t>
            </a:r>
          </a:p>
          <a:p>
            <a:pPr algn="ctr" defTabSz="685800">
              <a:defRPr/>
            </a:pPr>
            <a:r>
              <a:rPr lang="en-US" altLang="zh-TW" sz="1050">
                <a:solidFill>
                  <a:srgbClr val="FFFFFF"/>
                </a:solidFill>
                <a:latin typeface="Calibri" panose="020F0502020204030204" pitchFamily="34" charset="0"/>
                <a:ea typeface="微軟正黑體" panose="020B0604030504040204" pitchFamily="34" charset="-120"/>
                <a:cs typeface="Calibri" panose="020F0502020204030204" pitchFamily="34" charset="0"/>
              </a:rPr>
              <a:t>Management</a:t>
            </a:r>
          </a:p>
        </p:txBody>
      </p:sp>
      <p:sp>
        <p:nvSpPr>
          <p:cNvPr id="6" name="文字方塊 5">
            <a:extLst>
              <a:ext uri="{FF2B5EF4-FFF2-40B4-BE49-F238E27FC236}">
                <a16:creationId xmlns:a16="http://schemas.microsoft.com/office/drawing/2014/main" id="{754915F3-FF0B-0661-C1E9-07ABAC2FE4A5}"/>
              </a:ext>
            </a:extLst>
          </p:cNvPr>
          <p:cNvSpPr txBox="1"/>
          <p:nvPr/>
        </p:nvSpPr>
        <p:spPr>
          <a:xfrm>
            <a:off x="233070" y="4222799"/>
            <a:ext cx="2190309" cy="605294"/>
          </a:xfrm>
          <a:prstGeom prst="rect">
            <a:avLst/>
          </a:prstGeom>
          <a:noFill/>
        </p:spPr>
        <p:txBody>
          <a:bodyPr wrap="square" lIns="0">
            <a:spAutoFit/>
          </a:bodyPr>
          <a:lstStyle/>
          <a:p>
            <a:pPr defTabSz="685800">
              <a:lnSpc>
                <a:spcPts val="750"/>
              </a:lnSpc>
            </a:pPr>
            <a:r>
              <a:rPr lang="en-US" altLang="zh-TW" sz="750" dirty="0">
                <a:solidFill>
                  <a:prstClr val="white">
                    <a:lumMod val="65000"/>
                  </a:prstClr>
                </a:solidFill>
                <a:latin typeface="Calibri" panose="020F0502020204030204" pitchFamily="34" charset="0"/>
                <a:ea typeface="微軟正黑體" panose="020B0604030504040204" pitchFamily="34" charset="-120"/>
                <a:cs typeface="Calibri" panose="020F0502020204030204" pitchFamily="34" charset="0"/>
              </a:rPr>
              <a:t>Automotive tier-1 suppliers </a:t>
            </a:r>
          </a:p>
          <a:p>
            <a:pPr defTabSz="685800">
              <a:lnSpc>
                <a:spcPts val="750"/>
              </a:lnSpc>
            </a:pPr>
            <a:r>
              <a:rPr lang="en-US" altLang="zh-TW" sz="750" dirty="0">
                <a:solidFill>
                  <a:prstClr val="white">
                    <a:lumMod val="65000"/>
                  </a:prstClr>
                </a:solidFill>
                <a:latin typeface="Calibri" panose="020F0502020204030204" pitchFamily="34" charset="0"/>
                <a:ea typeface="微軟正黑體" panose="020B0604030504040204" pitchFamily="34" charset="-120"/>
                <a:cs typeface="Calibri" panose="020F0502020204030204" pitchFamily="34" charset="0"/>
              </a:rPr>
              <a:t>Satellite broadcasting service providers </a:t>
            </a:r>
          </a:p>
          <a:p>
            <a:pPr defTabSz="685800">
              <a:lnSpc>
                <a:spcPts val="750"/>
              </a:lnSpc>
            </a:pPr>
            <a:r>
              <a:rPr lang="en-US" altLang="zh-TW" sz="750" dirty="0">
                <a:solidFill>
                  <a:prstClr val="white">
                    <a:lumMod val="65000"/>
                  </a:prstClr>
                </a:solidFill>
                <a:latin typeface="Calibri" panose="020F0502020204030204" pitchFamily="34" charset="0"/>
                <a:ea typeface="微軟正黑體" panose="020B0604030504040204" pitchFamily="34" charset="-120"/>
                <a:cs typeface="Calibri" panose="020F0502020204030204" pitchFamily="34" charset="0"/>
              </a:rPr>
              <a:t>Consumer electronics brands</a:t>
            </a:r>
          </a:p>
          <a:p>
            <a:pPr defTabSz="685800">
              <a:lnSpc>
                <a:spcPts val="750"/>
              </a:lnSpc>
            </a:pPr>
            <a:r>
              <a:rPr lang="en-US" altLang="zh-TW" sz="750" dirty="0">
                <a:solidFill>
                  <a:prstClr val="white">
                    <a:lumMod val="65000"/>
                  </a:prstClr>
                </a:solidFill>
                <a:latin typeface="Calibri" panose="020F0502020204030204" pitchFamily="34" charset="0"/>
                <a:ea typeface="微軟正黑體" panose="020B0604030504040204" pitchFamily="34" charset="-120"/>
                <a:cs typeface="Calibri" panose="020F0502020204030204" pitchFamily="34" charset="0"/>
              </a:rPr>
              <a:t>EV</a:t>
            </a:r>
            <a:r>
              <a:rPr lang="zh-TW" altLang="en-US" sz="750" dirty="0">
                <a:solidFill>
                  <a:prstClr val="white">
                    <a:lumMod val="65000"/>
                  </a:prstClr>
                </a:solidFill>
                <a:latin typeface="Calibri" panose="020F0502020204030204" pitchFamily="34" charset="0"/>
                <a:ea typeface="微軟正黑體" panose="020B0604030504040204" pitchFamily="34" charset="-120"/>
                <a:cs typeface="Calibri" panose="020F0502020204030204" pitchFamily="34" charset="0"/>
              </a:rPr>
              <a:t> </a:t>
            </a:r>
            <a:r>
              <a:rPr lang="en-US" altLang="zh-TW" sz="750" dirty="0">
                <a:solidFill>
                  <a:prstClr val="white">
                    <a:lumMod val="65000"/>
                  </a:prstClr>
                </a:solidFill>
                <a:latin typeface="Calibri" panose="020F0502020204030204" pitchFamily="34" charset="0"/>
                <a:ea typeface="微軟正黑體" panose="020B0604030504040204" pitchFamily="34" charset="-120"/>
                <a:cs typeface="Calibri" panose="020F0502020204030204" pitchFamily="34" charset="0"/>
              </a:rPr>
              <a:t>manufacturers</a:t>
            </a:r>
          </a:p>
          <a:p>
            <a:pPr defTabSz="685800">
              <a:lnSpc>
                <a:spcPts val="750"/>
              </a:lnSpc>
            </a:pPr>
            <a:r>
              <a:rPr lang="en-US" altLang="zh-TW" sz="750" dirty="0">
                <a:solidFill>
                  <a:prstClr val="white">
                    <a:lumMod val="65000"/>
                  </a:prstClr>
                </a:solidFill>
                <a:latin typeface="Calibri" panose="020F0502020204030204" pitchFamily="34" charset="0"/>
                <a:ea typeface="微軟正黑體" panose="020B0604030504040204" pitchFamily="34" charset="-120"/>
                <a:cs typeface="Calibri" panose="020F0502020204030204" pitchFamily="34" charset="0"/>
              </a:rPr>
              <a:t>Telematics service providers</a:t>
            </a:r>
            <a:endParaRPr lang="zh-TW" altLang="en-US" sz="750" dirty="0">
              <a:solidFill>
                <a:prstClr val="white">
                  <a:lumMod val="65000"/>
                </a:prstClr>
              </a:solidFill>
              <a:latin typeface="Calibri" panose="020F0502020204030204" pitchFamily="34" charset="0"/>
              <a:ea typeface="微軟正黑體" panose="020B0604030504040204" pitchFamily="34" charset="-120"/>
              <a:cs typeface="Calibri" panose="020F0502020204030204" pitchFamily="34" charset="0"/>
            </a:endParaRPr>
          </a:p>
        </p:txBody>
      </p:sp>
      <p:sp>
        <p:nvSpPr>
          <p:cNvPr id="8" name="文字方塊 7">
            <a:extLst>
              <a:ext uri="{FF2B5EF4-FFF2-40B4-BE49-F238E27FC236}">
                <a16:creationId xmlns:a16="http://schemas.microsoft.com/office/drawing/2014/main" id="{1C74A3B3-4A2B-0D1C-A057-EF1DBFFF4C31}"/>
              </a:ext>
            </a:extLst>
          </p:cNvPr>
          <p:cNvSpPr txBox="1"/>
          <p:nvPr/>
        </p:nvSpPr>
        <p:spPr>
          <a:xfrm>
            <a:off x="2549389" y="4222799"/>
            <a:ext cx="2188424" cy="502702"/>
          </a:xfrm>
          <a:prstGeom prst="rect">
            <a:avLst/>
          </a:prstGeom>
          <a:noFill/>
        </p:spPr>
        <p:txBody>
          <a:bodyPr wrap="square" lIns="0">
            <a:spAutoFit/>
          </a:bodyPr>
          <a:lstStyle/>
          <a:p>
            <a:pPr defTabSz="685800">
              <a:lnSpc>
                <a:spcPts val="750"/>
              </a:lnSpc>
            </a:pPr>
            <a:r>
              <a:rPr lang="en-US" altLang="zh-TW" sz="750" dirty="0">
                <a:solidFill>
                  <a:prstClr val="white">
                    <a:lumMod val="65000"/>
                  </a:prstClr>
                </a:solidFill>
                <a:latin typeface="Calibri" panose="020F0502020204030204" pitchFamily="34" charset="0"/>
                <a:ea typeface="微軟正黑體" panose="020B0604030504040204" pitchFamily="34" charset="-120"/>
                <a:cs typeface="Calibri" panose="020F0502020204030204" pitchFamily="34" charset="0"/>
              </a:rPr>
              <a:t>Telecom service providers</a:t>
            </a:r>
          </a:p>
          <a:p>
            <a:pPr defTabSz="685800">
              <a:lnSpc>
                <a:spcPts val="750"/>
              </a:lnSpc>
            </a:pPr>
            <a:r>
              <a:rPr lang="en-US" altLang="zh-TW" sz="750" dirty="0">
                <a:solidFill>
                  <a:prstClr val="white">
                    <a:lumMod val="65000"/>
                  </a:prstClr>
                </a:solidFill>
                <a:latin typeface="Calibri" panose="020F0502020204030204" pitchFamily="34" charset="0"/>
                <a:ea typeface="微軟正黑體" panose="020B0604030504040204" pitchFamily="34" charset="-120"/>
                <a:cs typeface="Calibri" panose="020F0502020204030204" pitchFamily="34" charset="0"/>
              </a:rPr>
              <a:t>Satellite TV service providers</a:t>
            </a:r>
          </a:p>
          <a:p>
            <a:pPr defTabSz="685800">
              <a:lnSpc>
                <a:spcPts val="750"/>
              </a:lnSpc>
            </a:pPr>
            <a:r>
              <a:rPr lang="en-US" altLang="zh-TW" sz="750" dirty="0">
                <a:solidFill>
                  <a:prstClr val="white">
                    <a:lumMod val="65000"/>
                  </a:prstClr>
                </a:solidFill>
                <a:latin typeface="Calibri" panose="020F0502020204030204" pitchFamily="34" charset="0"/>
                <a:ea typeface="微軟正黑體" panose="020B0604030504040204" pitchFamily="34" charset="-120"/>
                <a:cs typeface="Calibri" panose="020F0502020204030204" pitchFamily="34" charset="0"/>
              </a:rPr>
              <a:t>Smart energy system suppliers</a:t>
            </a:r>
          </a:p>
          <a:p>
            <a:pPr defTabSz="685800">
              <a:lnSpc>
                <a:spcPts val="750"/>
              </a:lnSpc>
            </a:pPr>
            <a:r>
              <a:rPr lang="en-US" altLang="zh-TW" sz="750" dirty="0">
                <a:solidFill>
                  <a:prstClr val="white">
                    <a:lumMod val="65000"/>
                  </a:prstClr>
                </a:solidFill>
                <a:latin typeface="Calibri" panose="020F0502020204030204" pitchFamily="34" charset="0"/>
                <a:ea typeface="微軟正黑體" panose="020B0604030504040204" pitchFamily="34" charset="-120"/>
                <a:cs typeface="Calibri" panose="020F0502020204030204" pitchFamily="34" charset="0"/>
              </a:rPr>
              <a:t>Smart home service providers</a:t>
            </a:r>
            <a:endParaRPr lang="zh-TW" altLang="en-US" sz="750" dirty="0">
              <a:solidFill>
                <a:prstClr val="white">
                  <a:lumMod val="65000"/>
                </a:prstClr>
              </a:solidFill>
              <a:latin typeface="Calibri" panose="020F0502020204030204" pitchFamily="34" charset="0"/>
              <a:ea typeface="微軟正黑體" panose="020B0604030504040204" pitchFamily="34" charset="-120"/>
              <a:cs typeface="Calibri" panose="020F0502020204030204" pitchFamily="34" charset="0"/>
            </a:endParaRPr>
          </a:p>
        </p:txBody>
      </p:sp>
      <p:sp>
        <p:nvSpPr>
          <p:cNvPr id="10" name="文字方塊 9">
            <a:extLst>
              <a:ext uri="{FF2B5EF4-FFF2-40B4-BE49-F238E27FC236}">
                <a16:creationId xmlns:a16="http://schemas.microsoft.com/office/drawing/2014/main" id="{86023484-36A1-F8C9-55E2-35CA07CC5A4E}"/>
              </a:ext>
            </a:extLst>
          </p:cNvPr>
          <p:cNvSpPr txBox="1"/>
          <p:nvPr/>
        </p:nvSpPr>
        <p:spPr>
          <a:xfrm>
            <a:off x="4863828" y="4222799"/>
            <a:ext cx="2188424" cy="502702"/>
          </a:xfrm>
          <a:prstGeom prst="rect">
            <a:avLst/>
          </a:prstGeom>
          <a:noFill/>
        </p:spPr>
        <p:txBody>
          <a:bodyPr wrap="square" lIns="0">
            <a:spAutoFit/>
          </a:bodyPr>
          <a:lstStyle/>
          <a:p>
            <a:pPr defTabSz="685800">
              <a:lnSpc>
                <a:spcPts val="750"/>
              </a:lnSpc>
            </a:pPr>
            <a:r>
              <a:rPr lang="en-US" altLang="zh-TW" sz="750">
                <a:solidFill>
                  <a:prstClr val="white">
                    <a:lumMod val="65000"/>
                  </a:prstClr>
                </a:solidFill>
                <a:latin typeface="Calibri" panose="020F0502020204030204" pitchFamily="34" charset="0"/>
                <a:ea typeface="微軟正黑體" panose="020B0604030504040204" pitchFamily="34" charset="-120"/>
                <a:cs typeface="Calibri" panose="020F0502020204030204" pitchFamily="34" charset="0"/>
              </a:rPr>
              <a:t>Enterprise network equipment brand vendors</a:t>
            </a:r>
          </a:p>
          <a:p>
            <a:pPr defTabSz="685800">
              <a:lnSpc>
                <a:spcPts val="750"/>
              </a:lnSpc>
            </a:pPr>
            <a:r>
              <a:rPr lang="en-US" altLang="zh-TW" sz="750">
                <a:solidFill>
                  <a:prstClr val="white">
                    <a:lumMod val="65000"/>
                  </a:prstClr>
                </a:solidFill>
                <a:latin typeface="Calibri" panose="020F0502020204030204" pitchFamily="34" charset="0"/>
                <a:ea typeface="微軟正黑體" panose="020B0604030504040204" pitchFamily="34" charset="-120"/>
                <a:cs typeface="Calibri" panose="020F0502020204030204" pitchFamily="34" charset="0"/>
              </a:rPr>
              <a:t>Cable TV operators</a:t>
            </a:r>
          </a:p>
          <a:p>
            <a:pPr defTabSz="685800">
              <a:lnSpc>
                <a:spcPts val="750"/>
              </a:lnSpc>
            </a:pPr>
            <a:r>
              <a:rPr lang="en-US" altLang="zh-TW" sz="750">
                <a:solidFill>
                  <a:prstClr val="white">
                    <a:lumMod val="65000"/>
                  </a:prstClr>
                </a:solidFill>
                <a:latin typeface="Calibri" panose="020F0502020204030204" pitchFamily="34" charset="0"/>
                <a:ea typeface="微軟正黑體" panose="020B0604030504040204" pitchFamily="34" charset="-120"/>
                <a:cs typeface="Calibri" panose="020F0502020204030204" pitchFamily="34" charset="0"/>
              </a:rPr>
              <a:t>LEO satellite network service providers</a:t>
            </a:r>
          </a:p>
          <a:p>
            <a:pPr defTabSz="685800">
              <a:lnSpc>
                <a:spcPts val="750"/>
              </a:lnSpc>
            </a:pPr>
            <a:r>
              <a:rPr lang="en-US" altLang="zh-TW" sz="750">
                <a:solidFill>
                  <a:prstClr val="white">
                    <a:lumMod val="65000"/>
                  </a:prstClr>
                </a:solidFill>
                <a:latin typeface="Calibri" panose="020F0502020204030204" pitchFamily="34" charset="0"/>
                <a:ea typeface="微軟正黑體" panose="020B0604030504040204" pitchFamily="34" charset="-120"/>
                <a:cs typeface="Calibri" panose="020F0502020204030204" pitchFamily="34" charset="0"/>
              </a:rPr>
              <a:t>Smart home service providers</a:t>
            </a:r>
            <a:endParaRPr lang="zh-TW" altLang="en-US" sz="750">
              <a:solidFill>
                <a:prstClr val="white">
                  <a:lumMod val="65000"/>
                </a:prstClr>
              </a:solidFill>
              <a:latin typeface="Calibri" panose="020F0502020204030204" pitchFamily="34" charset="0"/>
              <a:ea typeface="微軟正黑體" panose="020B0604030504040204" pitchFamily="34" charset="-120"/>
              <a:cs typeface="Calibri" panose="020F0502020204030204" pitchFamily="34" charset="0"/>
            </a:endParaRPr>
          </a:p>
        </p:txBody>
      </p:sp>
      <p:sp>
        <p:nvSpPr>
          <p:cNvPr id="11" name="文字方塊 10">
            <a:extLst>
              <a:ext uri="{FF2B5EF4-FFF2-40B4-BE49-F238E27FC236}">
                <a16:creationId xmlns:a16="http://schemas.microsoft.com/office/drawing/2014/main" id="{F88D738D-707A-5300-6EAB-F45E01417DE7}"/>
              </a:ext>
            </a:extLst>
          </p:cNvPr>
          <p:cNvSpPr txBox="1"/>
          <p:nvPr/>
        </p:nvSpPr>
        <p:spPr>
          <a:xfrm>
            <a:off x="7177680" y="4222800"/>
            <a:ext cx="1725683" cy="297517"/>
          </a:xfrm>
          <a:prstGeom prst="rect">
            <a:avLst/>
          </a:prstGeom>
          <a:noFill/>
        </p:spPr>
        <p:txBody>
          <a:bodyPr wrap="square" lIns="0">
            <a:spAutoFit/>
          </a:bodyPr>
          <a:lstStyle/>
          <a:p>
            <a:pPr defTabSz="685800">
              <a:lnSpc>
                <a:spcPts val="750"/>
              </a:lnSpc>
            </a:pPr>
            <a:r>
              <a:rPr lang="en-US" altLang="zh-TW" sz="750">
                <a:solidFill>
                  <a:prstClr val="white">
                    <a:lumMod val="65000"/>
                  </a:prstClr>
                </a:solidFill>
                <a:latin typeface="Calibri" panose="020F0502020204030204" pitchFamily="34" charset="0"/>
                <a:ea typeface="微軟正黑體" panose="020B0604030504040204" pitchFamily="34" charset="-120"/>
                <a:cs typeface="Calibri" panose="020F0502020204030204" pitchFamily="34" charset="0"/>
              </a:rPr>
              <a:t>Enterprise customers</a:t>
            </a:r>
          </a:p>
          <a:p>
            <a:pPr defTabSz="685800">
              <a:lnSpc>
                <a:spcPts val="750"/>
              </a:lnSpc>
            </a:pPr>
            <a:r>
              <a:rPr lang="en-US" altLang="zh-TW" sz="750">
                <a:solidFill>
                  <a:prstClr val="white">
                    <a:lumMod val="65000"/>
                  </a:prstClr>
                </a:solidFill>
                <a:latin typeface="Calibri" panose="020F0502020204030204" pitchFamily="34" charset="0"/>
                <a:ea typeface="微軟正黑體" panose="020B0604030504040204" pitchFamily="34" charset="-120"/>
                <a:cs typeface="Calibri" panose="020F0502020204030204" pitchFamily="34" charset="0"/>
              </a:rPr>
              <a:t>System integrators</a:t>
            </a:r>
            <a:endParaRPr lang="zh-TW" altLang="en-US" sz="750">
              <a:solidFill>
                <a:prstClr val="white">
                  <a:lumMod val="65000"/>
                </a:prstClr>
              </a:solidFill>
              <a:latin typeface="Calibri" panose="020F0502020204030204" pitchFamily="34" charset="0"/>
              <a:ea typeface="微軟正黑體" panose="020B0604030504040204" pitchFamily="34" charset="-120"/>
              <a:cs typeface="Calibri" panose="020F0502020204030204" pitchFamily="34" charset="0"/>
            </a:endParaRPr>
          </a:p>
        </p:txBody>
      </p:sp>
    </p:spTree>
    <p:extLst>
      <p:ext uri="{BB962C8B-B14F-4D97-AF65-F5344CB8AC3E}">
        <p14:creationId xmlns:p14="http://schemas.microsoft.com/office/powerpoint/2010/main" val="7235686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400" b="0" dirty="0" smtClean="0"/>
              <a:t>Digital </a:t>
            </a:r>
            <a:r>
              <a:rPr lang="en-US" altLang="zh-TW" sz="2400" b="0" dirty="0"/>
              <a:t>Information Management </a:t>
            </a:r>
            <a:r>
              <a:rPr lang="en-US" altLang="zh-TW" sz="2400" b="0" dirty="0" smtClean="0"/>
              <a:t>Department (</a:t>
            </a:r>
            <a:r>
              <a:rPr lang="en-US" altLang="zh-TW" sz="2400" dirty="0"/>
              <a:t>DMIS </a:t>
            </a:r>
            <a:r>
              <a:rPr lang="en-US" altLang="zh-TW" sz="2400" dirty="0" smtClean="0"/>
              <a:t>)</a:t>
            </a:r>
            <a:r>
              <a:rPr lang="en-US" altLang="zh-TW" sz="2400" dirty="0">
                <a:latin typeface="微軟正黑體" pitchFamily="34" charset="-120"/>
              </a:rPr>
              <a:t/>
            </a:r>
            <a:br>
              <a:rPr lang="en-US" altLang="zh-TW" sz="2400" dirty="0">
                <a:latin typeface="微軟正黑體" pitchFamily="34" charset="-120"/>
              </a:rPr>
            </a:br>
            <a:r>
              <a:rPr lang="zh-TW" altLang="en-US" sz="2400" dirty="0">
                <a:latin typeface="微軟正黑體" pitchFamily="34" charset="-120"/>
              </a:rPr>
              <a:t> </a:t>
            </a:r>
            <a:r>
              <a:rPr lang="en-US" altLang="zh-TW" sz="2200" dirty="0">
                <a:latin typeface="微軟正黑體" pitchFamily="34" charset="-120"/>
              </a:rPr>
              <a:t>(HQ:5F/S1:6F/S2:4F)</a:t>
            </a:r>
            <a:endParaRPr lang="zh-TW" altLang="en-US" sz="2200" dirty="0">
              <a:latin typeface="微軟正黑體" pitchFamily="34" charset="-120"/>
            </a:endParaRPr>
          </a:p>
        </p:txBody>
      </p:sp>
      <p:sp>
        <p:nvSpPr>
          <p:cNvPr id="5" name="矩形 4"/>
          <p:cNvSpPr/>
          <p:nvPr/>
        </p:nvSpPr>
        <p:spPr>
          <a:xfrm>
            <a:off x="254178" y="5329482"/>
            <a:ext cx="6222163" cy="523220"/>
          </a:xfrm>
          <a:prstGeom prst="rect">
            <a:avLst/>
          </a:prstGeom>
        </p:spPr>
        <p:txBody>
          <a:bodyPr wrap="square">
            <a:spAutoFit/>
          </a:bodyPr>
          <a:lstStyle/>
          <a:p>
            <a:r>
              <a:rPr lang="zh-TW" altLang="en-US" sz="2800" b="1" i="1" dirty="0">
                <a:solidFill>
                  <a:srgbClr val="0070C0"/>
                </a:solidFill>
                <a:latin typeface="微軟正黑體" pitchFamily="34" charset="-120"/>
                <a:ea typeface="微軟正黑體" pitchFamily="34" charset="-120"/>
              </a:rPr>
              <a:t>有電腦的問題就儘管放馬過來吧</a:t>
            </a:r>
            <a:r>
              <a:rPr lang="en-US" altLang="zh-TW" sz="2800" b="1" i="1" dirty="0">
                <a:solidFill>
                  <a:srgbClr val="0070C0"/>
                </a:solidFill>
                <a:latin typeface="微軟正黑體" pitchFamily="34" charset="-120"/>
                <a:ea typeface="微軟正黑體" pitchFamily="34" charset="-120"/>
              </a:rPr>
              <a:t>!</a:t>
            </a:r>
          </a:p>
        </p:txBody>
      </p:sp>
      <p:graphicFrame>
        <p:nvGraphicFramePr>
          <p:cNvPr id="6" name="表格 5"/>
          <p:cNvGraphicFramePr>
            <a:graphicFrameLocks noGrp="1"/>
          </p:cNvGraphicFramePr>
          <p:nvPr>
            <p:extLst/>
          </p:nvPr>
        </p:nvGraphicFramePr>
        <p:xfrm>
          <a:off x="325075" y="1019503"/>
          <a:ext cx="8461116" cy="5202835"/>
        </p:xfrm>
        <a:graphic>
          <a:graphicData uri="http://schemas.openxmlformats.org/drawingml/2006/table">
            <a:tbl>
              <a:tblPr firstRow="1" bandRow="1">
                <a:tableStyleId>{21E4AEA4-8DFA-4A89-87EB-49C32662AFE0}</a:tableStyleId>
              </a:tblPr>
              <a:tblGrid>
                <a:gridCol w="1850620">
                  <a:extLst>
                    <a:ext uri="{9D8B030D-6E8A-4147-A177-3AD203B41FA5}">
                      <a16:colId xmlns:a16="http://schemas.microsoft.com/office/drawing/2014/main" val="20001"/>
                    </a:ext>
                  </a:extLst>
                </a:gridCol>
                <a:gridCol w="1425353">
                  <a:extLst>
                    <a:ext uri="{9D8B030D-6E8A-4147-A177-3AD203B41FA5}">
                      <a16:colId xmlns:a16="http://schemas.microsoft.com/office/drawing/2014/main" val="20002"/>
                    </a:ext>
                  </a:extLst>
                </a:gridCol>
                <a:gridCol w="5185143">
                  <a:extLst>
                    <a:ext uri="{9D8B030D-6E8A-4147-A177-3AD203B41FA5}">
                      <a16:colId xmlns:a16="http://schemas.microsoft.com/office/drawing/2014/main" val="20003"/>
                    </a:ext>
                  </a:extLst>
                </a:gridCol>
              </a:tblGrid>
              <a:tr h="580697">
                <a:tc>
                  <a:txBody>
                    <a:bodyPr/>
                    <a:lstStyle/>
                    <a:p>
                      <a:pPr marL="0" marR="0" lvl="0" indent="0" algn="ctr" defTabSz="914400" rtl="0" eaLnBrk="1" fontAlgn="base" latinLnBrk="0" hangingPunct="1">
                        <a:lnSpc>
                          <a:spcPct val="100000"/>
                        </a:lnSpc>
                        <a:spcBef>
                          <a:spcPct val="20000"/>
                        </a:spcBef>
                        <a:spcAft>
                          <a:spcPct val="0"/>
                        </a:spcAft>
                        <a:buClrTx/>
                        <a:buSzPct val="50000"/>
                        <a:buFontTx/>
                        <a:buNone/>
                        <a:tabLst/>
                      </a:pPr>
                      <a:r>
                        <a:rPr kumimoji="1" lang="en-US" altLang="zh-TW" sz="1600" b="1" i="0" u="none" strike="noStrike" cap="none" normalizeH="0" baseline="0" dirty="0" smtClean="0">
                          <a:ln>
                            <a:noFill/>
                          </a:ln>
                          <a:solidFill>
                            <a:schemeClr val="bg1"/>
                          </a:solidFill>
                          <a:effectLst/>
                          <a:latin typeface="Calibri" panose="020F0502020204030204" pitchFamily="34" charset="0"/>
                          <a:ea typeface="+mn-ea"/>
                          <a:cs typeface="Calibri" panose="020F0502020204030204" pitchFamily="34" charset="0"/>
                        </a:rPr>
                        <a:t>Name</a:t>
                      </a:r>
                      <a:endParaRPr kumimoji="1" lang="zh-TW" altLang="en-US" sz="1600" b="1" i="0" u="none" strike="noStrike" cap="none" normalizeH="0" baseline="0" dirty="0">
                        <a:ln>
                          <a:noFill/>
                        </a:ln>
                        <a:solidFill>
                          <a:schemeClr val="bg1"/>
                        </a:solidFill>
                        <a:effectLst/>
                        <a:latin typeface="Calibri" panose="020F0502020204030204" pitchFamily="34" charset="0"/>
                        <a:ea typeface="+mn-ea"/>
                        <a:cs typeface="Calibri" panose="020F0502020204030204"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Pct val="50000"/>
                        <a:buFontTx/>
                        <a:buNone/>
                        <a:tabLst/>
                      </a:pPr>
                      <a:r>
                        <a:rPr kumimoji="1" lang="en-US" altLang="zh-TW" sz="1600" b="1" i="0" u="none" strike="noStrike" cap="none" normalizeH="0" baseline="0" dirty="0" smtClean="0">
                          <a:ln>
                            <a:noFill/>
                          </a:ln>
                          <a:solidFill>
                            <a:schemeClr val="bg1"/>
                          </a:solidFill>
                          <a:effectLst/>
                          <a:latin typeface="Calibri" panose="020F0502020204030204" pitchFamily="34" charset="0"/>
                          <a:ea typeface="+mn-ea"/>
                          <a:cs typeface="Calibri" panose="020F0502020204030204" pitchFamily="34" charset="0"/>
                        </a:rPr>
                        <a:t>EXT.</a:t>
                      </a:r>
                      <a:endParaRPr kumimoji="1" lang="zh-TW" altLang="en-US" sz="1600" b="1" i="0" u="none" strike="noStrike" cap="none" normalizeH="0" baseline="0" dirty="0">
                        <a:ln>
                          <a:noFill/>
                        </a:ln>
                        <a:solidFill>
                          <a:schemeClr val="bg1"/>
                        </a:solidFill>
                        <a:effectLst/>
                        <a:latin typeface="Calibri" panose="020F0502020204030204" pitchFamily="34" charset="0"/>
                        <a:ea typeface="+mn-ea"/>
                        <a:cs typeface="Calibri" panose="020F0502020204030204" pitchFamily="34" charset="0"/>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Pct val="50000"/>
                        <a:buFontTx/>
                        <a:buNone/>
                        <a:tabLst/>
                      </a:pPr>
                      <a:r>
                        <a:rPr kumimoji="1" lang="en-US" altLang="zh-TW" sz="1600" b="1" i="0" u="none" strike="noStrike" cap="none" normalizeH="0" baseline="0" dirty="0" smtClean="0">
                          <a:ln>
                            <a:noFill/>
                          </a:ln>
                          <a:solidFill>
                            <a:schemeClr val="bg1"/>
                          </a:solidFill>
                          <a:effectLst/>
                          <a:latin typeface="Calibri" panose="020F0502020204030204" pitchFamily="34" charset="0"/>
                          <a:ea typeface="+mn-ea"/>
                          <a:cs typeface="Calibri" panose="020F0502020204030204" pitchFamily="34" charset="0"/>
                        </a:rPr>
                        <a:t>Service </a:t>
                      </a:r>
                      <a:endParaRPr kumimoji="1" lang="zh-TW" altLang="en-US" sz="1600" b="1" i="0" u="none" strike="noStrike" cap="none" normalizeH="0" baseline="0" dirty="0">
                        <a:ln>
                          <a:noFill/>
                        </a:ln>
                        <a:solidFill>
                          <a:schemeClr val="bg1"/>
                        </a:solidFill>
                        <a:effectLst/>
                        <a:latin typeface="Calibri" panose="020F0502020204030204" pitchFamily="34" charset="0"/>
                        <a:ea typeface="+mn-ea"/>
                        <a:cs typeface="Calibri" panose="020F0502020204030204" pitchFamily="34" charset="0"/>
                      </a:endParaRPr>
                    </a:p>
                  </a:txBody>
                  <a:tcPr anchor="ctr" horzOverflow="overflow"/>
                </a:tc>
                <a:extLst>
                  <a:ext uri="{0D108BD9-81ED-4DB2-BD59-A6C34878D82A}">
                    <a16:rowId xmlns:a16="http://schemas.microsoft.com/office/drawing/2014/main" val="10000"/>
                  </a:ext>
                </a:extLst>
              </a:tr>
              <a:tr h="487018">
                <a:tc>
                  <a:txBody>
                    <a:bodyPr/>
                    <a:lstStyle/>
                    <a:p>
                      <a:pPr algn="ctr">
                        <a:spcAft>
                          <a:spcPts val="0"/>
                        </a:spcAft>
                      </a:pPr>
                      <a:r>
                        <a:rPr lang="en-US" sz="1400" b="0" dirty="0">
                          <a:effectLst/>
                          <a:latin typeface="Calibri" panose="020F0502020204030204" pitchFamily="34" charset="0"/>
                          <a:ea typeface="+mn-ea"/>
                          <a:cs typeface="Calibri" panose="020F0502020204030204" pitchFamily="34" charset="0"/>
                        </a:rPr>
                        <a:t>Ryan Lu</a:t>
                      </a:r>
                      <a:endParaRPr lang="zh-TW" sz="1400" b="0" dirty="0">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algn="ctr">
                        <a:spcAft>
                          <a:spcPts val="0"/>
                        </a:spcAft>
                      </a:pPr>
                      <a:r>
                        <a:rPr lang="en-US" sz="1400" b="0" dirty="0">
                          <a:effectLst/>
                          <a:latin typeface="Calibri" panose="020F0502020204030204" pitchFamily="34" charset="0"/>
                          <a:ea typeface="+mn-ea"/>
                          <a:cs typeface="Calibri" panose="020F0502020204030204" pitchFamily="34" charset="0"/>
                        </a:rPr>
                        <a:t>5728</a:t>
                      </a:r>
                      <a:endParaRPr lang="zh-TW" sz="1400" b="0" dirty="0">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algn="ctr">
                        <a:spcAft>
                          <a:spcPts val="0"/>
                        </a:spcAft>
                      </a:pPr>
                      <a:r>
                        <a:rPr lang="en-US" altLang="zh-TW" sz="1400" b="0" i="0" kern="1200" dirty="0" smtClean="0">
                          <a:solidFill>
                            <a:schemeClr val="dk1"/>
                          </a:solidFill>
                          <a:effectLst/>
                          <a:latin typeface="+mn-lt"/>
                          <a:ea typeface="+mn-ea"/>
                          <a:cs typeface="+mn-cs"/>
                        </a:rPr>
                        <a:t>AD Account, E-mail, File Server, Printer Device Management, Local Admin, USB Permissions</a:t>
                      </a:r>
                      <a:endParaRPr lang="zh-TW" sz="1400" b="0" i="0" kern="1200" dirty="0">
                        <a:solidFill>
                          <a:schemeClr val="dk1"/>
                        </a:solidFill>
                        <a:effectLst/>
                        <a:latin typeface="+mn-lt"/>
                        <a:ea typeface="+mn-ea"/>
                        <a:cs typeface="+mn-cs"/>
                      </a:endParaRPr>
                    </a:p>
                  </a:txBody>
                  <a:tcPr marL="7995" marR="7995" marT="0" marB="0" anchor="ctr"/>
                </a:tc>
                <a:extLst>
                  <a:ext uri="{0D108BD9-81ED-4DB2-BD59-A6C34878D82A}">
                    <a16:rowId xmlns:a16="http://schemas.microsoft.com/office/drawing/2014/main" val="10001"/>
                  </a:ext>
                </a:extLst>
              </a:tr>
              <a:tr h="370840">
                <a:tc>
                  <a:txBody>
                    <a:bodyPr/>
                    <a:lstStyle/>
                    <a:p>
                      <a:pPr algn="ctr">
                        <a:spcAft>
                          <a:spcPts val="0"/>
                        </a:spcAft>
                      </a:pPr>
                      <a:r>
                        <a:rPr lang="en-US" sz="1400" b="0" dirty="0">
                          <a:effectLst/>
                          <a:latin typeface="Calibri" panose="020F0502020204030204" pitchFamily="34" charset="0"/>
                          <a:ea typeface="+mn-ea"/>
                          <a:cs typeface="Calibri" panose="020F0502020204030204" pitchFamily="34" charset="0"/>
                        </a:rPr>
                        <a:t>Emo Chen</a:t>
                      </a:r>
                      <a:endParaRPr lang="zh-TW" sz="1400" b="0" dirty="0">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algn="ctr">
                        <a:spcAft>
                          <a:spcPts val="0"/>
                        </a:spcAft>
                      </a:pPr>
                      <a:r>
                        <a:rPr lang="en-US" sz="1400" b="0" dirty="0">
                          <a:effectLst/>
                          <a:latin typeface="Calibri" panose="020F0502020204030204" pitchFamily="34" charset="0"/>
                          <a:ea typeface="+mn-ea"/>
                          <a:cs typeface="Calibri" panose="020F0502020204030204" pitchFamily="34" charset="0"/>
                        </a:rPr>
                        <a:t>5734</a:t>
                      </a:r>
                      <a:endParaRPr lang="zh-TW" sz="1400" b="0" dirty="0">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algn="ctr">
                        <a:spcAft>
                          <a:spcPts val="0"/>
                        </a:spcAft>
                      </a:pPr>
                      <a:r>
                        <a:rPr lang="en-US" altLang="zh-TW" sz="1400" b="0" i="0" kern="1200" dirty="0" smtClean="0">
                          <a:solidFill>
                            <a:schemeClr val="dk1"/>
                          </a:solidFill>
                          <a:effectLst/>
                          <a:latin typeface="+mn-lt"/>
                          <a:ea typeface="+mn-ea"/>
                          <a:cs typeface="+mn-cs"/>
                        </a:rPr>
                        <a:t>Internet Access Control</a:t>
                      </a:r>
                      <a:endParaRPr lang="zh-TW" sz="1400" b="0" dirty="0">
                        <a:effectLst/>
                        <a:latin typeface="Calibri" panose="020F0502020204030204" pitchFamily="34" charset="0"/>
                        <a:ea typeface="+mn-ea"/>
                        <a:cs typeface="Calibri" panose="020F0502020204030204" pitchFamily="34" charset="0"/>
                      </a:endParaRPr>
                    </a:p>
                  </a:txBody>
                  <a:tcPr marL="7995" marR="7995" marT="0" marB="0" anchor="ctr"/>
                </a:tc>
                <a:extLst>
                  <a:ext uri="{0D108BD9-81ED-4DB2-BD59-A6C34878D82A}">
                    <a16:rowId xmlns:a16="http://schemas.microsoft.com/office/drawing/2014/main" val="10002"/>
                  </a:ext>
                </a:extLst>
              </a:tr>
              <a:tr h="370840">
                <a:tc>
                  <a:txBody>
                    <a:bodyPr/>
                    <a:lstStyle/>
                    <a:p>
                      <a:pPr algn="ctr">
                        <a:spcAft>
                          <a:spcPts val="0"/>
                        </a:spcAft>
                      </a:pPr>
                      <a:r>
                        <a:rPr lang="en-US" sz="1400" b="0" dirty="0">
                          <a:effectLst/>
                          <a:latin typeface="Calibri" panose="020F0502020204030204" pitchFamily="34" charset="0"/>
                          <a:ea typeface="+mn-ea"/>
                          <a:cs typeface="Calibri" panose="020F0502020204030204" pitchFamily="34" charset="0"/>
                        </a:rPr>
                        <a:t>Ian Yang</a:t>
                      </a:r>
                      <a:endParaRPr lang="zh-TW" sz="1400" b="0" dirty="0">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algn="ctr">
                        <a:spcAft>
                          <a:spcPts val="0"/>
                        </a:spcAft>
                      </a:pPr>
                      <a:r>
                        <a:rPr lang="en-US" sz="1400" b="0" dirty="0">
                          <a:effectLst/>
                          <a:latin typeface="Calibri" panose="020F0502020204030204" pitchFamily="34" charset="0"/>
                          <a:ea typeface="+mn-ea"/>
                          <a:cs typeface="Calibri" panose="020F0502020204030204" pitchFamily="34" charset="0"/>
                        </a:rPr>
                        <a:t>5636</a:t>
                      </a:r>
                      <a:endParaRPr lang="zh-TW" sz="1400" b="0" dirty="0">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marL="0" algn="ctr" defTabSz="914378" rtl="0" eaLnBrk="1" latinLnBrk="0" hangingPunct="1">
                        <a:spcAft>
                          <a:spcPts val="0"/>
                        </a:spcAft>
                      </a:pPr>
                      <a:r>
                        <a:rPr lang="en-US" altLang="zh-TW" sz="1400" b="0" i="0" kern="1200" dirty="0" smtClean="0">
                          <a:solidFill>
                            <a:schemeClr val="dk1"/>
                          </a:solidFill>
                          <a:effectLst/>
                          <a:latin typeface="+mn-lt"/>
                          <a:ea typeface="+mn-ea"/>
                          <a:cs typeface="+mn-cs"/>
                        </a:rPr>
                        <a:t>Network Administrator, Telephone System Administrator</a:t>
                      </a:r>
                      <a:endParaRPr lang="zh-TW" sz="1400" b="0" i="0" kern="1200" dirty="0">
                        <a:solidFill>
                          <a:schemeClr val="dk1"/>
                        </a:solidFill>
                        <a:effectLst/>
                        <a:latin typeface="+mn-lt"/>
                        <a:ea typeface="+mn-ea"/>
                        <a:cs typeface="+mn-cs"/>
                      </a:endParaRPr>
                    </a:p>
                  </a:txBody>
                  <a:tcPr marL="7995" marR="7995" marT="0" marB="0" anchor="ctr"/>
                </a:tc>
                <a:extLst>
                  <a:ext uri="{0D108BD9-81ED-4DB2-BD59-A6C34878D82A}">
                    <a16:rowId xmlns:a16="http://schemas.microsoft.com/office/drawing/2014/main" val="10003"/>
                  </a:ext>
                </a:extLst>
              </a:tr>
              <a:tr h="370840">
                <a:tc>
                  <a:txBody>
                    <a:bodyPr/>
                    <a:lstStyle/>
                    <a:p>
                      <a:pPr algn="ctr">
                        <a:spcAft>
                          <a:spcPts val="0"/>
                        </a:spcAft>
                      </a:pPr>
                      <a:r>
                        <a:rPr lang="en-US" sz="1400" b="0" dirty="0">
                          <a:effectLst/>
                          <a:latin typeface="Calibri" panose="020F0502020204030204" pitchFamily="34" charset="0"/>
                          <a:ea typeface="+mn-ea"/>
                          <a:cs typeface="Calibri" panose="020F0502020204030204" pitchFamily="34" charset="0"/>
                        </a:rPr>
                        <a:t>Teddy Chen</a:t>
                      </a:r>
                      <a:endParaRPr lang="zh-TW" sz="1400" b="0" dirty="0">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algn="ctr">
                        <a:spcAft>
                          <a:spcPts val="0"/>
                        </a:spcAft>
                      </a:pPr>
                      <a:r>
                        <a:rPr lang="en-US" sz="1400" b="0" dirty="0">
                          <a:effectLst/>
                          <a:latin typeface="Calibri" panose="020F0502020204030204" pitchFamily="34" charset="0"/>
                          <a:ea typeface="+mn-ea"/>
                          <a:cs typeface="Calibri" panose="020F0502020204030204" pitchFamily="34" charset="0"/>
                        </a:rPr>
                        <a:t>5624</a:t>
                      </a:r>
                      <a:endParaRPr lang="zh-TW" sz="1400" b="0" dirty="0">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marL="0" algn="ctr" defTabSz="914378" rtl="0" eaLnBrk="1" latinLnBrk="0" hangingPunct="1">
                        <a:spcAft>
                          <a:spcPts val="0"/>
                        </a:spcAft>
                      </a:pPr>
                      <a:r>
                        <a:rPr lang="en-US" altLang="zh-TW" sz="1400" b="0" i="0" kern="1200" dirty="0" smtClean="0">
                          <a:solidFill>
                            <a:schemeClr val="dk1"/>
                          </a:solidFill>
                          <a:effectLst/>
                          <a:latin typeface="+mn-lt"/>
                          <a:ea typeface="+mn-ea"/>
                          <a:cs typeface="+mn-cs"/>
                        </a:rPr>
                        <a:t>Network Phone Wiring Application, User Helpdesk Admin</a:t>
                      </a:r>
                      <a:endParaRPr lang="zh-TW" sz="1400" b="0" i="0" kern="1200" dirty="0">
                        <a:solidFill>
                          <a:schemeClr val="dk1"/>
                        </a:solidFill>
                        <a:effectLst/>
                        <a:latin typeface="+mn-lt"/>
                        <a:ea typeface="+mn-ea"/>
                        <a:cs typeface="+mn-cs"/>
                      </a:endParaRPr>
                    </a:p>
                  </a:txBody>
                  <a:tcPr marL="7995" marR="7995" marT="0" marB="0" anchor="ctr"/>
                </a:tc>
                <a:extLst>
                  <a:ext uri="{0D108BD9-81ED-4DB2-BD59-A6C34878D82A}">
                    <a16:rowId xmlns:a16="http://schemas.microsoft.com/office/drawing/2014/main" val="10004"/>
                  </a:ext>
                </a:extLst>
              </a:tr>
              <a:tr h="370840">
                <a:tc>
                  <a:txBody>
                    <a:bodyPr/>
                    <a:lstStyle/>
                    <a:p>
                      <a:pPr algn="ctr">
                        <a:spcAft>
                          <a:spcPts val="0"/>
                        </a:spcAft>
                      </a:pPr>
                      <a:r>
                        <a:rPr lang="en-US" sz="1400" b="0" dirty="0">
                          <a:effectLst/>
                          <a:latin typeface="Calibri" panose="020F0502020204030204" pitchFamily="34" charset="0"/>
                          <a:ea typeface="+mn-ea"/>
                          <a:cs typeface="Calibri" panose="020F0502020204030204" pitchFamily="34" charset="0"/>
                        </a:rPr>
                        <a:t>Lib Huang</a:t>
                      </a:r>
                      <a:endParaRPr lang="zh-TW" sz="1400" b="0" dirty="0">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algn="ctr">
                        <a:spcAft>
                          <a:spcPts val="0"/>
                        </a:spcAft>
                      </a:pPr>
                      <a:r>
                        <a:rPr lang="en-US" sz="1400" b="0" dirty="0">
                          <a:effectLst/>
                          <a:latin typeface="Calibri" panose="020F0502020204030204" pitchFamily="34" charset="0"/>
                          <a:ea typeface="+mn-ea"/>
                          <a:cs typeface="Calibri" panose="020F0502020204030204" pitchFamily="34" charset="0"/>
                        </a:rPr>
                        <a:t>5665</a:t>
                      </a:r>
                      <a:endParaRPr lang="zh-TW" sz="1400" b="0" dirty="0">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marL="0" algn="ctr" defTabSz="914378" rtl="0" eaLnBrk="1" latinLnBrk="0" hangingPunct="1">
                        <a:spcAft>
                          <a:spcPts val="0"/>
                        </a:spcAft>
                      </a:pPr>
                      <a:r>
                        <a:rPr lang="en-US" altLang="zh-TW" sz="1400" b="0" i="0" kern="1200" dirty="0" smtClean="0">
                          <a:solidFill>
                            <a:schemeClr val="dk1"/>
                          </a:solidFill>
                          <a:effectLst/>
                          <a:latin typeface="+mn-lt"/>
                          <a:ea typeface="+mn-ea"/>
                          <a:cs typeface="+mn-cs"/>
                        </a:rPr>
                        <a:t>OA Cloud, Anchor, File Decryption</a:t>
                      </a:r>
                      <a:endParaRPr lang="zh-TW" sz="1400" b="0" i="0" kern="1200" dirty="0">
                        <a:solidFill>
                          <a:schemeClr val="dk1"/>
                        </a:solidFill>
                        <a:effectLst/>
                        <a:latin typeface="+mn-lt"/>
                        <a:ea typeface="+mn-ea"/>
                        <a:cs typeface="+mn-cs"/>
                      </a:endParaRPr>
                    </a:p>
                  </a:txBody>
                  <a:tcPr marL="7995" marR="7995" marT="0" marB="0" anchor="ctr"/>
                </a:tc>
                <a:extLst>
                  <a:ext uri="{0D108BD9-81ED-4DB2-BD59-A6C34878D82A}">
                    <a16:rowId xmlns:a16="http://schemas.microsoft.com/office/drawing/2014/main" val="1039796311"/>
                  </a:ext>
                </a:extLst>
              </a:tr>
              <a:tr h="370840">
                <a:tc>
                  <a:txBody>
                    <a:bodyPr/>
                    <a:lstStyle/>
                    <a:p>
                      <a:pPr algn="ctr">
                        <a:spcAft>
                          <a:spcPts val="0"/>
                        </a:spcAft>
                      </a:pPr>
                      <a:r>
                        <a:rPr lang="en-US" sz="1400" b="0" dirty="0">
                          <a:effectLst/>
                          <a:latin typeface="Calibri" panose="020F0502020204030204" pitchFamily="34" charset="0"/>
                          <a:ea typeface="+mn-ea"/>
                          <a:cs typeface="Calibri" panose="020F0502020204030204" pitchFamily="34" charset="0"/>
                        </a:rPr>
                        <a:t>Mia Wu</a:t>
                      </a:r>
                      <a:endParaRPr lang="zh-TW" sz="1400" b="0" dirty="0">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algn="ctr">
                        <a:spcAft>
                          <a:spcPts val="0"/>
                        </a:spcAft>
                      </a:pPr>
                      <a:r>
                        <a:rPr lang="en-US" sz="1400" b="0" dirty="0">
                          <a:effectLst/>
                          <a:latin typeface="Calibri" panose="020F0502020204030204" pitchFamily="34" charset="0"/>
                          <a:ea typeface="+mn-ea"/>
                          <a:cs typeface="Calibri" panose="020F0502020204030204" pitchFamily="34" charset="0"/>
                        </a:rPr>
                        <a:t>5736</a:t>
                      </a:r>
                      <a:endParaRPr lang="zh-TW" sz="1400" b="0" dirty="0">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marL="0" algn="ctr" defTabSz="914378" rtl="0" eaLnBrk="1" latinLnBrk="0" hangingPunct="1">
                        <a:spcAft>
                          <a:spcPts val="0"/>
                        </a:spcAft>
                      </a:pPr>
                      <a:r>
                        <a:rPr lang="en-US" altLang="zh-TW" sz="1400" b="0" i="0" kern="1200" dirty="0" smtClean="0">
                          <a:solidFill>
                            <a:schemeClr val="dk1"/>
                          </a:solidFill>
                          <a:effectLst/>
                          <a:latin typeface="+mn-lt"/>
                          <a:ea typeface="+mn-ea"/>
                          <a:cs typeface="+mn-cs"/>
                        </a:rPr>
                        <a:t>OA Cloud, FTP, File Decryption</a:t>
                      </a:r>
                      <a:endParaRPr lang="zh-TW" sz="1400" b="0" i="0" kern="1200" dirty="0">
                        <a:solidFill>
                          <a:schemeClr val="dk1"/>
                        </a:solidFill>
                        <a:effectLst/>
                        <a:latin typeface="+mn-lt"/>
                        <a:ea typeface="+mn-ea"/>
                        <a:cs typeface="+mn-cs"/>
                      </a:endParaRPr>
                    </a:p>
                  </a:txBody>
                  <a:tcPr marL="7995" marR="7995" marT="0" marB="0" anchor="ctr"/>
                </a:tc>
                <a:extLst>
                  <a:ext uri="{0D108BD9-81ED-4DB2-BD59-A6C34878D82A}">
                    <a16:rowId xmlns:a16="http://schemas.microsoft.com/office/drawing/2014/main" val="2578573340"/>
                  </a:ext>
                </a:extLst>
              </a:tr>
              <a:tr h="370840">
                <a:tc>
                  <a:txBody>
                    <a:bodyPr/>
                    <a:lstStyle/>
                    <a:p>
                      <a:pPr algn="ctr">
                        <a:spcAft>
                          <a:spcPts val="0"/>
                        </a:spcAft>
                      </a:pPr>
                      <a:r>
                        <a:rPr lang="en-US" sz="1400" b="0" dirty="0">
                          <a:effectLst/>
                          <a:latin typeface="Calibri" panose="020F0502020204030204" pitchFamily="34" charset="0"/>
                          <a:ea typeface="+mn-ea"/>
                          <a:cs typeface="Calibri" panose="020F0502020204030204" pitchFamily="34" charset="0"/>
                        </a:rPr>
                        <a:t>Alex Lin</a:t>
                      </a:r>
                      <a:endParaRPr lang="zh-TW" sz="1400" b="0" dirty="0">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algn="ctr">
                        <a:spcAft>
                          <a:spcPts val="0"/>
                        </a:spcAft>
                      </a:pPr>
                      <a:r>
                        <a:rPr lang="en-US" sz="1400" b="0" dirty="0">
                          <a:effectLst/>
                          <a:latin typeface="Calibri" panose="020F0502020204030204" pitchFamily="34" charset="0"/>
                          <a:ea typeface="+mn-ea"/>
                          <a:cs typeface="Calibri" panose="020F0502020204030204" pitchFamily="34" charset="0"/>
                        </a:rPr>
                        <a:t>5628</a:t>
                      </a:r>
                      <a:endParaRPr lang="zh-TW" sz="1400" b="0" dirty="0">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marL="0" algn="ctr" defTabSz="914378" rtl="0" eaLnBrk="1" latinLnBrk="0" hangingPunct="1">
                        <a:spcAft>
                          <a:spcPts val="0"/>
                        </a:spcAft>
                      </a:pPr>
                      <a:r>
                        <a:rPr lang="en-US" altLang="zh-TW" sz="1400" b="0" i="0" kern="1200" dirty="0" smtClean="0">
                          <a:solidFill>
                            <a:schemeClr val="dk1"/>
                          </a:solidFill>
                          <a:effectLst/>
                          <a:latin typeface="+mn-lt"/>
                          <a:ea typeface="+mn-ea"/>
                          <a:cs typeface="+mn-cs"/>
                        </a:rPr>
                        <a:t>RD Cloud, Citrix, PC2, </a:t>
                      </a:r>
                      <a:r>
                        <a:rPr lang="en-US" altLang="zh-TW" sz="1400" b="0" i="0" kern="1200" dirty="0" err="1" smtClean="0">
                          <a:solidFill>
                            <a:schemeClr val="dk1"/>
                          </a:solidFill>
                          <a:effectLst/>
                          <a:latin typeface="+mn-lt"/>
                          <a:ea typeface="+mn-ea"/>
                          <a:cs typeface="+mn-cs"/>
                        </a:rPr>
                        <a:t>Git</a:t>
                      </a:r>
                      <a:r>
                        <a:rPr lang="en-US" altLang="zh-TW" sz="1400" b="0" i="0" kern="1200" dirty="0" smtClean="0">
                          <a:solidFill>
                            <a:schemeClr val="dk1"/>
                          </a:solidFill>
                          <a:effectLst/>
                          <a:latin typeface="+mn-lt"/>
                          <a:ea typeface="+mn-ea"/>
                          <a:cs typeface="+mn-cs"/>
                        </a:rPr>
                        <a:t> Lab, File Decryption</a:t>
                      </a:r>
                      <a:endParaRPr lang="zh-TW" sz="1400" b="0" i="0" kern="1200" dirty="0">
                        <a:solidFill>
                          <a:schemeClr val="dk1"/>
                        </a:solidFill>
                        <a:effectLst/>
                        <a:latin typeface="+mn-lt"/>
                        <a:ea typeface="+mn-ea"/>
                        <a:cs typeface="+mn-cs"/>
                      </a:endParaRPr>
                    </a:p>
                  </a:txBody>
                  <a:tcPr marL="7995" marR="7995" marT="0" marB="0" anchor="ctr"/>
                </a:tc>
                <a:extLst>
                  <a:ext uri="{0D108BD9-81ED-4DB2-BD59-A6C34878D82A}">
                    <a16:rowId xmlns:a16="http://schemas.microsoft.com/office/drawing/2014/main" val="3336141097"/>
                  </a:ext>
                </a:extLst>
              </a:tr>
              <a:tr h="370840">
                <a:tc>
                  <a:txBody>
                    <a:bodyPr/>
                    <a:lstStyle/>
                    <a:p>
                      <a:pPr algn="ctr">
                        <a:spcAft>
                          <a:spcPts val="0"/>
                        </a:spcAft>
                      </a:pPr>
                      <a:r>
                        <a:rPr lang="en-US" sz="1400" b="0" dirty="0">
                          <a:effectLst/>
                          <a:latin typeface="Calibri" panose="020F0502020204030204" pitchFamily="34" charset="0"/>
                          <a:ea typeface="+mn-ea"/>
                          <a:cs typeface="Calibri" panose="020F0502020204030204" pitchFamily="34" charset="0"/>
                        </a:rPr>
                        <a:t>Angel Liu</a:t>
                      </a:r>
                      <a:endParaRPr lang="zh-TW" sz="1400" b="0" dirty="0">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algn="ctr">
                        <a:spcAft>
                          <a:spcPts val="0"/>
                        </a:spcAft>
                      </a:pPr>
                      <a:r>
                        <a:rPr lang="en-US" sz="1400" b="0" dirty="0">
                          <a:effectLst/>
                          <a:latin typeface="Calibri" panose="020F0502020204030204" pitchFamily="34" charset="0"/>
                          <a:ea typeface="+mn-ea"/>
                          <a:cs typeface="Calibri" panose="020F0502020204030204" pitchFamily="34" charset="0"/>
                        </a:rPr>
                        <a:t>5656</a:t>
                      </a:r>
                      <a:endParaRPr lang="zh-TW" sz="1400" b="0" dirty="0">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algn="ctr">
                        <a:spcAft>
                          <a:spcPts val="0"/>
                        </a:spcAft>
                      </a:pPr>
                      <a:r>
                        <a:rPr lang="en-US" altLang="zh-TW" sz="1400" b="0" i="0" kern="1200" dirty="0" smtClean="0">
                          <a:solidFill>
                            <a:schemeClr val="dk1"/>
                          </a:solidFill>
                          <a:effectLst/>
                          <a:latin typeface="+mn-lt"/>
                          <a:ea typeface="+mn-ea"/>
                          <a:cs typeface="+mn-cs"/>
                        </a:rPr>
                        <a:t>Computer Release Label Application</a:t>
                      </a:r>
                      <a:endParaRPr lang="zh-TW" sz="1400" b="0" i="0" kern="1200" dirty="0">
                        <a:solidFill>
                          <a:schemeClr val="dk1"/>
                        </a:solidFill>
                        <a:effectLst/>
                        <a:latin typeface="+mn-lt"/>
                        <a:ea typeface="+mn-ea"/>
                        <a:cs typeface="+mn-cs"/>
                      </a:endParaRPr>
                    </a:p>
                  </a:txBody>
                  <a:tcPr marL="7995" marR="7995" marT="0" marB="0" anchor="ctr"/>
                </a:tc>
                <a:extLst>
                  <a:ext uri="{0D108BD9-81ED-4DB2-BD59-A6C34878D82A}">
                    <a16:rowId xmlns:a16="http://schemas.microsoft.com/office/drawing/2014/main" val="4153900499"/>
                  </a:ext>
                </a:extLst>
              </a:tr>
              <a:tr h="370840">
                <a:tc>
                  <a:txBody>
                    <a:bodyPr/>
                    <a:lstStyle/>
                    <a:p>
                      <a:pPr algn="ctr">
                        <a:spcAft>
                          <a:spcPts val="0"/>
                        </a:spcAft>
                      </a:pPr>
                      <a:r>
                        <a:rPr lang="en-US" sz="1400" b="0" dirty="0">
                          <a:effectLst/>
                          <a:latin typeface="Calibri" panose="020F0502020204030204" pitchFamily="34" charset="0"/>
                          <a:ea typeface="+mn-ea"/>
                          <a:cs typeface="Calibri" panose="020F0502020204030204" pitchFamily="34" charset="0"/>
                        </a:rPr>
                        <a:t>Michelle Han</a:t>
                      </a:r>
                      <a:endParaRPr lang="zh-TW" sz="1400" b="0" dirty="0">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algn="ctr">
                        <a:spcAft>
                          <a:spcPts val="0"/>
                        </a:spcAft>
                      </a:pPr>
                      <a:r>
                        <a:rPr lang="en-US" sz="1400" b="0" dirty="0">
                          <a:effectLst/>
                          <a:latin typeface="Calibri" panose="020F0502020204030204" pitchFamily="34" charset="0"/>
                          <a:ea typeface="+mn-ea"/>
                          <a:cs typeface="Calibri" panose="020F0502020204030204" pitchFamily="34" charset="0"/>
                        </a:rPr>
                        <a:t>5632</a:t>
                      </a:r>
                      <a:endParaRPr lang="zh-TW" sz="1400" b="0" dirty="0">
                        <a:effectLst/>
                        <a:latin typeface="Calibri" panose="020F0502020204030204" pitchFamily="34" charset="0"/>
                        <a:ea typeface="+mn-ea"/>
                        <a:cs typeface="Calibri" panose="020F0502020204030204" pitchFamily="34" charset="0"/>
                      </a:endParaRPr>
                    </a:p>
                  </a:txBody>
                  <a:tcPr marL="7995" marR="7995" marT="0" marB="0" anchor="ctr"/>
                </a:tc>
                <a:tc>
                  <a:txBody>
                    <a:bodyPr/>
                    <a:lstStyle/>
                    <a:p>
                      <a:pPr algn="ctr">
                        <a:spcAft>
                          <a:spcPts val="0"/>
                        </a:spcAft>
                      </a:pPr>
                      <a:r>
                        <a:rPr lang="en-US" altLang="zh-TW" sz="1400" b="0" i="0" kern="1200" dirty="0" smtClean="0">
                          <a:solidFill>
                            <a:schemeClr val="dk1"/>
                          </a:solidFill>
                          <a:effectLst/>
                          <a:latin typeface="+mn-lt"/>
                          <a:ea typeface="+mn-ea"/>
                          <a:cs typeface="+mn-cs"/>
                        </a:rPr>
                        <a:t>MVPN Application, Computer Equipment Inquiry, </a:t>
                      </a:r>
                      <a:r>
                        <a:rPr lang="en-US" altLang="zh-TW" sz="1400" b="0" i="0" kern="1200" dirty="0" err="1" smtClean="0">
                          <a:solidFill>
                            <a:schemeClr val="dk1"/>
                          </a:solidFill>
                          <a:effectLst/>
                          <a:latin typeface="+mn-lt"/>
                          <a:ea typeface="+mn-ea"/>
                          <a:cs typeface="+mn-cs"/>
                        </a:rPr>
                        <a:t>Webex</a:t>
                      </a:r>
                      <a:r>
                        <a:rPr lang="en-US" altLang="zh-TW" sz="1400" b="0" i="0" kern="1200" dirty="0" smtClean="0">
                          <a:solidFill>
                            <a:schemeClr val="dk1"/>
                          </a:solidFill>
                          <a:effectLst/>
                          <a:latin typeface="+mn-lt"/>
                          <a:ea typeface="+mn-ea"/>
                          <a:cs typeface="+mn-cs"/>
                        </a:rPr>
                        <a:t> Virtual Meeting Room Application</a:t>
                      </a:r>
                      <a:endParaRPr lang="zh-TW" sz="1400" b="0" i="0" kern="1200" dirty="0">
                        <a:solidFill>
                          <a:schemeClr val="dk1"/>
                        </a:solidFill>
                        <a:effectLst/>
                        <a:latin typeface="+mn-lt"/>
                        <a:ea typeface="+mn-ea"/>
                        <a:cs typeface="+mn-cs"/>
                      </a:endParaRPr>
                    </a:p>
                  </a:txBody>
                  <a:tcPr marL="7995" marR="7995" marT="0" marB="0" anchor="ctr"/>
                </a:tc>
                <a:extLst>
                  <a:ext uri="{0D108BD9-81ED-4DB2-BD59-A6C34878D82A}">
                    <a16:rowId xmlns:a16="http://schemas.microsoft.com/office/drawing/2014/main" val="3950467"/>
                  </a:ext>
                </a:extLst>
              </a:tr>
              <a:tr h="370840">
                <a:tc rowSpan="3">
                  <a:txBody>
                    <a:bodyPr/>
                    <a:lstStyle/>
                    <a:p>
                      <a:pPr algn="ctr"/>
                      <a:r>
                        <a:rPr lang="en-US" altLang="zh-TW" sz="1400" b="0" dirty="0">
                          <a:latin typeface="Calibri" panose="020F0502020204030204" pitchFamily="34" charset="0"/>
                          <a:ea typeface="+mn-ea"/>
                          <a:cs typeface="Calibri" panose="020F0502020204030204" pitchFamily="34" charset="0"/>
                        </a:rPr>
                        <a:t>wncmis_helpdesk</a:t>
                      </a:r>
                      <a:endParaRPr lang="zh-TW" altLang="en-US" sz="1400" b="0" dirty="0">
                        <a:latin typeface="Calibri" panose="020F0502020204030204" pitchFamily="34" charset="0"/>
                        <a:ea typeface="+mn-ea"/>
                        <a:cs typeface="Calibri" panose="020F0502020204030204" pitchFamily="34" charset="0"/>
                      </a:endParaRPr>
                    </a:p>
                  </a:txBody>
                  <a:tcPr anchor="ctr"/>
                </a:tc>
                <a:tc>
                  <a:txBody>
                    <a:bodyPr/>
                    <a:lstStyle/>
                    <a:p>
                      <a:pPr algn="ctr">
                        <a:spcAft>
                          <a:spcPts val="0"/>
                        </a:spcAft>
                      </a:pPr>
                      <a:r>
                        <a:rPr lang="en-US" altLang="zh-TW" sz="1400" b="0" dirty="0" smtClean="0">
                          <a:effectLst/>
                          <a:latin typeface="Calibri" panose="020F0502020204030204" pitchFamily="34" charset="0"/>
                          <a:ea typeface="+mn-ea"/>
                          <a:cs typeface="Calibri" panose="020F0502020204030204" pitchFamily="34" charset="0"/>
                        </a:rPr>
                        <a:t>HQ:</a:t>
                      </a:r>
                      <a:r>
                        <a:rPr lang="zh-TW" altLang="en-US" sz="1400" b="0" dirty="0" smtClean="0">
                          <a:effectLst/>
                          <a:latin typeface="Calibri" panose="020F0502020204030204" pitchFamily="34" charset="0"/>
                          <a:ea typeface="+mn-ea"/>
                          <a:cs typeface="Calibri" panose="020F0502020204030204" pitchFamily="34" charset="0"/>
                        </a:rPr>
                        <a:t> </a:t>
                      </a:r>
                      <a:r>
                        <a:rPr lang="en-US" sz="1400" b="0" dirty="0" smtClean="0">
                          <a:effectLst/>
                          <a:latin typeface="Calibri" panose="020F0502020204030204" pitchFamily="34" charset="0"/>
                          <a:ea typeface="+mn-ea"/>
                          <a:cs typeface="Calibri" panose="020F0502020204030204" pitchFamily="34" charset="0"/>
                        </a:rPr>
                        <a:t>1118/1119</a:t>
                      </a:r>
                      <a:endParaRPr lang="zh-TW" sz="1400" b="0" dirty="0">
                        <a:effectLst/>
                        <a:latin typeface="Calibri" panose="020F0502020204030204" pitchFamily="34" charset="0"/>
                        <a:ea typeface="+mn-ea"/>
                        <a:cs typeface="Calibri" panose="020F0502020204030204" pitchFamily="34" charset="0"/>
                      </a:endParaRPr>
                    </a:p>
                  </a:txBody>
                  <a:tcPr marL="7995" marR="7995" marT="0" marB="0" anchor="ctr"/>
                </a:tc>
                <a:tc rowSpan="3">
                  <a:txBody>
                    <a:bodyPr/>
                    <a:lstStyle/>
                    <a:p>
                      <a:pPr algn="ctr">
                        <a:spcAft>
                          <a:spcPts val="0"/>
                        </a:spcAft>
                      </a:pPr>
                      <a:r>
                        <a:rPr lang="en-US" altLang="zh-TW" sz="1400" b="0" i="0" kern="1200" dirty="0" smtClean="0">
                          <a:solidFill>
                            <a:schemeClr val="dk1"/>
                          </a:solidFill>
                          <a:effectLst/>
                          <a:latin typeface="+mn-lt"/>
                          <a:ea typeface="+mn-ea"/>
                          <a:cs typeface="+mn-cs"/>
                        </a:rPr>
                        <a:t>Information System Related Issues, Telephone Extension Setup, New Employee Computer Distribution</a:t>
                      </a:r>
                      <a:endParaRPr lang="zh-TW" altLang="zh-TW" sz="14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5"/>
                  </a:ext>
                </a:extLst>
              </a:tr>
              <a:tr h="370840">
                <a:tc vMerge="1">
                  <a:txBody>
                    <a:bodyPr/>
                    <a:lstStyle/>
                    <a:p>
                      <a:pPr algn="ctr"/>
                      <a:endParaRPr lang="zh-TW" altLang="en-US" sz="1600" dirty="0"/>
                    </a:p>
                  </a:txBody>
                  <a:tcPr anchor="ctr"/>
                </a:tc>
                <a:tc>
                  <a:txBody>
                    <a:bodyPr/>
                    <a:lstStyle/>
                    <a:p>
                      <a:pPr algn="ctr">
                        <a:spcAft>
                          <a:spcPts val="0"/>
                        </a:spcAft>
                      </a:pPr>
                      <a:r>
                        <a:rPr lang="en-US" altLang="zh-TW" sz="1400" b="0" dirty="0" smtClean="0">
                          <a:effectLst/>
                          <a:latin typeface="Calibri" panose="020F0502020204030204" pitchFamily="34" charset="0"/>
                          <a:ea typeface="+mn-ea"/>
                          <a:cs typeface="Calibri" panose="020F0502020204030204" pitchFamily="34" charset="0"/>
                        </a:rPr>
                        <a:t>S1: </a:t>
                      </a:r>
                      <a:r>
                        <a:rPr lang="en-US" sz="1400" b="0" dirty="0" smtClean="0">
                          <a:effectLst/>
                          <a:latin typeface="Calibri" panose="020F0502020204030204" pitchFamily="34" charset="0"/>
                          <a:ea typeface="+mn-ea"/>
                          <a:cs typeface="Calibri" panose="020F0502020204030204" pitchFamily="34" charset="0"/>
                        </a:rPr>
                        <a:t>1116/1117</a:t>
                      </a:r>
                      <a:endParaRPr lang="zh-TW" sz="1400" b="0" dirty="0">
                        <a:effectLst/>
                        <a:latin typeface="Calibri" panose="020F0502020204030204" pitchFamily="34" charset="0"/>
                        <a:ea typeface="+mn-ea"/>
                        <a:cs typeface="Calibri" panose="020F0502020204030204" pitchFamily="34" charset="0"/>
                      </a:endParaRPr>
                    </a:p>
                  </a:txBody>
                  <a:tcPr marL="7995" marR="7995" marT="0" marB="0" anchor="ctr"/>
                </a:tc>
                <a:tc vMerge="1">
                  <a:txBody>
                    <a:bodyPr/>
                    <a:lstStyle/>
                    <a:p>
                      <a:endParaRPr lang="zh-TW" altLang="en-US" sz="1600" dirty="0"/>
                    </a:p>
                  </a:txBody>
                  <a:tcPr/>
                </a:tc>
                <a:extLst>
                  <a:ext uri="{0D108BD9-81ED-4DB2-BD59-A6C34878D82A}">
                    <a16:rowId xmlns:a16="http://schemas.microsoft.com/office/drawing/2014/main" val="10006"/>
                  </a:ext>
                </a:extLst>
              </a:tr>
              <a:tr h="370840">
                <a:tc vMerge="1">
                  <a:txBody>
                    <a:bodyPr/>
                    <a:lstStyle/>
                    <a:p>
                      <a:pPr algn="ctr"/>
                      <a:endParaRPr lang="zh-TW" altLang="en-US" sz="1600" dirty="0"/>
                    </a:p>
                  </a:txBody>
                  <a:tcPr anchor="ctr"/>
                </a:tc>
                <a:tc>
                  <a:txBody>
                    <a:bodyPr/>
                    <a:lstStyle/>
                    <a:p>
                      <a:pPr algn="ctr">
                        <a:spcAft>
                          <a:spcPts val="0"/>
                        </a:spcAft>
                      </a:pPr>
                      <a:r>
                        <a:rPr lang="en-US" sz="1200" b="0" dirty="0" smtClean="0">
                          <a:effectLst/>
                        </a:rPr>
                        <a:t>S2: 1113/1114</a:t>
                      </a:r>
                      <a:endParaRPr lang="zh-TW" sz="1200" b="0" dirty="0">
                        <a:effectLst/>
                        <a:latin typeface="Calibri" panose="020F0502020204030204" pitchFamily="34" charset="0"/>
                        <a:ea typeface="新細明體" panose="02020500000000000000" pitchFamily="18" charset="-120"/>
                      </a:endParaRPr>
                    </a:p>
                  </a:txBody>
                  <a:tcPr marL="7995" marR="7995" marT="0" marB="0" anchor="ctr"/>
                </a:tc>
                <a:tc vMerge="1">
                  <a:txBody>
                    <a:bodyPr/>
                    <a:lstStyle/>
                    <a:p>
                      <a:endParaRPr lang="zh-TW" altLang="en-US" sz="1600" dirty="0"/>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576973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smtClean="0"/>
              <a:t>Headquarters- </a:t>
            </a:r>
            <a:r>
              <a:rPr lang="en-US" altLang="zh-TW" dirty="0">
                <a:latin typeface="微軟正黑體" pitchFamily="34" charset="-120"/>
              </a:rPr>
              <a:t>Finance</a:t>
            </a:r>
            <a:r>
              <a:rPr lang="zh-TW" altLang="en-US" dirty="0">
                <a:latin typeface="微軟正黑體" pitchFamily="34" charset="-120"/>
              </a:rPr>
              <a:t> </a:t>
            </a:r>
            <a:r>
              <a:rPr lang="en-US" altLang="zh-TW" dirty="0">
                <a:latin typeface="微軟正黑體" pitchFamily="34" charset="-120"/>
              </a:rPr>
              <a:t>(WTQ:</a:t>
            </a:r>
            <a:r>
              <a:rPr lang="zh-TW" altLang="en-US" dirty="0">
                <a:latin typeface="微軟正黑體" pitchFamily="34" charset="-120"/>
              </a:rPr>
              <a:t> </a:t>
            </a:r>
            <a:r>
              <a:rPr lang="en-US" altLang="zh-TW" dirty="0">
                <a:latin typeface="微軟正黑體" pitchFamily="34" charset="-120"/>
              </a:rPr>
              <a:t>10F)</a:t>
            </a:r>
            <a:r>
              <a:rPr lang="en-US" altLang="zh-TW" b="0" dirty="0"/>
              <a:t/>
            </a:r>
            <a:br>
              <a:rPr lang="en-US" altLang="zh-TW" b="0" dirty="0"/>
            </a:br>
            <a:endParaRPr lang="zh-TW" altLang="en-US" dirty="0">
              <a:latin typeface="微軟正黑體" pitchFamily="34" charset="-120"/>
              <a:ea typeface="微軟正黑體" pitchFamily="34" charset="-120"/>
            </a:endParaRPr>
          </a:p>
        </p:txBody>
      </p:sp>
      <p:graphicFrame>
        <p:nvGraphicFramePr>
          <p:cNvPr id="3" name="表格 2"/>
          <p:cNvGraphicFramePr>
            <a:graphicFrameLocks noGrp="1"/>
          </p:cNvGraphicFramePr>
          <p:nvPr>
            <p:extLst/>
          </p:nvPr>
        </p:nvGraphicFramePr>
        <p:xfrm>
          <a:off x="258558" y="1276550"/>
          <a:ext cx="8746294" cy="2651348"/>
        </p:xfrm>
        <a:graphic>
          <a:graphicData uri="http://schemas.openxmlformats.org/drawingml/2006/table">
            <a:tbl>
              <a:tblPr firstRow="1" bandRow="1">
                <a:tableStyleId>{21E4AEA4-8DFA-4A89-87EB-49C32662AFE0}</a:tableStyleId>
              </a:tblPr>
              <a:tblGrid>
                <a:gridCol w="2520508">
                  <a:extLst>
                    <a:ext uri="{9D8B030D-6E8A-4147-A177-3AD203B41FA5}">
                      <a16:colId xmlns:a16="http://schemas.microsoft.com/office/drawing/2014/main" val="20001"/>
                    </a:ext>
                  </a:extLst>
                </a:gridCol>
                <a:gridCol w="1216383">
                  <a:extLst>
                    <a:ext uri="{9D8B030D-6E8A-4147-A177-3AD203B41FA5}">
                      <a16:colId xmlns:a16="http://schemas.microsoft.com/office/drawing/2014/main" val="20002"/>
                    </a:ext>
                  </a:extLst>
                </a:gridCol>
                <a:gridCol w="5009403">
                  <a:extLst>
                    <a:ext uri="{9D8B030D-6E8A-4147-A177-3AD203B41FA5}">
                      <a16:colId xmlns:a16="http://schemas.microsoft.com/office/drawing/2014/main" val="20003"/>
                    </a:ext>
                  </a:extLst>
                </a:gridCol>
              </a:tblGrid>
              <a:tr h="0">
                <a:tc>
                  <a:txBody>
                    <a:bodyPr/>
                    <a:lstStyle/>
                    <a:p>
                      <a:pPr marL="0" marR="0" lvl="0" indent="0" algn="ctr" defTabSz="914400" rtl="0" eaLnBrk="1" fontAlgn="base" latinLnBrk="0" hangingPunct="1">
                        <a:lnSpc>
                          <a:spcPct val="100000"/>
                        </a:lnSpc>
                        <a:spcBef>
                          <a:spcPct val="20000"/>
                        </a:spcBef>
                        <a:spcAft>
                          <a:spcPct val="0"/>
                        </a:spcAft>
                        <a:buClrTx/>
                        <a:buSzPct val="50000"/>
                        <a:buFontTx/>
                        <a:buNone/>
                        <a:tabLst/>
                      </a:pPr>
                      <a:r>
                        <a:rPr kumimoji="1" lang="en-US" altLang="zh-TW" sz="1400" b="1" u="none" strike="noStrike" kern="1200" cap="none" normalizeH="0" baseline="0" dirty="0" smtClean="0">
                          <a:ln>
                            <a:noFill/>
                          </a:ln>
                          <a:solidFill>
                            <a:schemeClr val="lt1"/>
                          </a:solidFill>
                          <a:effectLst/>
                          <a:latin typeface="+mn-lt"/>
                          <a:ea typeface="+mn-ea"/>
                          <a:cs typeface="+mn-cs"/>
                        </a:rPr>
                        <a:t>Name</a:t>
                      </a:r>
                      <a:endParaRPr kumimoji="1" lang="zh-TW" altLang="en-US" sz="1400" b="1" u="none" strike="noStrike" kern="1200" cap="none" normalizeH="0" baseline="0" dirty="0">
                        <a:ln>
                          <a:noFill/>
                        </a:ln>
                        <a:solidFill>
                          <a:schemeClr val="lt1"/>
                        </a:solidFill>
                        <a:effectLst/>
                        <a:latin typeface="+mn-lt"/>
                        <a:ea typeface="+mn-ea"/>
                        <a:cs typeface="+mn-cs"/>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Pct val="50000"/>
                        <a:buFontTx/>
                        <a:buNone/>
                        <a:tabLst/>
                      </a:pPr>
                      <a:r>
                        <a:rPr kumimoji="1" lang="en-US" altLang="zh-TW" sz="1400" b="1" u="none" strike="noStrike" kern="1200" cap="none" normalizeH="0" baseline="0" dirty="0" smtClean="0">
                          <a:ln>
                            <a:noFill/>
                          </a:ln>
                          <a:solidFill>
                            <a:schemeClr val="lt1"/>
                          </a:solidFill>
                          <a:effectLst/>
                          <a:latin typeface="+mn-lt"/>
                          <a:ea typeface="+mn-ea"/>
                          <a:cs typeface="+mn-cs"/>
                        </a:rPr>
                        <a:t>EXT</a:t>
                      </a:r>
                      <a:endParaRPr kumimoji="1" lang="zh-TW" altLang="en-US" sz="1400" b="1" u="none" strike="noStrike" kern="1200" cap="none" normalizeH="0" baseline="0" dirty="0">
                        <a:ln>
                          <a:noFill/>
                        </a:ln>
                        <a:solidFill>
                          <a:schemeClr val="lt1"/>
                        </a:solidFill>
                        <a:effectLst/>
                        <a:latin typeface="+mn-lt"/>
                        <a:ea typeface="+mn-ea"/>
                        <a:cs typeface="+mn-cs"/>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Pct val="50000"/>
                        <a:buFontTx/>
                        <a:buNone/>
                        <a:tabLst/>
                      </a:pPr>
                      <a:r>
                        <a:rPr lang="en-US" altLang="zh-TW" sz="1400" b="1" i="0" u="none" strike="noStrike" kern="1200" dirty="0" smtClean="0">
                          <a:solidFill>
                            <a:srgbClr val="FFFFFF"/>
                          </a:solidFill>
                          <a:effectLst/>
                          <a:latin typeface="微軟正黑體" panose="020B0604030504040204" pitchFamily="34" charset="-120"/>
                          <a:ea typeface="+mn-ea"/>
                          <a:cs typeface="+mn-cs"/>
                        </a:rPr>
                        <a:t>Service</a:t>
                      </a:r>
                      <a:endParaRPr kumimoji="1" lang="zh-TW" altLang="en-US" sz="1400" b="1" i="0" u="none" strike="noStrike" cap="none" normalizeH="0" baseline="0" dirty="0">
                        <a:ln>
                          <a:noFill/>
                        </a:ln>
                        <a:solidFill>
                          <a:schemeClr val="tx1"/>
                        </a:solidFill>
                        <a:effectLst/>
                        <a:latin typeface="微軟正黑體" pitchFamily="34" charset="-120"/>
                        <a:ea typeface="微軟正黑體" pitchFamily="34" charset="-120"/>
                      </a:endParaRPr>
                    </a:p>
                  </a:txBody>
                  <a:tcPr anchor="ctr" horzOverflow="overflow"/>
                </a:tc>
                <a:extLst>
                  <a:ext uri="{0D108BD9-81ED-4DB2-BD59-A6C34878D82A}">
                    <a16:rowId xmlns:a16="http://schemas.microsoft.com/office/drawing/2014/main" val="10000"/>
                  </a:ext>
                </a:extLst>
              </a:tr>
              <a:tr h="355897">
                <a:tc>
                  <a:txBody>
                    <a:bodyPr/>
                    <a:lstStyle/>
                    <a:p>
                      <a:pPr algn="ctr" fontAlgn="base">
                        <a:spcBef>
                          <a:spcPts val="530"/>
                        </a:spcBef>
                        <a:spcAft>
                          <a:spcPts val="0"/>
                        </a:spcAft>
                      </a:pPr>
                      <a:r>
                        <a:rPr kumimoji="1" lang="en-US" altLang="zh-TW" sz="1400" kern="100" dirty="0"/>
                        <a:t>Ariel Kang</a:t>
                      </a:r>
                      <a:endParaRPr lang="zh-TW" sz="1400" kern="100" dirty="0">
                        <a:solidFill>
                          <a:schemeClr val="tx1"/>
                        </a:solidFill>
                        <a:latin typeface="Calibri"/>
                        <a:ea typeface="新細明體"/>
                        <a:cs typeface="新細明體"/>
                      </a:endParaRPr>
                    </a:p>
                  </a:txBody>
                  <a:tcPr anchor="ctr"/>
                </a:tc>
                <a:tc>
                  <a:txBody>
                    <a:bodyPr/>
                    <a:lstStyle/>
                    <a:p>
                      <a:pPr algn="ctr" fontAlgn="base">
                        <a:spcBef>
                          <a:spcPts val="530"/>
                        </a:spcBef>
                        <a:spcAft>
                          <a:spcPts val="0"/>
                        </a:spcAft>
                      </a:pPr>
                      <a:r>
                        <a:rPr kumimoji="1" lang="en-US" sz="1400" kern="100" dirty="0"/>
                        <a:t>8</a:t>
                      </a:r>
                      <a:r>
                        <a:rPr kumimoji="0" lang="en-US" sz="1400" kern="100" dirty="0"/>
                        <a:t>805</a:t>
                      </a:r>
                      <a:r>
                        <a:rPr kumimoji="1" lang="en-US" sz="1400" kern="100" dirty="0"/>
                        <a:t> </a:t>
                      </a:r>
                      <a:endParaRPr lang="zh-TW" sz="1400" kern="100" dirty="0">
                        <a:solidFill>
                          <a:schemeClr val="tx1"/>
                        </a:solidFill>
                        <a:latin typeface="Calibri"/>
                        <a:ea typeface="新細明體"/>
                        <a:cs typeface="新細明體"/>
                      </a:endParaRPr>
                    </a:p>
                  </a:txBody>
                  <a:tcPr anchor="ctr"/>
                </a:tc>
                <a:tc>
                  <a:txBody>
                    <a:bodyPr/>
                    <a:lstStyle/>
                    <a:p>
                      <a:pPr algn="ctr" fontAlgn="base">
                        <a:spcBef>
                          <a:spcPts val="530"/>
                        </a:spcBef>
                        <a:spcAft>
                          <a:spcPts val="0"/>
                        </a:spcAft>
                      </a:pPr>
                      <a:endParaRPr kumimoji="1" lang="en-US" altLang="zh-TW" sz="1400" kern="100" dirty="0" smtClean="0"/>
                    </a:p>
                    <a:p>
                      <a:pPr algn="ctr" fontAlgn="base">
                        <a:spcBef>
                          <a:spcPts val="530"/>
                        </a:spcBef>
                        <a:spcAft>
                          <a:spcPts val="0"/>
                        </a:spcAft>
                      </a:pPr>
                      <a:r>
                        <a:rPr lang="en-US" altLang="zh-TW" sz="1400" b="0" i="0" kern="1200" dirty="0" smtClean="0">
                          <a:solidFill>
                            <a:schemeClr val="dk1"/>
                          </a:solidFill>
                          <a:effectLst/>
                          <a:latin typeface="+mn-lt"/>
                          <a:ea typeface="+mn-ea"/>
                          <a:cs typeface="+mn-cs"/>
                        </a:rPr>
                        <a:t>Overseas Travel Advance Cash Disbursement</a:t>
                      </a:r>
                    </a:p>
                  </a:txBody>
                  <a:tcPr anchor="ctr"/>
                </a:tc>
                <a:extLst>
                  <a:ext uri="{0D108BD9-81ED-4DB2-BD59-A6C34878D82A}">
                    <a16:rowId xmlns:a16="http://schemas.microsoft.com/office/drawing/2014/main" val="10001"/>
                  </a:ext>
                </a:extLst>
              </a:tr>
              <a:tr h="208908">
                <a:tc>
                  <a:txBody>
                    <a:bodyPr/>
                    <a:lstStyle/>
                    <a:p>
                      <a:pPr marL="0" algn="ctr" defTabSz="914400" rtl="0" eaLnBrk="1" fontAlgn="base" latinLnBrk="0" hangingPunct="1">
                        <a:spcBef>
                          <a:spcPts val="530"/>
                        </a:spcBef>
                        <a:spcAft>
                          <a:spcPts val="0"/>
                        </a:spcAft>
                      </a:pPr>
                      <a:r>
                        <a:rPr lang="en-US" altLang="zh-TW" sz="1400" b="0" i="0" kern="1200" dirty="0" smtClean="0">
                          <a:solidFill>
                            <a:schemeClr val="dk1"/>
                          </a:solidFill>
                          <a:effectLst/>
                          <a:latin typeface="+mn-lt"/>
                          <a:ea typeface="+mn-ea"/>
                          <a:cs typeface="+mn-cs"/>
                        </a:rPr>
                        <a:t>Enpei Jen</a:t>
                      </a:r>
                      <a:endParaRPr kumimoji="1" lang="zh-TW" sz="1400" kern="100" dirty="0">
                        <a:solidFill>
                          <a:schemeClr val="tx1"/>
                        </a:solidFill>
                        <a:latin typeface="微軟正黑體"/>
                        <a:ea typeface="新細明體"/>
                        <a:cs typeface="新細明體"/>
                      </a:endParaRPr>
                    </a:p>
                  </a:txBody>
                  <a:tcPr anchor="ctr"/>
                </a:tc>
                <a:tc>
                  <a:txBody>
                    <a:bodyPr/>
                    <a:lstStyle/>
                    <a:p>
                      <a:pPr marL="0" algn="ctr" defTabSz="914400" rtl="0" eaLnBrk="1" fontAlgn="base" latinLnBrk="0" hangingPunct="1">
                        <a:spcBef>
                          <a:spcPts val="530"/>
                        </a:spcBef>
                        <a:spcAft>
                          <a:spcPts val="0"/>
                        </a:spcAft>
                      </a:pPr>
                      <a:r>
                        <a:rPr kumimoji="1" lang="en-US" altLang="zh-TW" sz="1400" kern="100" dirty="0" smtClean="0"/>
                        <a:t>8817</a:t>
                      </a:r>
                      <a:endParaRPr kumimoji="1" lang="zh-TW" sz="1400" kern="100" dirty="0">
                        <a:solidFill>
                          <a:schemeClr val="tx1"/>
                        </a:solidFill>
                        <a:latin typeface="微軟正黑體"/>
                        <a:ea typeface="新細明體"/>
                        <a:cs typeface="新細明體"/>
                      </a:endParaRPr>
                    </a:p>
                  </a:txBody>
                  <a:tcPr anchor="ctr"/>
                </a:tc>
                <a:tc>
                  <a:txBody>
                    <a:bodyPr/>
                    <a:lstStyle/>
                    <a:p>
                      <a:pPr algn="ctr" fontAlgn="base">
                        <a:spcBef>
                          <a:spcPts val="530"/>
                        </a:spcBef>
                        <a:spcAft>
                          <a:spcPts val="0"/>
                        </a:spcAft>
                      </a:pPr>
                      <a:endParaRPr kumimoji="1" lang="en-US" altLang="zh-TW" sz="1400" kern="100" dirty="0" smtClean="0"/>
                    </a:p>
                    <a:p>
                      <a:pPr algn="ctr" fontAlgn="base">
                        <a:spcBef>
                          <a:spcPts val="530"/>
                        </a:spcBef>
                        <a:spcAft>
                          <a:spcPts val="0"/>
                        </a:spcAft>
                      </a:pPr>
                      <a:r>
                        <a:rPr lang="en-US" altLang="zh-TW" sz="1400" b="0" i="0" kern="1200" dirty="0" smtClean="0">
                          <a:solidFill>
                            <a:schemeClr val="dk1"/>
                          </a:solidFill>
                          <a:effectLst/>
                          <a:latin typeface="+mn-lt"/>
                          <a:ea typeface="+mn-ea"/>
                          <a:cs typeface="+mn-cs"/>
                        </a:rPr>
                        <a:t>Reimbursement for Overseas Business Travel</a:t>
                      </a:r>
                    </a:p>
                  </a:txBody>
                  <a:tcPr anchor="ctr"/>
                </a:tc>
                <a:extLst>
                  <a:ext uri="{0D108BD9-81ED-4DB2-BD59-A6C34878D82A}">
                    <a16:rowId xmlns:a16="http://schemas.microsoft.com/office/drawing/2014/main" val="10002"/>
                  </a:ext>
                </a:extLst>
              </a:tr>
              <a:tr h="541591">
                <a:tc>
                  <a:txBody>
                    <a:bodyPr/>
                    <a:lstStyle/>
                    <a:p>
                      <a:pPr marL="0" algn="ctr" defTabSz="914400" rtl="0" eaLnBrk="1" fontAlgn="base" latinLnBrk="0" hangingPunct="1">
                        <a:spcBef>
                          <a:spcPts val="530"/>
                        </a:spcBef>
                        <a:spcAft>
                          <a:spcPts val="0"/>
                        </a:spcAft>
                      </a:pPr>
                      <a:r>
                        <a:rPr lang="en-US" altLang="zh-TW" sz="1400" b="0" i="0" kern="1200" dirty="0">
                          <a:solidFill>
                            <a:schemeClr val="dk1"/>
                          </a:solidFill>
                          <a:effectLst/>
                          <a:latin typeface="+mn-lt"/>
                          <a:ea typeface="+mn-ea"/>
                          <a:cs typeface="+mn-cs"/>
                        </a:rPr>
                        <a:t>Joy Chien</a:t>
                      </a:r>
                      <a:endParaRPr kumimoji="1" lang="zh-TW" sz="1400" kern="100" dirty="0">
                        <a:solidFill>
                          <a:schemeClr val="tx1"/>
                        </a:solidFill>
                        <a:latin typeface="微軟正黑體"/>
                        <a:ea typeface="新細明體"/>
                        <a:cs typeface="新細明體"/>
                      </a:endParaRPr>
                    </a:p>
                  </a:txBody>
                  <a:tcPr anchor="ctr"/>
                </a:tc>
                <a:tc>
                  <a:txBody>
                    <a:bodyPr/>
                    <a:lstStyle/>
                    <a:p>
                      <a:pPr marL="0" algn="ctr" defTabSz="914400" rtl="0" eaLnBrk="1" fontAlgn="base" latinLnBrk="0" hangingPunct="1">
                        <a:spcBef>
                          <a:spcPts val="530"/>
                        </a:spcBef>
                        <a:spcAft>
                          <a:spcPts val="0"/>
                        </a:spcAft>
                      </a:pPr>
                      <a:r>
                        <a:rPr kumimoji="1" lang="en-US" sz="1400" kern="100" dirty="0"/>
                        <a:t>8823 </a:t>
                      </a:r>
                      <a:endParaRPr kumimoji="1" lang="zh-TW" sz="1400" kern="100" dirty="0">
                        <a:solidFill>
                          <a:schemeClr val="tx1"/>
                        </a:solidFill>
                        <a:latin typeface="微軟正黑體"/>
                        <a:ea typeface="新細明體"/>
                        <a:cs typeface="新細明體"/>
                      </a:endParaRPr>
                    </a:p>
                  </a:txBody>
                  <a:tcPr anchor="ctr"/>
                </a:tc>
                <a:tc>
                  <a:txBody>
                    <a:bodyPr/>
                    <a:lstStyle/>
                    <a:p>
                      <a:pPr algn="ctr" fontAlgn="base">
                        <a:spcBef>
                          <a:spcPts val="530"/>
                        </a:spcBef>
                        <a:spcAft>
                          <a:spcPts val="0"/>
                        </a:spcAft>
                      </a:pPr>
                      <a:r>
                        <a:rPr lang="en-US" altLang="zh-TW" sz="1400" b="0" i="0" kern="1200" dirty="0" smtClean="0">
                          <a:solidFill>
                            <a:schemeClr val="dk1"/>
                          </a:solidFill>
                          <a:effectLst/>
                          <a:latin typeface="+mn-lt"/>
                          <a:ea typeface="+mn-ea"/>
                          <a:cs typeface="+mn-cs"/>
                        </a:rPr>
                        <a:t>Reimbursement for all Non-Sales Expenses</a:t>
                      </a:r>
                      <a:endParaRPr kumimoji="1" lang="en-US" altLang="zh-TW" sz="1400" kern="100" dirty="0" smtClean="0"/>
                    </a:p>
                  </a:txBody>
                  <a:tcPr anchor="ctr"/>
                </a:tc>
                <a:extLst>
                  <a:ext uri="{0D108BD9-81ED-4DB2-BD59-A6C34878D82A}">
                    <a16:rowId xmlns:a16="http://schemas.microsoft.com/office/drawing/2014/main" val="10003"/>
                  </a:ext>
                </a:extLst>
              </a:tr>
              <a:tr h="641637">
                <a:tc>
                  <a:txBody>
                    <a:bodyPr/>
                    <a:lstStyle/>
                    <a:p>
                      <a:pPr marL="0" algn="ctr" defTabSz="914400" rtl="0" eaLnBrk="1" fontAlgn="base" latinLnBrk="0" hangingPunct="1">
                        <a:spcBef>
                          <a:spcPts val="530"/>
                        </a:spcBef>
                        <a:spcAft>
                          <a:spcPts val="0"/>
                        </a:spcAft>
                      </a:pPr>
                      <a:r>
                        <a:rPr kumimoji="1" lang="en-US" altLang="zh-TW" sz="1400" kern="100" dirty="0"/>
                        <a:t>Paulina Liu</a:t>
                      </a:r>
                      <a:endParaRPr kumimoji="1" lang="zh-TW" sz="1400" kern="100" dirty="0">
                        <a:solidFill>
                          <a:schemeClr val="tx1"/>
                        </a:solidFill>
                        <a:latin typeface="微軟正黑體"/>
                        <a:ea typeface="新細明體"/>
                        <a:cs typeface="新細明體"/>
                      </a:endParaRPr>
                    </a:p>
                  </a:txBody>
                  <a:tcPr anchor="ctr"/>
                </a:tc>
                <a:tc>
                  <a:txBody>
                    <a:bodyPr/>
                    <a:lstStyle/>
                    <a:p>
                      <a:pPr marL="0" algn="ctr" defTabSz="914400" rtl="0" eaLnBrk="1" fontAlgn="base" latinLnBrk="0" hangingPunct="1">
                        <a:spcBef>
                          <a:spcPts val="530"/>
                        </a:spcBef>
                        <a:spcAft>
                          <a:spcPts val="0"/>
                        </a:spcAft>
                      </a:pPr>
                      <a:r>
                        <a:rPr kumimoji="1" lang="en-US" sz="1400" kern="100" dirty="0"/>
                        <a:t>88</a:t>
                      </a:r>
                      <a:r>
                        <a:rPr kumimoji="1" lang="en-US" altLang="zh-TW" sz="1400" kern="100" dirty="0"/>
                        <a:t>6</a:t>
                      </a:r>
                      <a:r>
                        <a:rPr kumimoji="1" lang="en-US" sz="1400" kern="100" dirty="0"/>
                        <a:t>2 </a:t>
                      </a:r>
                      <a:endParaRPr kumimoji="1" lang="zh-TW" sz="1400" kern="100" dirty="0">
                        <a:solidFill>
                          <a:schemeClr val="tx1"/>
                        </a:solidFill>
                        <a:latin typeface="微軟正黑體"/>
                        <a:ea typeface="新細明體"/>
                        <a:cs typeface="新細明體"/>
                      </a:endParaRPr>
                    </a:p>
                  </a:txBody>
                  <a:tcPr anchor="ctr"/>
                </a:tc>
                <a:tc>
                  <a:txBody>
                    <a:bodyPr/>
                    <a:lstStyle/>
                    <a:p>
                      <a:pPr algn="ctr" fontAlgn="base">
                        <a:spcBef>
                          <a:spcPts val="530"/>
                        </a:spcBef>
                        <a:spcAft>
                          <a:spcPts val="0"/>
                        </a:spcAft>
                      </a:pPr>
                      <a:r>
                        <a:rPr lang="en-US" altLang="zh-TW" sz="1400" b="0" i="0" kern="1200" dirty="0" smtClean="0">
                          <a:solidFill>
                            <a:schemeClr val="dk1"/>
                          </a:solidFill>
                          <a:effectLst/>
                          <a:latin typeface="+mn-lt"/>
                          <a:ea typeface="+mn-ea"/>
                          <a:cs typeface="+mn-cs"/>
                        </a:rPr>
                        <a:t>Fixed Asset Reimbursement, Resignation Clearance Window</a:t>
                      </a:r>
                      <a:endParaRPr kumimoji="1" lang="en-US" altLang="zh-TW" sz="1400" kern="100" dirty="0" smtClean="0"/>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588418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4"/>
          <p:cNvSpPr txBox="1"/>
          <p:nvPr/>
        </p:nvSpPr>
        <p:spPr>
          <a:xfrm>
            <a:off x="3548741" y="4286180"/>
            <a:ext cx="1944088" cy="2149131"/>
          </a:xfrm>
          <a:prstGeom prst="rect">
            <a:avLst/>
          </a:prstGeom>
        </p:spPr>
        <p:txBody>
          <a:bodyPr lIns="127000" tIns="127000" rIns="127000" bIns="127000" rtlCol="0" anchor="ctr"/>
          <a:lstStyle/>
          <a:p>
            <a:pPr algn="ctr">
              <a:lnSpc>
                <a:spcPts val="2940"/>
              </a:lnSpc>
              <a:spcBef>
                <a:spcPct val="0"/>
              </a:spcBef>
            </a:pPr>
            <a:r>
              <a:rPr lang="en-US" sz="2100" u="sng" dirty="0" smtClean="0">
                <a:solidFill>
                  <a:srgbClr val="FFFFFF"/>
                </a:solidFill>
                <a:latin typeface="Coming Soon"/>
              </a:rPr>
              <a:t>Tae Away</a:t>
            </a:r>
            <a:endParaRPr lang="en-US" sz="2100" u="sng" dirty="0">
              <a:solidFill>
                <a:srgbClr val="FFFFFF"/>
              </a:solidFill>
              <a:latin typeface="Coming Soon"/>
            </a:endParaRPr>
          </a:p>
        </p:txBody>
      </p:sp>
      <p:sp>
        <p:nvSpPr>
          <p:cNvPr id="15" name="Freeform 15"/>
          <p:cNvSpPr/>
          <p:nvPr/>
        </p:nvSpPr>
        <p:spPr>
          <a:xfrm flipH="1">
            <a:off x="609418" y="1397732"/>
            <a:ext cx="1948267" cy="4681311"/>
          </a:xfrm>
          <a:custGeom>
            <a:avLst/>
            <a:gdLst/>
            <a:ahLst/>
            <a:cxnLst/>
            <a:rect l="l" t="t" r="r" b="b"/>
            <a:pathLst>
              <a:path w="4241027" h="10798912">
                <a:moveTo>
                  <a:pt x="4241027" y="0"/>
                </a:moveTo>
                <a:lnTo>
                  <a:pt x="0" y="0"/>
                </a:lnTo>
                <a:lnTo>
                  <a:pt x="0" y="10798912"/>
                </a:lnTo>
                <a:lnTo>
                  <a:pt x="4241027" y="10798912"/>
                </a:lnTo>
                <a:lnTo>
                  <a:pt x="4241027"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6" name="Freeform 16"/>
          <p:cNvSpPr/>
          <p:nvPr/>
        </p:nvSpPr>
        <p:spPr>
          <a:xfrm>
            <a:off x="2407834" y="1844993"/>
            <a:ext cx="1487909" cy="4185861"/>
          </a:xfrm>
          <a:custGeom>
            <a:avLst/>
            <a:gdLst/>
            <a:ahLst/>
            <a:cxnLst/>
            <a:rect l="l" t="t" r="r" b="b"/>
            <a:pathLst>
              <a:path w="4088208" h="11413777">
                <a:moveTo>
                  <a:pt x="0" y="0"/>
                </a:moveTo>
                <a:lnTo>
                  <a:pt x="4088208" y="0"/>
                </a:lnTo>
                <a:lnTo>
                  <a:pt x="4088208" y="11413778"/>
                </a:lnTo>
                <a:lnTo>
                  <a:pt x="0" y="1141377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7" name="矩形圖說文字 16"/>
          <p:cNvSpPr/>
          <p:nvPr/>
        </p:nvSpPr>
        <p:spPr bwMode="auto">
          <a:xfrm>
            <a:off x="4356101" y="1203737"/>
            <a:ext cx="3528391" cy="1521052"/>
          </a:xfrm>
          <a:prstGeom prst="wedgeRectCallout">
            <a:avLst>
              <a:gd name="adj1" fmla="val -52282"/>
              <a:gd name="adj2" fmla="val 76715"/>
            </a:avLst>
          </a:prstGeom>
          <a:solidFill>
            <a:schemeClr val="accent2"/>
          </a:solidFill>
          <a:ln w="9525"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en-US" altLang="zh-TW" sz="2000" dirty="0"/>
              <a:t>If you have More Questions</a:t>
            </a:r>
            <a:br>
              <a:rPr lang="en-US" altLang="zh-TW" sz="2000" dirty="0"/>
            </a:br>
            <a:r>
              <a:rPr lang="en-US" altLang="zh-TW" sz="2000" dirty="0"/>
              <a:t>Please ask </a:t>
            </a:r>
            <a:r>
              <a:rPr lang="en-US" altLang="zh-TW" sz="2000" dirty="0" smtClean="0"/>
              <a:t>Your Mentor First.</a:t>
            </a:r>
            <a:r>
              <a:rPr lang="en-US" altLang="zh-TW" sz="2000" dirty="0"/>
              <a:t/>
            </a:r>
            <a:br>
              <a:rPr lang="en-US" altLang="zh-TW" sz="2000" dirty="0"/>
            </a:br>
            <a:endParaRPr kumimoji="0" lang="zh-TW" altLang="en-US" sz="20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9811479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468000" y="1262270"/>
            <a:ext cx="3897548" cy="3238198"/>
          </a:xfrm>
          <a:prstGeom prst="rect">
            <a:avLst/>
          </a:prstGeom>
        </p:spPr>
      </p:pic>
      <p:sp>
        <p:nvSpPr>
          <p:cNvPr id="5" name="文字方塊 4"/>
          <p:cNvSpPr txBox="1"/>
          <p:nvPr/>
        </p:nvSpPr>
        <p:spPr>
          <a:xfrm>
            <a:off x="468000" y="4971499"/>
            <a:ext cx="4370364" cy="707886"/>
          </a:xfrm>
          <a:prstGeom prst="rect">
            <a:avLst/>
          </a:prstGeom>
          <a:noFill/>
        </p:spPr>
        <p:txBody>
          <a:bodyPr wrap="none" rtlCol="0">
            <a:spAutoFit/>
          </a:bodyPr>
          <a:lstStyle/>
          <a:p>
            <a:r>
              <a:rPr lang="en-US" altLang="zh-TW" sz="2000" b="1" dirty="0">
                <a:latin typeface="Calibri" panose="020F0502020204030204" pitchFamily="34" charset="0"/>
                <a:cs typeface="Calibri" panose="020F0502020204030204" pitchFamily="34" charset="0"/>
              </a:rPr>
              <a:t>Hsinchu City God (</a:t>
            </a:r>
            <a:r>
              <a:rPr lang="en-US" altLang="zh-TW" sz="2000" b="1" dirty="0" err="1">
                <a:latin typeface="Calibri" panose="020F0502020204030204" pitchFamily="34" charset="0"/>
                <a:cs typeface="Calibri" panose="020F0502020204030204" pitchFamily="34" charset="0"/>
              </a:rPr>
              <a:t>Chenghuang</a:t>
            </a:r>
            <a:r>
              <a:rPr lang="en-US" altLang="zh-TW" sz="2000" b="1" dirty="0">
                <a:latin typeface="Calibri" panose="020F0502020204030204" pitchFamily="34" charset="0"/>
                <a:cs typeface="Calibri" panose="020F0502020204030204" pitchFamily="34" charset="0"/>
              </a:rPr>
              <a:t>) </a:t>
            </a:r>
            <a:r>
              <a:rPr lang="en-US" altLang="zh-TW" sz="2000" b="1" dirty="0" smtClean="0">
                <a:latin typeface="Calibri" panose="020F0502020204030204" pitchFamily="34" charset="0"/>
                <a:cs typeface="Calibri" panose="020F0502020204030204" pitchFamily="34" charset="0"/>
              </a:rPr>
              <a:t>Temple</a:t>
            </a:r>
            <a:endParaRPr lang="en-US" altLang="zh-TW" sz="2000" b="1" dirty="0">
              <a:latin typeface="Calibri" panose="020F0502020204030204" pitchFamily="34" charset="0"/>
              <a:cs typeface="Calibri" panose="020F0502020204030204" pitchFamily="34" charset="0"/>
              <a:hlinkClick r:id="rId3"/>
            </a:endParaRPr>
          </a:p>
          <a:p>
            <a:r>
              <a:rPr lang="en-US" altLang="zh-TW" sz="2000" dirty="0" smtClean="0">
                <a:latin typeface="Calibri" panose="020F0502020204030204" pitchFamily="34" charset="0"/>
                <a:cs typeface="Calibri" panose="020F0502020204030204" pitchFamily="34" charset="0"/>
                <a:hlinkClick r:id="rId3"/>
              </a:rPr>
              <a:t>https://reurl.cc/QXnrLq</a:t>
            </a:r>
            <a:endParaRPr lang="en-US" altLang="zh-TW" sz="2000" dirty="0" smtClean="0">
              <a:latin typeface="Calibri" panose="020F0502020204030204" pitchFamily="34" charset="0"/>
              <a:cs typeface="Calibri" panose="020F0502020204030204" pitchFamily="34" charset="0"/>
            </a:endParaRPr>
          </a:p>
        </p:txBody>
      </p:sp>
      <p:sp>
        <p:nvSpPr>
          <p:cNvPr id="8" name="文字方塊 7"/>
          <p:cNvSpPr txBox="1"/>
          <p:nvPr/>
        </p:nvSpPr>
        <p:spPr>
          <a:xfrm>
            <a:off x="5703771" y="6071345"/>
            <a:ext cx="2373407" cy="461665"/>
          </a:xfrm>
          <a:prstGeom prst="rect">
            <a:avLst/>
          </a:prstGeom>
          <a:noFill/>
        </p:spPr>
        <p:txBody>
          <a:bodyPr wrap="none" rtlCol="0">
            <a:spAutoFit/>
          </a:bodyPr>
          <a:lstStyle/>
          <a:p>
            <a:r>
              <a:rPr lang="en-US" altLang="zh-TW" sz="2400" b="1" dirty="0" smtClean="0">
                <a:latin typeface="Calibri" panose="020F0502020204030204" pitchFamily="34" charset="0"/>
                <a:cs typeface="Calibri" panose="020F0502020204030204" pitchFamily="34" charset="0"/>
              </a:rPr>
              <a:t>Green Grass Lake</a:t>
            </a:r>
          </a:p>
        </p:txBody>
      </p:sp>
      <p:pic>
        <p:nvPicPr>
          <p:cNvPr id="1026" name="Picture 2" descr="新竹青草湖天鵝船、SUP重新開放水上新亮點市民享100元補助優惠| 旅遊| 聯合新聞網"/>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4646" y="3871653"/>
            <a:ext cx="3545352" cy="2199692"/>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p:cNvPicPr>
            <a:picLocks noChangeAspect="1"/>
          </p:cNvPicPr>
          <p:nvPr/>
        </p:nvPicPr>
        <p:blipFill>
          <a:blip r:embed="rId5"/>
          <a:stretch>
            <a:fillRect/>
          </a:stretch>
        </p:blipFill>
        <p:spPr>
          <a:xfrm>
            <a:off x="5214646" y="400088"/>
            <a:ext cx="3520140" cy="3208015"/>
          </a:xfrm>
          <a:prstGeom prst="rect">
            <a:avLst/>
          </a:prstGeom>
        </p:spPr>
      </p:pic>
      <p:sp>
        <p:nvSpPr>
          <p:cNvPr id="9" name="標題 1"/>
          <p:cNvSpPr txBox="1">
            <a:spLocks/>
          </p:cNvSpPr>
          <p:nvPr/>
        </p:nvSpPr>
        <p:spPr bwMode="gray">
          <a:xfrm>
            <a:off x="492450" y="550311"/>
            <a:ext cx="3873098" cy="404069"/>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0000" tIns="45720" rIns="90000" bIns="45720" numCol="1" anchor="t"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lumMod val="75000"/>
                    <a:lumOff val="25000"/>
                  </a:schemeClr>
                </a:solidFill>
                <a:latin typeface="+mj-lt"/>
                <a:ea typeface="微軟正黑體" pitchFamily="34" charset="-120"/>
                <a:cs typeface="+mj-cs"/>
              </a:defRPr>
            </a:lvl1pPr>
            <a:lvl2pPr algn="l" rtl="0" eaLnBrk="1" fontAlgn="base" hangingPunct="1">
              <a:lnSpc>
                <a:spcPct val="90000"/>
              </a:lnSpc>
              <a:spcBef>
                <a:spcPct val="0"/>
              </a:spcBef>
              <a:spcAft>
                <a:spcPct val="0"/>
              </a:spcAft>
              <a:defRPr sz="2600" b="1">
                <a:solidFill>
                  <a:schemeClr val="tx1"/>
                </a:solidFill>
                <a:latin typeface="Arial" charset="0"/>
                <a:cs typeface="Arial" charset="0"/>
              </a:defRPr>
            </a:lvl2pPr>
            <a:lvl3pPr algn="l" rtl="0" eaLnBrk="1" fontAlgn="base" hangingPunct="1">
              <a:lnSpc>
                <a:spcPct val="90000"/>
              </a:lnSpc>
              <a:spcBef>
                <a:spcPct val="0"/>
              </a:spcBef>
              <a:spcAft>
                <a:spcPct val="0"/>
              </a:spcAft>
              <a:defRPr sz="2600" b="1">
                <a:solidFill>
                  <a:schemeClr val="tx1"/>
                </a:solidFill>
                <a:latin typeface="Arial" charset="0"/>
                <a:cs typeface="Arial" charset="0"/>
              </a:defRPr>
            </a:lvl3pPr>
            <a:lvl4pPr algn="l" rtl="0" eaLnBrk="1" fontAlgn="base" hangingPunct="1">
              <a:lnSpc>
                <a:spcPct val="90000"/>
              </a:lnSpc>
              <a:spcBef>
                <a:spcPct val="0"/>
              </a:spcBef>
              <a:spcAft>
                <a:spcPct val="0"/>
              </a:spcAft>
              <a:defRPr sz="2600" b="1">
                <a:solidFill>
                  <a:schemeClr val="tx1"/>
                </a:solidFill>
                <a:latin typeface="Arial" charset="0"/>
                <a:cs typeface="Arial" charset="0"/>
              </a:defRPr>
            </a:lvl4pPr>
            <a:lvl5pPr algn="l" rtl="0" eaLnBrk="1" fontAlgn="base" hangingPunct="1">
              <a:lnSpc>
                <a:spcPct val="90000"/>
              </a:lnSpc>
              <a:spcBef>
                <a:spcPct val="0"/>
              </a:spcBef>
              <a:spcAft>
                <a:spcPct val="0"/>
              </a:spcAft>
              <a:defRPr sz="2600" b="1">
                <a:solidFill>
                  <a:schemeClr val="tx1"/>
                </a:solidFill>
                <a:latin typeface="Arial" charset="0"/>
                <a:cs typeface="Arial" charset="0"/>
              </a:defRPr>
            </a:lvl5pPr>
            <a:lvl6pPr marL="457189" algn="l" rtl="0" eaLnBrk="1" fontAlgn="base" hangingPunct="1">
              <a:lnSpc>
                <a:spcPct val="90000"/>
              </a:lnSpc>
              <a:spcBef>
                <a:spcPct val="0"/>
              </a:spcBef>
              <a:spcAft>
                <a:spcPct val="0"/>
              </a:spcAft>
              <a:defRPr sz="2600" b="1">
                <a:solidFill>
                  <a:schemeClr val="tx1"/>
                </a:solidFill>
                <a:latin typeface="Arial" charset="0"/>
                <a:cs typeface="Arial" charset="0"/>
              </a:defRPr>
            </a:lvl6pPr>
            <a:lvl7pPr marL="914378" algn="l" rtl="0" eaLnBrk="1" fontAlgn="base" hangingPunct="1">
              <a:lnSpc>
                <a:spcPct val="90000"/>
              </a:lnSpc>
              <a:spcBef>
                <a:spcPct val="0"/>
              </a:spcBef>
              <a:spcAft>
                <a:spcPct val="0"/>
              </a:spcAft>
              <a:defRPr sz="2600" b="1">
                <a:solidFill>
                  <a:schemeClr val="tx1"/>
                </a:solidFill>
                <a:latin typeface="Arial" charset="0"/>
                <a:cs typeface="Arial" charset="0"/>
              </a:defRPr>
            </a:lvl7pPr>
            <a:lvl8pPr marL="1371566" algn="l" rtl="0" eaLnBrk="1" fontAlgn="base" hangingPunct="1">
              <a:lnSpc>
                <a:spcPct val="90000"/>
              </a:lnSpc>
              <a:spcBef>
                <a:spcPct val="0"/>
              </a:spcBef>
              <a:spcAft>
                <a:spcPct val="0"/>
              </a:spcAft>
              <a:defRPr sz="2600" b="1">
                <a:solidFill>
                  <a:schemeClr val="tx1"/>
                </a:solidFill>
                <a:latin typeface="Arial" charset="0"/>
                <a:cs typeface="Arial" charset="0"/>
              </a:defRPr>
            </a:lvl8pPr>
            <a:lvl9pPr marL="1828754" algn="l" rtl="0" eaLnBrk="1" fontAlgn="base" hangingPunct="1">
              <a:lnSpc>
                <a:spcPct val="90000"/>
              </a:lnSpc>
              <a:spcBef>
                <a:spcPct val="0"/>
              </a:spcBef>
              <a:spcAft>
                <a:spcPct val="0"/>
              </a:spcAft>
              <a:defRPr sz="2600" b="1">
                <a:solidFill>
                  <a:schemeClr val="tx1"/>
                </a:solidFill>
                <a:latin typeface="Arial" charset="0"/>
                <a:cs typeface="Arial" charset="0"/>
              </a:defRPr>
            </a:lvl9pPr>
          </a:lstStyle>
          <a:p>
            <a:r>
              <a:rPr lang="en-US" altLang="zh-TW" sz="2000" kern="0" dirty="0" smtClean="0">
                <a:latin typeface="Calibri" panose="020F0502020204030204" pitchFamily="34" charset="0"/>
                <a:cs typeface="Calibri" panose="020F0502020204030204" pitchFamily="34" charset="0"/>
              </a:rPr>
              <a:t>EAT  &amp;  HAVING FUN TOGETHER  </a:t>
            </a:r>
            <a:endParaRPr lang="zh-TW" altLang="en-US" sz="2000" kern="0" dirty="0">
              <a:latin typeface="Calibri" panose="020F0502020204030204" pitchFamily="34" charset="0"/>
              <a:cs typeface="Calibri" panose="020F0502020204030204" pitchFamily="34" charset="0"/>
            </a:endParaRPr>
          </a:p>
        </p:txBody>
      </p:sp>
      <p:sp>
        <p:nvSpPr>
          <p:cNvPr id="6" name="五角星形 5"/>
          <p:cNvSpPr/>
          <p:nvPr/>
        </p:nvSpPr>
        <p:spPr bwMode="auto">
          <a:xfrm>
            <a:off x="4101026" y="400088"/>
            <a:ext cx="529044" cy="566531"/>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9721996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41745" y="1498953"/>
            <a:ext cx="3981804" cy="3673897"/>
          </a:xfrm>
          <a:prstGeom prst="rect">
            <a:avLst/>
          </a:prstGeom>
        </p:spPr>
      </p:pic>
      <p:sp>
        <p:nvSpPr>
          <p:cNvPr id="5" name="文字方塊 4"/>
          <p:cNvSpPr txBox="1"/>
          <p:nvPr/>
        </p:nvSpPr>
        <p:spPr>
          <a:xfrm>
            <a:off x="658036" y="5356224"/>
            <a:ext cx="3509294" cy="40011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altLang="zh-TW" sz="2000" dirty="0">
                <a:latin typeface="Calibri" panose="020F0502020204030204" pitchFamily="34" charset="0"/>
                <a:cs typeface="Calibri" panose="020F0502020204030204" pitchFamily="34" charset="0"/>
              </a:rPr>
              <a:t>Hsinchu </a:t>
            </a:r>
            <a:r>
              <a:rPr lang="en-US" altLang="zh-TW" sz="2000" dirty="0" err="1">
                <a:latin typeface="Calibri" panose="020F0502020204030204" pitchFamily="34" charset="0"/>
                <a:cs typeface="Calibri" panose="020F0502020204030204" pitchFamily="34" charset="0"/>
              </a:rPr>
              <a:t>Nanliao</a:t>
            </a:r>
            <a:r>
              <a:rPr lang="en-US" altLang="zh-TW" sz="2000" dirty="0">
                <a:latin typeface="Calibri" panose="020F0502020204030204" pitchFamily="34" charset="0"/>
                <a:cs typeface="Calibri" panose="020F0502020204030204" pitchFamily="34" charset="0"/>
              </a:rPr>
              <a:t> Fishing Harbor </a:t>
            </a:r>
            <a:endParaRPr lang="zh-TW" altLang="en-US" sz="2000" dirty="0">
              <a:latin typeface="Calibri" panose="020F0502020204030204" pitchFamily="34" charset="0"/>
              <a:cs typeface="Calibri" panose="020F0502020204030204" pitchFamily="34" charset="0"/>
            </a:endParaRPr>
          </a:p>
        </p:txBody>
      </p:sp>
      <p:pic>
        <p:nvPicPr>
          <p:cNvPr id="2052" name="Picture 4" descr="新竹17公里海岸線自行車道一日遊行程，一次拍到森林系、天空之鏡、沙漠3種風格美照@Nini and Blue 玩樂食記"/>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5892" y="284903"/>
            <a:ext cx="4201102" cy="27323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南寮魚鱗天梯-新竹市觀光旅遊網"/>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1298" y="3212161"/>
            <a:ext cx="3794702" cy="2846027"/>
          </a:xfrm>
          <a:prstGeom prst="rect">
            <a:avLst/>
          </a:prstGeom>
          <a:noFill/>
          <a:extLst>
            <a:ext uri="{909E8E84-426E-40DD-AFC4-6F175D3DCCD1}">
              <a14:hiddenFill xmlns:a14="http://schemas.microsoft.com/office/drawing/2010/main">
                <a:solidFill>
                  <a:srgbClr val="FFFFFF"/>
                </a:solidFill>
              </a14:hiddenFill>
            </a:ext>
          </a:extLst>
        </p:spPr>
      </p:pic>
      <p:sp>
        <p:nvSpPr>
          <p:cNvPr id="8" name="標題 1"/>
          <p:cNvSpPr txBox="1">
            <a:spLocks/>
          </p:cNvSpPr>
          <p:nvPr/>
        </p:nvSpPr>
        <p:spPr bwMode="gray">
          <a:xfrm>
            <a:off x="396098" y="550311"/>
            <a:ext cx="3873098" cy="404069"/>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0000" tIns="45720" rIns="90000" bIns="45720" numCol="1" anchor="t"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lumMod val="75000"/>
                    <a:lumOff val="25000"/>
                  </a:schemeClr>
                </a:solidFill>
                <a:latin typeface="+mj-lt"/>
                <a:ea typeface="微軟正黑體" pitchFamily="34" charset="-120"/>
                <a:cs typeface="+mj-cs"/>
              </a:defRPr>
            </a:lvl1pPr>
            <a:lvl2pPr algn="l" rtl="0" eaLnBrk="1" fontAlgn="base" hangingPunct="1">
              <a:lnSpc>
                <a:spcPct val="90000"/>
              </a:lnSpc>
              <a:spcBef>
                <a:spcPct val="0"/>
              </a:spcBef>
              <a:spcAft>
                <a:spcPct val="0"/>
              </a:spcAft>
              <a:defRPr sz="2600" b="1">
                <a:solidFill>
                  <a:schemeClr val="tx1"/>
                </a:solidFill>
                <a:latin typeface="Arial" charset="0"/>
                <a:cs typeface="Arial" charset="0"/>
              </a:defRPr>
            </a:lvl2pPr>
            <a:lvl3pPr algn="l" rtl="0" eaLnBrk="1" fontAlgn="base" hangingPunct="1">
              <a:lnSpc>
                <a:spcPct val="90000"/>
              </a:lnSpc>
              <a:spcBef>
                <a:spcPct val="0"/>
              </a:spcBef>
              <a:spcAft>
                <a:spcPct val="0"/>
              </a:spcAft>
              <a:defRPr sz="2600" b="1">
                <a:solidFill>
                  <a:schemeClr val="tx1"/>
                </a:solidFill>
                <a:latin typeface="Arial" charset="0"/>
                <a:cs typeface="Arial" charset="0"/>
              </a:defRPr>
            </a:lvl3pPr>
            <a:lvl4pPr algn="l" rtl="0" eaLnBrk="1" fontAlgn="base" hangingPunct="1">
              <a:lnSpc>
                <a:spcPct val="90000"/>
              </a:lnSpc>
              <a:spcBef>
                <a:spcPct val="0"/>
              </a:spcBef>
              <a:spcAft>
                <a:spcPct val="0"/>
              </a:spcAft>
              <a:defRPr sz="2600" b="1">
                <a:solidFill>
                  <a:schemeClr val="tx1"/>
                </a:solidFill>
                <a:latin typeface="Arial" charset="0"/>
                <a:cs typeface="Arial" charset="0"/>
              </a:defRPr>
            </a:lvl4pPr>
            <a:lvl5pPr algn="l" rtl="0" eaLnBrk="1" fontAlgn="base" hangingPunct="1">
              <a:lnSpc>
                <a:spcPct val="90000"/>
              </a:lnSpc>
              <a:spcBef>
                <a:spcPct val="0"/>
              </a:spcBef>
              <a:spcAft>
                <a:spcPct val="0"/>
              </a:spcAft>
              <a:defRPr sz="2600" b="1">
                <a:solidFill>
                  <a:schemeClr val="tx1"/>
                </a:solidFill>
                <a:latin typeface="Arial" charset="0"/>
                <a:cs typeface="Arial" charset="0"/>
              </a:defRPr>
            </a:lvl5pPr>
            <a:lvl6pPr marL="457189" algn="l" rtl="0" eaLnBrk="1" fontAlgn="base" hangingPunct="1">
              <a:lnSpc>
                <a:spcPct val="90000"/>
              </a:lnSpc>
              <a:spcBef>
                <a:spcPct val="0"/>
              </a:spcBef>
              <a:spcAft>
                <a:spcPct val="0"/>
              </a:spcAft>
              <a:defRPr sz="2600" b="1">
                <a:solidFill>
                  <a:schemeClr val="tx1"/>
                </a:solidFill>
                <a:latin typeface="Arial" charset="0"/>
                <a:cs typeface="Arial" charset="0"/>
              </a:defRPr>
            </a:lvl6pPr>
            <a:lvl7pPr marL="914378" algn="l" rtl="0" eaLnBrk="1" fontAlgn="base" hangingPunct="1">
              <a:lnSpc>
                <a:spcPct val="90000"/>
              </a:lnSpc>
              <a:spcBef>
                <a:spcPct val="0"/>
              </a:spcBef>
              <a:spcAft>
                <a:spcPct val="0"/>
              </a:spcAft>
              <a:defRPr sz="2600" b="1">
                <a:solidFill>
                  <a:schemeClr val="tx1"/>
                </a:solidFill>
                <a:latin typeface="Arial" charset="0"/>
                <a:cs typeface="Arial" charset="0"/>
              </a:defRPr>
            </a:lvl7pPr>
            <a:lvl8pPr marL="1371566" algn="l" rtl="0" eaLnBrk="1" fontAlgn="base" hangingPunct="1">
              <a:lnSpc>
                <a:spcPct val="90000"/>
              </a:lnSpc>
              <a:spcBef>
                <a:spcPct val="0"/>
              </a:spcBef>
              <a:spcAft>
                <a:spcPct val="0"/>
              </a:spcAft>
              <a:defRPr sz="2600" b="1">
                <a:solidFill>
                  <a:schemeClr val="tx1"/>
                </a:solidFill>
                <a:latin typeface="Arial" charset="0"/>
                <a:cs typeface="Arial" charset="0"/>
              </a:defRPr>
            </a:lvl8pPr>
            <a:lvl9pPr marL="1828754" algn="l" rtl="0" eaLnBrk="1" fontAlgn="base" hangingPunct="1">
              <a:lnSpc>
                <a:spcPct val="90000"/>
              </a:lnSpc>
              <a:spcBef>
                <a:spcPct val="0"/>
              </a:spcBef>
              <a:spcAft>
                <a:spcPct val="0"/>
              </a:spcAft>
              <a:defRPr sz="2600" b="1">
                <a:solidFill>
                  <a:schemeClr val="tx1"/>
                </a:solidFill>
                <a:latin typeface="Arial" charset="0"/>
                <a:cs typeface="Arial" charset="0"/>
              </a:defRPr>
            </a:lvl9pPr>
          </a:lstStyle>
          <a:p>
            <a:r>
              <a:rPr lang="en-US" altLang="zh-TW" sz="2000" kern="0" dirty="0" smtClean="0">
                <a:latin typeface="Calibri" panose="020F0502020204030204" pitchFamily="34" charset="0"/>
                <a:cs typeface="Calibri" panose="020F0502020204030204" pitchFamily="34" charset="0"/>
              </a:rPr>
              <a:t>EAT  &amp;  HAVING FUN TOGETHER  </a:t>
            </a:r>
            <a:endParaRPr lang="zh-TW" altLang="en-US" sz="2000" kern="0" dirty="0">
              <a:latin typeface="Calibri" panose="020F0502020204030204" pitchFamily="34" charset="0"/>
              <a:cs typeface="Calibri" panose="020F0502020204030204" pitchFamily="34" charset="0"/>
            </a:endParaRPr>
          </a:p>
        </p:txBody>
      </p:sp>
      <p:sp>
        <p:nvSpPr>
          <p:cNvPr id="9" name="五角星形 8"/>
          <p:cNvSpPr/>
          <p:nvPr/>
        </p:nvSpPr>
        <p:spPr bwMode="auto">
          <a:xfrm>
            <a:off x="4004674" y="387849"/>
            <a:ext cx="529044" cy="566531"/>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869669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513024" y="1811037"/>
            <a:ext cx="3805383" cy="3079457"/>
          </a:xfrm>
          <a:prstGeom prst="rect">
            <a:avLst/>
          </a:prstGeom>
        </p:spPr>
      </p:pic>
      <p:sp>
        <p:nvSpPr>
          <p:cNvPr id="6" name="文字方塊 5"/>
          <p:cNvSpPr txBox="1"/>
          <p:nvPr/>
        </p:nvSpPr>
        <p:spPr>
          <a:xfrm>
            <a:off x="1803742" y="5203159"/>
            <a:ext cx="1223945" cy="40011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TW" sz="2000" dirty="0" smtClean="0">
                <a:latin typeface="Calibri" panose="020F0502020204030204" pitchFamily="34" charset="0"/>
                <a:cs typeface="Calibri" panose="020F0502020204030204" pitchFamily="34" charset="0"/>
              </a:rPr>
              <a:t>Duck Rice</a:t>
            </a:r>
            <a:endParaRPr lang="zh-TW" altLang="en-US" sz="2000" dirty="0">
              <a:latin typeface="Calibri" panose="020F0502020204030204" pitchFamily="34" charset="0"/>
              <a:cs typeface="Calibri" panose="020F0502020204030204" pitchFamily="34" charset="0"/>
            </a:endParaRPr>
          </a:p>
        </p:txBody>
      </p:sp>
      <p:pic>
        <p:nvPicPr>
          <p:cNvPr id="3078" name="Picture 6" descr="廟口鴨香飯-特色美食-新竹市觀光旅遊網"/>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7491" y="564282"/>
            <a:ext cx="4076743" cy="3057557"/>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p:cNvPicPr>
            <a:picLocks noChangeAspect="1"/>
          </p:cNvPicPr>
          <p:nvPr/>
        </p:nvPicPr>
        <p:blipFill>
          <a:blip r:embed="rId4"/>
          <a:stretch>
            <a:fillRect/>
          </a:stretch>
        </p:blipFill>
        <p:spPr>
          <a:xfrm>
            <a:off x="4995169" y="3993176"/>
            <a:ext cx="3432171" cy="2443241"/>
          </a:xfrm>
          <a:prstGeom prst="rect">
            <a:avLst/>
          </a:prstGeom>
        </p:spPr>
      </p:pic>
      <p:sp>
        <p:nvSpPr>
          <p:cNvPr id="7" name="標題 1"/>
          <p:cNvSpPr txBox="1">
            <a:spLocks/>
          </p:cNvSpPr>
          <p:nvPr/>
        </p:nvSpPr>
        <p:spPr bwMode="gray">
          <a:xfrm>
            <a:off x="445309" y="564282"/>
            <a:ext cx="3873098" cy="404069"/>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0000" tIns="45720" rIns="90000" bIns="45720" numCol="1" anchor="t"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lumMod val="75000"/>
                    <a:lumOff val="25000"/>
                  </a:schemeClr>
                </a:solidFill>
                <a:latin typeface="+mj-lt"/>
                <a:ea typeface="微軟正黑體" pitchFamily="34" charset="-120"/>
                <a:cs typeface="+mj-cs"/>
              </a:defRPr>
            </a:lvl1pPr>
            <a:lvl2pPr algn="l" rtl="0" eaLnBrk="1" fontAlgn="base" hangingPunct="1">
              <a:lnSpc>
                <a:spcPct val="90000"/>
              </a:lnSpc>
              <a:spcBef>
                <a:spcPct val="0"/>
              </a:spcBef>
              <a:spcAft>
                <a:spcPct val="0"/>
              </a:spcAft>
              <a:defRPr sz="2600" b="1">
                <a:solidFill>
                  <a:schemeClr val="tx1"/>
                </a:solidFill>
                <a:latin typeface="Arial" charset="0"/>
                <a:cs typeface="Arial" charset="0"/>
              </a:defRPr>
            </a:lvl2pPr>
            <a:lvl3pPr algn="l" rtl="0" eaLnBrk="1" fontAlgn="base" hangingPunct="1">
              <a:lnSpc>
                <a:spcPct val="90000"/>
              </a:lnSpc>
              <a:spcBef>
                <a:spcPct val="0"/>
              </a:spcBef>
              <a:spcAft>
                <a:spcPct val="0"/>
              </a:spcAft>
              <a:defRPr sz="2600" b="1">
                <a:solidFill>
                  <a:schemeClr val="tx1"/>
                </a:solidFill>
                <a:latin typeface="Arial" charset="0"/>
                <a:cs typeface="Arial" charset="0"/>
              </a:defRPr>
            </a:lvl3pPr>
            <a:lvl4pPr algn="l" rtl="0" eaLnBrk="1" fontAlgn="base" hangingPunct="1">
              <a:lnSpc>
                <a:spcPct val="90000"/>
              </a:lnSpc>
              <a:spcBef>
                <a:spcPct val="0"/>
              </a:spcBef>
              <a:spcAft>
                <a:spcPct val="0"/>
              </a:spcAft>
              <a:defRPr sz="2600" b="1">
                <a:solidFill>
                  <a:schemeClr val="tx1"/>
                </a:solidFill>
                <a:latin typeface="Arial" charset="0"/>
                <a:cs typeface="Arial" charset="0"/>
              </a:defRPr>
            </a:lvl4pPr>
            <a:lvl5pPr algn="l" rtl="0" eaLnBrk="1" fontAlgn="base" hangingPunct="1">
              <a:lnSpc>
                <a:spcPct val="90000"/>
              </a:lnSpc>
              <a:spcBef>
                <a:spcPct val="0"/>
              </a:spcBef>
              <a:spcAft>
                <a:spcPct val="0"/>
              </a:spcAft>
              <a:defRPr sz="2600" b="1">
                <a:solidFill>
                  <a:schemeClr val="tx1"/>
                </a:solidFill>
                <a:latin typeface="Arial" charset="0"/>
                <a:cs typeface="Arial" charset="0"/>
              </a:defRPr>
            </a:lvl5pPr>
            <a:lvl6pPr marL="457189" algn="l" rtl="0" eaLnBrk="1" fontAlgn="base" hangingPunct="1">
              <a:lnSpc>
                <a:spcPct val="90000"/>
              </a:lnSpc>
              <a:spcBef>
                <a:spcPct val="0"/>
              </a:spcBef>
              <a:spcAft>
                <a:spcPct val="0"/>
              </a:spcAft>
              <a:defRPr sz="2600" b="1">
                <a:solidFill>
                  <a:schemeClr val="tx1"/>
                </a:solidFill>
                <a:latin typeface="Arial" charset="0"/>
                <a:cs typeface="Arial" charset="0"/>
              </a:defRPr>
            </a:lvl6pPr>
            <a:lvl7pPr marL="914378" algn="l" rtl="0" eaLnBrk="1" fontAlgn="base" hangingPunct="1">
              <a:lnSpc>
                <a:spcPct val="90000"/>
              </a:lnSpc>
              <a:spcBef>
                <a:spcPct val="0"/>
              </a:spcBef>
              <a:spcAft>
                <a:spcPct val="0"/>
              </a:spcAft>
              <a:defRPr sz="2600" b="1">
                <a:solidFill>
                  <a:schemeClr val="tx1"/>
                </a:solidFill>
                <a:latin typeface="Arial" charset="0"/>
                <a:cs typeface="Arial" charset="0"/>
              </a:defRPr>
            </a:lvl7pPr>
            <a:lvl8pPr marL="1371566" algn="l" rtl="0" eaLnBrk="1" fontAlgn="base" hangingPunct="1">
              <a:lnSpc>
                <a:spcPct val="90000"/>
              </a:lnSpc>
              <a:spcBef>
                <a:spcPct val="0"/>
              </a:spcBef>
              <a:spcAft>
                <a:spcPct val="0"/>
              </a:spcAft>
              <a:defRPr sz="2600" b="1">
                <a:solidFill>
                  <a:schemeClr val="tx1"/>
                </a:solidFill>
                <a:latin typeface="Arial" charset="0"/>
                <a:cs typeface="Arial" charset="0"/>
              </a:defRPr>
            </a:lvl8pPr>
            <a:lvl9pPr marL="1828754" algn="l" rtl="0" eaLnBrk="1" fontAlgn="base" hangingPunct="1">
              <a:lnSpc>
                <a:spcPct val="90000"/>
              </a:lnSpc>
              <a:spcBef>
                <a:spcPct val="0"/>
              </a:spcBef>
              <a:spcAft>
                <a:spcPct val="0"/>
              </a:spcAft>
              <a:defRPr sz="2600" b="1">
                <a:solidFill>
                  <a:schemeClr val="tx1"/>
                </a:solidFill>
                <a:latin typeface="Arial" charset="0"/>
                <a:cs typeface="Arial" charset="0"/>
              </a:defRPr>
            </a:lvl9pPr>
          </a:lstStyle>
          <a:p>
            <a:r>
              <a:rPr lang="en-US" altLang="zh-TW" sz="2000" kern="0" dirty="0" smtClean="0">
                <a:latin typeface="Calibri" panose="020F0502020204030204" pitchFamily="34" charset="0"/>
                <a:cs typeface="Calibri" panose="020F0502020204030204" pitchFamily="34" charset="0"/>
              </a:rPr>
              <a:t>EAT  &amp;  HAVING FUN TOGETHER  </a:t>
            </a:r>
            <a:endParaRPr lang="zh-TW" altLang="en-US" sz="2000" kern="0" dirty="0">
              <a:latin typeface="Calibri" panose="020F0502020204030204" pitchFamily="34" charset="0"/>
              <a:cs typeface="Calibri" panose="020F0502020204030204" pitchFamily="34" charset="0"/>
            </a:endParaRPr>
          </a:p>
        </p:txBody>
      </p:sp>
      <p:sp>
        <p:nvSpPr>
          <p:cNvPr id="9" name="五角星形 8"/>
          <p:cNvSpPr/>
          <p:nvPr/>
        </p:nvSpPr>
        <p:spPr bwMode="auto">
          <a:xfrm>
            <a:off x="4053885" y="401820"/>
            <a:ext cx="529044" cy="566531"/>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1465571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新竹美食】飄香近60年的好味道『鷹王肉圓』是很多在地人從小吃到大的回憶！必點肉圓配香腸的組合！ - 阿華田的美食日記"/>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4813" y="1567385"/>
            <a:ext cx="3127375" cy="312737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1787210" y="4964035"/>
            <a:ext cx="1205010" cy="40011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altLang="zh-TW" sz="2000" b="1" dirty="0" smtClean="0">
                <a:latin typeface="Calibri" panose="020F0502020204030204" pitchFamily="34" charset="0"/>
                <a:cs typeface="Calibri" panose="020F0502020204030204" pitchFamily="34" charset="0"/>
              </a:rPr>
              <a:t>Meat Ball</a:t>
            </a:r>
            <a:endParaRPr lang="zh-TW" altLang="en-US" sz="2000" b="1" dirty="0">
              <a:latin typeface="Calibri" panose="020F0502020204030204" pitchFamily="34" charset="0"/>
              <a:cs typeface="Calibri" panose="020F0502020204030204" pitchFamily="34" charset="0"/>
            </a:endParaRPr>
          </a:p>
        </p:txBody>
      </p:sp>
      <p:pic>
        <p:nvPicPr>
          <p:cNvPr id="3" name="圖片 2"/>
          <p:cNvPicPr>
            <a:picLocks noChangeAspect="1"/>
          </p:cNvPicPr>
          <p:nvPr/>
        </p:nvPicPr>
        <p:blipFill>
          <a:blip r:embed="rId3"/>
          <a:stretch>
            <a:fillRect/>
          </a:stretch>
        </p:blipFill>
        <p:spPr>
          <a:xfrm>
            <a:off x="4710339" y="894041"/>
            <a:ext cx="3821374" cy="3862391"/>
          </a:xfrm>
          <a:prstGeom prst="rect">
            <a:avLst/>
          </a:prstGeom>
        </p:spPr>
      </p:pic>
      <p:sp>
        <p:nvSpPr>
          <p:cNvPr id="7" name="標題 1"/>
          <p:cNvSpPr txBox="1">
            <a:spLocks/>
          </p:cNvSpPr>
          <p:nvPr/>
        </p:nvSpPr>
        <p:spPr bwMode="gray">
          <a:xfrm>
            <a:off x="453166" y="894041"/>
            <a:ext cx="3873098" cy="404069"/>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0000" tIns="45720" rIns="90000" bIns="45720" numCol="1" anchor="t"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lumMod val="75000"/>
                    <a:lumOff val="25000"/>
                  </a:schemeClr>
                </a:solidFill>
                <a:latin typeface="+mj-lt"/>
                <a:ea typeface="微軟正黑體" pitchFamily="34" charset="-120"/>
                <a:cs typeface="+mj-cs"/>
              </a:defRPr>
            </a:lvl1pPr>
            <a:lvl2pPr algn="l" rtl="0" eaLnBrk="1" fontAlgn="base" hangingPunct="1">
              <a:lnSpc>
                <a:spcPct val="90000"/>
              </a:lnSpc>
              <a:spcBef>
                <a:spcPct val="0"/>
              </a:spcBef>
              <a:spcAft>
                <a:spcPct val="0"/>
              </a:spcAft>
              <a:defRPr sz="2600" b="1">
                <a:solidFill>
                  <a:schemeClr val="tx1"/>
                </a:solidFill>
                <a:latin typeface="Arial" charset="0"/>
                <a:cs typeface="Arial" charset="0"/>
              </a:defRPr>
            </a:lvl2pPr>
            <a:lvl3pPr algn="l" rtl="0" eaLnBrk="1" fontAlgn="base" hangingPunct="1">
              <a:lnSpc>
                <a:spcPct val="90000"/>
              </a:lnSpc>
              <a:spcBef>
                <a:spcPct val="0"/>
              </a:spcBef>
              <a:spcAft>
                <a:spcPct val="0"/>
              </a:spcAft>
              <a:defRPr sz="2600" b="1">
                <a:solidFill>
                  <a:schemeClr val="tx1"/>
                </a:solidFill>
                <a:latin typeface="Arial" charset="0"/>
                <a:cs typeface="Arial" charset="0"/>
              </a:defRPr>
            </a:lvl3pPr>
            <a:lvl4pPr algn="l" rtl="0" eaLnBrk="1" fontAlgn="base" hangingPunct="1">
              <a:lnSpc>
                <a:spcPct val="90000"/>
              </a:lnSpc>
              <a:spcBef>
                <a:spcPct val="0"/>
              </a:spcBef>
              <a:spcAft>
                <a:spcPct val="0"/>
              </a:spcAft>
              <a:defRPr sz="2600" b="1">
                <a:solidFill>
                  <a:schemeClr val="tx1"/>
                </a:solidFill>
                <a:latin typeface="Arial" charset="0"/>
                <a:cs typeface="Arial" charset="0"/>
              </a:defRPr>
            </a:lvl4pPr>
            <a:lvl5pPr algn="l" rtl="0" eaLnBrk="1" fontAlgn="base" hangingPunct="1">
              <a:lnSpc>
                <a:spcPct val="90000"/>
              </a:lnSpc>
              <a:spcBef>
                <a:spcPct val="0"/>
              </a:spcBef>
              <a:spcAft>
                <a:spcPct val="0"/>
              </a:spcAft>
              <a:defRPr sz="2600" b="1">
                <a:solidFill>
                  <a:schemeClr val="tx1"/>
                </a:solidFill>
                <a:latin typeface="Arial" charset="0"/>
                <a:cs typeface="Arial" charset="0"/>
              </a:defRPr>
            </a:lvl5pPr>
            <a:lvl6pPr marL="457189" algn="l" rtl="0" eaLnBrk="1" fontAlgn="base" hangingPunct="1">
              <a:lnSpc>
                <a:spcPct val="90000"/>
              </a:lnSpc>
              <a:spcBef>
                <a:spcPct val="0"/>
              </a:spcBef>
              <a:spcAft>
                <a:spcPct val="0"/>
              </a:spcAft>
              <a:defRPr sz="2600" b="1">
                <a:solidFill>
                  <a:schemeClr val="tx1"/>
                </a:solidFill>
                <a:latin typeface="Arial" charset="0"/>
                <a:cs typeface="Arial" charset="0"/>
              </a:defRPr>
            </a:lvl6pPr>
            <a:lvl7pPr marL="914378" algn="l" rtl="0" eaLnBrk="1" fontAlgn="base" hangingPunct="1">
              <a:lnSpc>
                <a:spcPct val="90000"/>
              </a:lnSpc>
              <a:spcBef>
                <a:spcPct val="0"/>
              </a:spcBef>
              <a:spcAft>
                <a:spcPct val="0"/>
              </a:spcAft>
              <a:defRPr sz="2600" b="1">
                <a:solidFill>
                  <a:schemeClr val="tx1"/>
                </a:solidFill>
                <a:latin typeface="Arial" charset="0"/>
                <a:cs typeface="Arial" charset="0"/>
              </a:defRPr>
            </a:lvl7pPr>
            <a:lvl8pPr marL="1371566" algn="l" rtl="0" eaLnBrk="1" fontAlgn="base" hangingPunct="1">
              <a:lnSpc>
                <a:spcPct val="90000"/>
              </a:lnSpc>
              <a:spcBef>
                <a:spcPct val="0"/>
              </a:spcBef>
              <a:spcAft>
                <a:spcPct val="0"/>
              </a:spcAft>
              <a:defRPr sz="2600" b="1">
                <a:solidFill>
                  <a:schemeClr val="tx1"/>
                </a:solidFill>
                <a:latin typeface="Arial" charset="0"/>
                <a:cs typeface="Arial" charset="0"/>
              </a:defRPr>
            </a:lvl8pPr>
            <a:lvl9pPr marL="1828754" algn="l" rtl="0" eaLnBrk="1" fontAlgn="base" hangingPunct="1">
              <a:lnSpc>
                <a:spcPct val="90000"/>
              </a:lnSpc>
              <a:spcBef>
                <a:spcPct val="0"/>
              </a:spcBef>
              <a:spcAft>
                <a:spcPct val="0"/>
              </a:spcAft>
              <a:defRPr sz="2600" b="1">
                <a:solidFill>
                  <a:schemeClr val="tx1"/>
                </a:solidFill>
                <a:latin typeface="Arial" charset="0"/>
                <a:cs typeface="Arial" charset="0"/>
              </a:defRPr>
            </a:lvl9pPr>
          </a:lstStyle>
          <a:p>
            <a:r>
              <a:rPr lang="en-US" altLang="zh-TW" sz="2000" kern="0" dirty="0" smtClean="0">
                <a:latin typeface="Calibri" panose="020F0502020204030204" pitchFamily="34" charset="0"/>
                <a:cs typeface="Calibri" panose="020F0502020204030204" pitchFamily="34" charset="0"/>
              </a:rPr>
              <a:t>EAT  &amp;  HAVING FUN TOGETHER  </a:t>
            </a:r>
            <a:endParaRPr lang="zh-TW" altLang="en-US" sz="2000" kern="0" dirty="0">
              <a:latin typeface="Calibri" panose="020F0502020204030204" pitchFamily="34" charset="0"/>
              <a:cs typeface="Calibri" panose="020F0502020204030204" pitchFamily="34" charset="0"/>
            </a:endParaRPr>
          </a:p>
        </p:txBody>
      </p:sp>
      <p:sp>
        <p:nvSpPr>
          <p:cNvPr id="8" name="五角星形 7"/>
          <p:cNvSpPr/>
          <p:nvPr/>
        </p:nvSpPr>
        <p:spPr bwMode="auto">
          <a:xfrm>
            <a:off x="3989258" y="731579"/>
            <a:ext cx="529044" cy="566531"/>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397776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4220783" y="504574"/>
            <a:ext cx="4455217" cy="2829754"/>
          </a:xfrm>
          <a:prstGeom prst="rect">
            <a:avLst/>
          </a:prstGeom>
        </p:spPr>
      </p:pic>
      <p:sp>
        <p:nvSpPr>
          <p:cNvPr id="6" name="文字方塊 5"/>
          <p:cNvSpPr txBox="1"/>
          <p:nvPr/>
        </p:nvSpPr>
        <p:spPr>
          <a:xfrm>
            <a:off x="1277704" y="5463065"/>
            <a:ext cx="1344920" cy="40011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altLang="zh-TW" sz="2000" dirty="0" smtClean="0">
                <a:latin typeface="Calibri" panose="020F0502020204030204" pitchFamily="34" charset="0"/>
                <a:cs typeface="Calibri" panose="020F0502020204030204" pitchFamily="34" charset="0"/>
              </a:rPr>
              <a:t>Shaved ice </a:t>
            </a:r>
            <a:endParaRPr lang="zh-TW" altLang="en-US" sz="2000" dirty="0">
              <a:latin typeface="Calibri" panose="020F0502020204030204" pitchFamily="34" charset="0"/>
              <a:cs typeface="Calibri" panose="020F0502020204030204" pitchFamily="34" charset="0"/>
            </a:endParaRPr>
          </a:p>
        </p:txBody>
      </p:sp>
      <p:pic>
        <p:nvPicPr>
          <p:cNvPr id="4" name="圖片 3"/>
          <p:cNvPicPr>
            <a:picLocks noChangeAspect="1"/>
          </p:cNvPicPr>
          <p:nvPr/>
        </p:nvPicPr>
        <p:blipFill>
          <a:blip r:embed="rId3"/>
          <a:stretch>
            <a:fillRect/>
          </a:stretch>
        </p:blipFill>
        <p:spPr>
          <a:xfrm>
            <a:off x="365137" y="919356"/>
            <a:ext cx="3678609" cy="4237968"/>
          </a:xfrm>
          <a:prstGeom prst="rect">
            <a:avLst/>
          </a:prstGeom>
        </p:spPr>
      </p:pic>
      <p:pic>
        <p:nvPicPr>
          <p:cNvPr id="7" name="圖片 6"/>
          <p:cNvPicPr>
            <a:picLocks noChangeAspect="1"/>
          </p:cNvPicPr>
          <p:nvPr/>
        </p:nvPicPr>
        <p:blipFill>
          <a:blip r:embed="rId4"/>
          <a:stretch>
            <a:fillRect/>
          </a:stretch>
        </p:blipFill>
        <p:spPr>
          <a:xfrm>
            <a:off x="4220784" y="3925453"/>
            <a:ext cx="4618852" cy="2227479"/>
          </a:xfrm>
          <a:prstGeom prst="rect">
            <a:avLst/>
          </a:prstGeom>
        </p:spPr>
      </p:pic>
      <p:sp>
        <p:nvSpPr>
          <p:cNvPr id="8" name="標題 1"/>
          <p:cNvSpPr txBox="1">
            <a:spLocks/>
          </p:cNvSpPr>
          <p:nvPr/>
        </p:nvSpPr>
        <p:spPr bwMode="gray">
          <a:xfrm>
            <a:off x="267892" y="411580"/>
            <a:ext cx="3873098" cy="404069"/>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0000" tIns="45720" rIns="90000" bIns="45720" numCol="1" anchor="t"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lumMod val="75000"/>
                    <a:lumOff val="25000"/>
                  </a:schemeClr>
                </a:solidFill>
                <a:latin typeface="+mj-lt"/>
                <a:ea typeface="微軟正黑體" pitchFamily="34" charset="-120"/>
                <a:cs typeface="+mj-cs"/>
              </a:defRPr>
            </a:lvl1pPr>
            <a:lvl2pPr algn="l" rtl="0" eaLnBrk="1" fontAlgn="base" hangingPunct="1">
              <a:lnSpc>
                <a:spcPct val="90000"/>
              </a:lnSpc>
              <a:spcBef>
                <a:spcPct val="0"/>
              </a:spcBef>
              <a:spcAft>
                <a:spcPct val="0"/>
              </a:spcAft>
              <a:defRPr sz="2600" b="1">
                <a:solidFill>
                  <a:schemeClr val="tx1"/>
                </a:solidFill>
                <a:latin typeface="Arial" charset="0"/>
                <a:cs typeface="Arial" charset="0"/>
              </a:defRPr>
            </a:lvl2pPr>
            <a:lvl3pPr algn="l" rtl="0" eaLnBrk="1" fontAlgn="base" hangingPunct="1">
              <a:lnSpc>
                <a:spcPct val="90000"/>
              </a:lnSpc>
              <a:spcBef>
                <a:spcPct val="0"/>
              </a:spcBef>
              <a:spcAft>
                <a:spcPct val="0"/>
              </a:spcAft>
              <a:defRPr sz="2600" b="1">
                <a:solidFill>
                  <a:schemeClr val="tx1"/>
                </a:solidFill>
                <a:latin typeface="Arial" charset="0"/>
                <a:cs typeface="Arial" charset="0"/>
              </a:defRPr>
            </a:lvl3pPr>
            <a:lvl4pPr algn="l" rtl="0" eaLnBrk="1" fontAlgn="base" hangingPunct="1">
              <a:lnSpc>
                <a:spcPct val="90000"/>
              </a:lnSpc>
              <a:spcBef>
                <a:spcPct val="0"/>
              </a:spcBef>
              <a:spcAft>
                <a:spcPct val="0"/>
              </a:spcAft>
              <a:defRPr sz="2600" b="1">
                <a:solidFill>
                  <a:schemeClr val="tx1"/>
                </a:solidFill>
                <a:latin typeface="Arial" charset="0"/>
                <a:cs typeface="Arial" charset="0"/>
              </a:defRPr>
            </a:lvl4pPr>
            <a:lvl5pPr algn="l" rtl="0" eaLnBrk="1" fontAlgn="base" hangingPunct="1">
              <a:lnSpc>
                <a:spcPct val="90000"/>
              </a:lnSpc>
              <a:spcBef>
                <a:spcPct val="0"/>
              </a:spcBef>
              <a:spcAft>
                <a:spcPct val="0"/>
              </a:spcAft>
              <a:defRPr sz="2600" b="1">
                <a:solidFill>
                  <a:schemeClr val="tx1"/>
                </a:solidFill>
                <a:latin typeface="Arial" charset="0"/>
                <a:cs typeface="Arial" charset="0"/>
              </a:defRPr>
            </a:lvl5pPr>
            <a:lvl6pPr marL="457189" algn="l" rtl="0" eaLnBrk="1" fontAlgn="base" hangingPunct="1">
              <a:lnSpc>
                <a:spcPct val="90000"/>
              </a:lnSpc>
              <a:spcBef>
                <a:spcPct val="0"/>
              </a:spcBef>
              <a:spcAft>
                <a:spcPct val="0"/>
              </a:spcAft>
              <a:defRPr sz="2600" b="1">
                <a:solidFill>
                  <a:schemeClr val="tx1"/>
                </a:solidFill>
                <a:latin typeface="Arial" charset="0"/>
                <a:cs typeface="Arial" charset="0"/>
              </a:defRPr>
            </a:lvl6pPr>
            <a:lvl7pPr marL="914378" algn="l" rtl="0" eaLnBrk="1" fontAlgn="base" hangingPunct="1">
              <a:lnSpc>
                <a:spcPct val="90000"/>
              </a:lnSpc>
              <a:spcBef>
                <a:spcPct val="0"/>
              </a:spcBef>
              <a:spcAft>
                <a:spcPct val="0"/>
              </a:spcAft>
              <a:defRPr sz="2600" b="1">
                <a:solidFill>
                  <a:schemeClr val="tx1"/>
                </a:solidFill>
                <a:latin typeface="Arial" charset="0"/>
                <a:cs typeface="Arial" charset="0"/>
              </a:defRPr>
            </a:lvl7pPr>
            <a:lvl8pPr marL="1371566" algn="l" rtl="0" eaLnBrk="1" fontAlgn="base" hangingPunct="1">
              <a:lnSpc>
                <a:spcPct val="90000"/>
              </a:lnSpc>
              <a:spcBef>
                <a:spcPct val="0"/>
              </a:spcBef>
              <a:spcAft>
                <a:spcPct val="0"/>
              </a:spcAft>
              <a:defRPr sz="2600" b="1">
                <a:solidFill>
                  <a:schemeClr val="tx1"/>
                </a:solidFill>
                <a:latin typeface="Arial" charset="0"/>
                <a:cs typeface="Arial" charset="0"/>
              </a:defRPr>
            </a:lvl8pPr>
            <a:lvl9pPr marL="1828754" algn="l" rtl="0" eaLnBrk="1" fontAlgn="base" hangingPunct="1">
              <a:lnSpc>
                <a:spcPct val="90000"/>
              </a:lnSpc>
              <a:spcBef>
                <a:spcPct val="0"/>
              </a:spcBef>
              <a:spcAft>
                <a:spcPct val="0"/>
              </a:spcAft>
              <a:defRPr sz="2600" b="1">
                <a:solidFill>
                  <a:schemeClr val="tx1"/>
                </a:solidFill>
                <a:latin typeface="Arial" charset="0"/>
                <a:cs typeface="Arial" charset="0"/>
              </a:defRPr>
            </a:lvl9pPr>
          </a:lstStyle>
          <a:p>
            <a:r>
              <a:rPr lang="en-US" altLang="zh-TW" sz="2000" kern="0" dirty="0" smtClean="0">
                <a:latin typeface="Calibri" panose="020F0502020204030204" pitchFamily="34" charset="0"/>
                <a:cs typeface="Calibri" panose="020F0502020204030204" pitchFamily="34" charset="0"/>
              </a:rPr>
              <a:t>EAT  &amp;  HAVING FUN TOGETHER  </a:t>
            </a:r>
            <a:endParaRPr lang="zh-TW" altLang="en-US" sz="2000" kern="0" dirty="0">
              <a:latin typeface="Calibri" panose="020F0502020204030204" pitchFamily="34" charset="0"/>
              <a:cs typeface="Calibri" panose="020F0502020204030204" pitchFamily="34" charset="0"/>
            </a:endParaRPr>
          </a:p>
        </p:txBody>
      </p:sp>
      <p:sp>
        <p:nvSpPr>
          <p:cNvPr id="9" name="五角星形 8"/>
          <p:cNvSpPr/>
          <p:nvPr/>
        </p:nvSpPr>
        <p:spPr bwMode="auto">
          <a:xfrm>
            <a:off x="3779224" y="249118"/>
            <a:ext cx="529044" cy="566531"/>
          </a:xfrm>
          <a:prstGeom prst="star5">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7330863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70BEA03-C777-4756-9A6F-532246073762-L0-00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467"/>
          <a:stretch/>
        </p:blipFill>
        <p:spPr bwMode="auto">
          <a:xfrm>
            <a:off x="369454" y="618836"/>
            <a:ext cx="8375360" cy="5686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12342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599" y="1414510"/>
            <a:ext cx="4389012" cy="4028979"/>
            <a:chOff x="-78387" y="-159984"/>
            <a:chExt cx="812800" cy="746125"/>
          </a:xfrm>
        </p:grpSpPr>
        <p:sp>
          <p:nvSpPr>
            <p:cNvPr id="3" name="Freeform 3"/>
            <p:cNvSpPr/>
            <p:nvPr/>
          </p:nvSpPr>
          <p:spPr>
            <a:xfrm>
              <a:off x="0" y="0"/>
              <a:ext cx="680505" cy="426158"/>
            </a:xfrm>
            <a:custGeom>
              <a:avLst/>
              <a:gdLst/>
              <a:ahLst/>
              <a:cxnLst/>
              <a:rect l="l" t="t" r="r" b="b"/>
              <a:pathLst>
                <a:path w="680505" h="426158">
                  <a:moveTo>
                    <a:pt x="82167" y="0"/>
                  </a:moveTo>
                  <a:lnTo>
                    <a:pt x="598338" y="0"/>
                  </a:lnTo>
                  <a:cubicBezTo>
                    <a:pt x="643717" y="0"/>
                    <a:pt x="680505" y="36788"/>
                    <a:pt x="680505" y="82167"/>
                  </a:cubicBezTo>
                  <a:lnTo>
                    <a:pt x="680505" y="343991"/>
                  </a:lnTo>
                  <a:cubicBezTo>
                    <a:pt x="680505" y="389371"/>
                    <a:pt x="643717" y="426158"/>
                    <a:pt x="598338" y="426158"/>
                  </a:cubicBezTo>
                  <a:lnTo>
                    <a:pt x="82167" y="426158"/>
                  </a:lnTo>
                  <a:cubicBezTo>
                    <a:pt x="36788" y="426158"/>
                    <a:pt x="0" y="389371"/>
                    <a:pt x="0" y="343991"/>
                  </a:cubicBezTo>
                  <a:lnTo>
                    <a:pt x="0" y="82167"/>
                  </a:lnTo>
                  <a:cubicBezTo>
                    <a:pt x="0" y="36788"/>
                    <a:pt x="36788" y="0"/>
                    <a:pt x="82167" y="0"/>
                  </a:cubicBezTo>
                  <a:close/>
                </a:path>
              </a:pathLst>
            </a:custGeom>
            <a:solidFill>
              <a:srgbClr val="F4592F"/>
            </a:solidFill>
          </p:spPr>
        </p:sp>
        <p:sp>
          <p:nvSpPr>
            <p:cNvPr id="4" name="TextBox 4"/>
            <p:cNvSpPr txBox="1"/>
            <p:nvPr/>
          </p:nvSpPr>
          <p:spPr>
            <a:xfrm>
              <a:off x="-78387" y="-159984"/>
              <a:ext cx="812800" cy="746125"/>
            </a:xfrm>
            <a:prstGeom prst="rect">
              <a:avLst/>
            </a:prstGeom>
          </p:spPr>
          <p:txBody>
            <a:bodyPr lIns="127000" tIns="127000" rIns="127000" bIns="127000" rtlCol="0" anchor="ctr"/>
            <a:lstStyle/>
            <a:p>
              <a:pPr algn="ctr">
                <a:lnSpc>
                  <a:spcPts val="4400"/>
                </a:lnSpc>
              </a:pPr>
              <a:r>
                <a:rPr lang="en-US" sz="4000" spc="-80" dirty="0">
                  <a:solidFill>
                    <a:srgbClr val="FFFFFF"/>
                  </a:solidFill>
                  <a:latin typeface="Calibri" panose="020F0502020204030204" pitchFamily="34" charset="0"/>
                  <a:cs typeface="Calibri" panose="020F0502020204030204" pitchFamily="34" charset="0"/>
                </a:rPr>
                <a:t>Welcome Aboard </a:t>
              </a:r>
            </a:p>
          </p:txBody>
        </p:sp>
      </p:grpSp>
      <p:sp>
        <p:nvSpPr>
          <p:cNvPr id="5" name="Freeform 5"/>
          <p:cNvSpPr/>
          <p:nvPr/>
        </p:nvSpPr>
        <p:spPr>
          <a:xfrm>
            <a:off x="4977645" y="1191236"/>
            <a:ext cx="2737025" cy="1214645"/>
          </a:xfrm>
          <a:custGeom>
            <a:avLst/>
            <a:gdLst/>
            <a:ahLst/>
            <a:cxnLst/>
            <a:rect l="l" t="t" r="r" b="b"/>
            <a:pathLst>
              <a:path w="5474049" h="2429289">
                <a:moveTo>
                  <a:pt x="0" y="0"/>
                </a:moveTo>
                <a:lnTo>
                  <a:pt x="5474050" y="0"/>
                </a:lnTo>
                <a:lnTo>
                  <a:pt x="5474050" y="2429289"/>
                </a:lnTo>
                <a:lnTo>
                  <a:pt x="0" y="2429289"/>
                </a:lnTo>
                <a:lnTo>
                  <a:pt x="0" y="0"/>
                </a:lnTo>
                <a:close/>
              </a:path>
            </a:pathLst>
          </a:custGeom>
          <a:blipFill>
            <a:blip r:embed="rId2"/>
            <a:stretch>
              <a:fillRect t="-37919" r="-55606" b="-54364"/>
            </a:stretch>
          </a:blipFill>
        </p:spPr>
      </p:sp>
      <p:sp>
        <p:nvSpPr>
          <p:cNvPr id="6" name="Freeform 6"/>
          <p:cNvSpPr/>
          <p:nvPr/>
        </p:nvSpPr>
        <p:spPr>
          <a:xfrm>
            <a:off x="5303967" y="2605563"/>
            <a:ext cx="2084382" cy="2084382"/>
          </a:xfrm>
          <a:custGeom>
            <a:avLst/>
            <a:gdLst/>
            <a:ahLst/>
            <a:cxnLst/>
            <a:rect l="l" t="t" r="r" b="b"/>
            <a:pathLst>
              <a:path w="4168764" h="4168764">
                <a:moveTo>
                  <a:pt x="0" y="0"/>
                </a:moveTo>
                <a:lnTo>
                  <a:pt x="4168764" y="0"/>
                </a:lnTo>
                <a:lnTo>
                  <a:pt x="4168764" y="4168765"/>
                </a:lnTo>
                <a:lnTo>
                  <a:pt x="0" y="4168765"/>
                </a:lnTo>
                <a:lnTo>
                  <a:pt x="0" y="0"/>
                </a:lnTo>
                <a:close/>
              </a:path>
            </a:pathLst>
          </a:custGeom>
          <a:blipFill>
            <a:blip r:embed="rId3"/>
            <a:stretch>
              <a:fillRect/>
            </a:stretch>
          </a:blipFill>
        </p:spPr>
      </p:sp>
      <p:sp>
        <p:nvSpPr>
          <p:cNvPr id="7" name="Freeform 7"/>
          <p:cNvSpPr/>
          <p:nvPr/>
        </p:nvSpPr>
        <p:spPr>
          <a:xfrm>
            <a:off x="5551973" y="4889971"/>
            <a:ext cx="1588370" cy="454299"/>
          </a:xfrm>
          <a:custGeom>
            <a:avLst/>
            <a:gdLst/>
            <a:ahLst/>
            <a:cxnLst/>
            <a:rect l="l" t="t" r="r" b="b"/>
            <a:pathLst>
              <a:path w="3176739" h="908598">
                <a:moveTo>
                  <a:pt x="0" y="0"/>
                </a:moveTo>
                <a:lnTo>
                  <a:pt x="3176740" y="0"/>
                </a:lnTo>
                <a:lnTo>
                  <a:pt x="3176740" y="908598"/>
                </a:lnTo>
                <a:lnTo>
                  <a:pt x="0" y="908598"/>
                </a:lnTo>
                <a:lnTo>
                  <a:pt x="0" y="0"/>
                </a:lnTo>
                <a:close/>
              </a:path>
            </a:pathLst>
          </a:custGeom>
          <a:blipFill>
            <a:blip r:embed="rId4"/>
            <a:stretch>
              <a:fillRect t="-44901" b="-51304"/>
            </a:stretch>
          </a:blipFill>
        </p:spPr>
      </p:sp>
      <p:sp>
        <p:nvSpPr>
          <p:cNvPr id="8" name="Freeform 8"/>
          <p:cNvSpPr/>
          <p:nvPr/>
        </p:nvSpPr>
        <p:spPr>
          <a:xfrm>
            <a:off x="4925369" y="810035"/>
            <a:ext cx="2841577" cy="5237930"/>
          </a:xfrm>
          <a:custGeom>
            <a:avLst/>
            <a:gdLst/>
            <a:ahLst/>
            <a:cxnLst/>
            <a:rect l="l" t="t" r="r" b="b"/>
            <a:pathLst>
              <a:path w="5683154" h="10475860">
                <a:moveTo>
                  <a:pt x="0" y="0"/>
                </a:moveTo>
                <a:lnTo>
                  <a:pt x="5683154" y="0"/>
                </a:lnTo>
                <a:lnTo>
                  <a:pt x="5683154" y="10475860"/>
                </a:lnTo>
                <a:lnTo>
                  <a:pt x="0" y="1047586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9" name="矩形 8"/>
          <p:cNvSpPr/>
          <p:nvPr/>
        </p:nvSpPr>
        <p:spPr>
          <a:xfrm>
            <a:off x="571505" y="4931336"/>
            <a:ext cx="3353200" cy="412934"/>
          </a:xfrm>
          <a:prstGeom prst="rect">
            <a:avLst/>
          </a:prstGeom>
          <a:solidFill>
            <a:schemeClr val="accent1"/>
          </a:solidFill>
        </p:spPr>
        <p:txBody>
          <a:bodyPr wrap="square">
            <a:spAutoFit/>
          </a:bodyPr>
          <a:lstStyle/>
          <a:p>
            <a:pPr algn="ctr">
              <a:lnSpc>
                <a:spcPts val="2547"/>
              </a:lnSpc>
            </a:pPr>
            <a:r>
              <a:rPr lang="en-US" altLang="zh-TW" b="1" dirty="0">
                <a:solidFill>
                  <a:schemeClr val="bg1"/>
                </a:solidFill>
                <a:latin typeface="League Spartan"/>
              </a:rPr>
              <a:t>ENJOY THE JOURNEY !</a:t>
            </a:r>
          </a:p>
        </p:txBody>
      </p:sp>
      <p:sp>
        <p:nvSpPr>
          <p:cNvPr id="10" name="Freeform 24"/>
          <p:cNvSpPr/>
          <p:nvPr/>
        </p:nvSpPr>
        <p:spPr>
          <a:xfrm rot="20711533">
            <a:off x="3631358" y="255888"/>
            <a:ext cx="1432520" cy="1108294"/>
          </a:xfrm>
          <a:custGeom>
            <a:avLst/>
            <a:gdLst/>
            <a:ahLst/>
            <a:cxnLst/>
            <a:rect l="l" t="t" r="r" b="b"/>
            <a:pathLst>
              <a:path w="5040401" h="4114800">
                <a:moveTo>
                  <a:pt x="0" y="0"/>
                </a:moveTo>
                <a:lnTo>
                  <a:pt x="5040400" y="0"/>
                </a:lnTo>
                <a:lnTo>
                  <a:pt x="5040400" y="4114800"/>
                </a:lnTo>
                <a:lnTo>
                  <a:pt x="0" y="4114800"/>
                </a:lnTo>
                <a:lnTo>
                  <a:pt x="0" y="0"/>
                </a:lnTo>
                <a:close/>
              </a:path>
            </a:pathLst>
          </a:custGeom>
          <a:blipFill>
            <a:blip r:embed="rId7">
              <a:extLst>
                <a:ext uri="{96DAC541-7B7A-43D3-8B79-37D633B846F1}">
                  <asvg:svgBlip xmlns:asvg="http://schemas.microsoft.com/office/drawing/2016/SVG/main" xmlns="" r:embed="rId14"/>
                </a:ext>
              </a:extLst>
            </a:blip>
            <a:stretch>
              <a:fillRect/>
            </a:stretch>
          </a:blipFill>
        </p:spPr>
      </p:sp>
    </p:spTree>
    <p:extLst>
      <p:ext uri="{BB962C8B-B14F-4D97-AF65-F5344CB8AC3E}">
        <p14:creationId xmlns:p14="http://schemas.microsoft.com/office/powerpoint/2010/main" val="21128469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Oval 21"/>
          <p:cNvSpPr>
            <a:spLocks noChangeArrowheads="1"/>
          </p:cNvSpPr>
          <p:nvPr/>
        </p:nvSpPr>
        <p:spPr bwMode="auto">
          <a:xfrm>
            <a:off x="1339275" y="1409743"/>
            <a:ext cx="6480000" cy="4536000"/>
          </a:xfrm>
          <a:prstGeom prst="ellipse">
            <a:avLst/>
          </a:prstGeom>
          <a:solidFill>
            <a:srgbClr val="E6E6E6"/>
          </a:solidFill>
          <a:ln w="25400" algn="ctr">
            <a:noFill/>
            <a:round/>
            <a:headEnd/>
            <a:tailEnd/>
          </a:ln>
        </p:spPr>
        <p:txBody>
          <a:bodyPr wrap="none" anchor="ctr"/>
          <a:lstStyle/>
          <a:p>
            <a:endParaRPr lang="zh-TW" altLang="en-US">
              <a:latin typeface="微軟正黑體" pitchFamily="34" charset="-120"/>
              <a:ea typeface="微軟正黑體" pitchFamily="34" charset="-120"/>
            </a:endParaRPr>
          </a:p>
        </p:txBody>
      </p:sp>
      <p:sp>
        <p:nvSpPr>
          <p:cNvPr id="20488" name="AutoShape 23"/>
          <p:cNvSpPr>
            <a:spLocks noChangeArrowheads="1"/>
          </p:cNvSpPr>
          <p:nvPr/>
        </p:nvSpPr>
        <p:spPr bwMode="auto">
          <a:xfrm>
            <a:off x="295275" y="3080679"/>
            <a:ext cx="2088000" cy="1080000"/>
          </a:xfrm>
          <a:prstGeom prst="roundRect">
            <a:avLst>
              <a:gd name="adj" fmla="val 16667"/>
            </a:avLst>
          </a:prstGeom>
          <a:gradFill flip="none" rotWithShape="1">
            <a:gsLst>
              <a:gs pos="0">
                <a:schemeClr val="tx2">
                  <a:lumMod val="60000"/>
                  <a:lumOff val="40000"/>
                </a:schemeClr>
              </a:gs>
              <a:gs pos="35000">
                <a:schemeClr val="accent2">
                  <a:tint val="37000"/>
                  <a:satMod val="300000"/>
                </a:schemeClr>
              </a:gs>
              <a:gs pos="100000">
                <a:schemeClr val="accent2">
                  <a:tint val="15000"/>
                  <a:satMod val="350000"/>
                </a:schemeClr>
              </a:gs>
            </a:gsLst>
            <a:lin ang="2700000" scaled="1"/>
            <a:tileRect/>
          </a:gra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36000" tIns="36000" rIns="36000" bIns="36000" numCol="1" rtlCol="0" anchor="ctr" anchorCtr="0" compatLnSpc="1">
            <a:prstTxWarp prst="textNoShape">
              <a:avLst/>
            </a:prstTxWarp>
            <a:noAutofit/>
          </a:bodyPr>
          <a:lstStyle/>
          <a:p>
            <a:pPr marL="85725" indent="-85725">
              <a:buFont typeface="Arial" pitchFamily="34" charset="0"/>
              <a:buChar char="•"/>
            </a:pPr>
            <a:r>
              <a:rPr lang="en-US" altLang="zh-TW" sz="1400" dirty="0" smtClean="0"/>
              <a:t> Act with moral courage</a:t>
            </a:r>
          </a:p>
          <a:p>
            <a:r>
              <a:rPr lang="en-US" altLang="zh-TW" sz="1400" dirty="0"/>
              <a:t> </a:t>
            </a:r>
            <a:r>
              <a:rPr lang="en-US" altLang="zh-TW" sz="1400" dirty="0" smtClean="0"/>
              <a:t> and integrity</a:t>
            </a:r>
            <a:endParaRPr lang="zh-TW" altLang="en-US" sz="1400" dirty="0"/>
          </a:p>
          <a:p>
            <a:pPr>
              <a:buFont typeface="Arial" pitchFamily="34" charset="0"/>
              <a:buChar char="•"/>
            </a:pPr>
            <a:r>
              <a:rPr lang="en-US" altLang="zh-TW" sz="1400" dirty="0"/>
              <a:t> </a:t>
            </a:r>
            <a:r>
              <a:rPr lang="en-US" altLang="zh-TW" sz="1400" dirty="0" smtClean="0"/>
              <a:t>Customer Comes First  </a:t>
            </a:r>
            <a:endParaRPr lang="zh-TW" altLang="en-US" sz="1400" dirty="0"/>
          </a:p>
        </p:txBody>
      </p:sp>
      <p:sp>
        <p:nvSpPr>
          <p:cNvPr id="20489" name="AutoShape 24"/>
          <p:cNvSpPr>
            <a:spLocks noChangeArrowheads="1"/>
          </p:cNvSpPr>
          <p:nvPr/>
        </p:nvSpPr>
        <p:spPr bwMode="auto">
          <a:xfrm>
            <a:off x="3472949" y="800099"/>
            <a:ext cx="2160000" cy="720000"/>
          </a:xfrm>
          <a:prstGeom prst="roundRect">
            <a:avLst>
              <a:gd name="adj" fmla="val 16667"/>
            </a:avLst>
          </a:prstGeom>
          <a:gradFill flip="none" rotWithShape="1">
            <a:gsLst>
              <a:gs pos="0">
                <a:schemeClr val="tx2">
                  <a:lumMod val="60000"/>
                  <a:lumOff val="40000"/>
                </a:schemeClr>
              </a:gs>
              <a:gs pos="35000">
                <a:schemeClr val="accent2">
                  <a:tint val="37000"/>
                  <a:satMod val="300000"/>
                </a:schemeClr>
              </a:gs>
              <a:gs pos="100000">
                <a:schemeClr val="accent2">
                  <a:tint val="15000"/>
                  <a:satMod val="350000"/>
                </a:schemeClr>
              </a:gs>
            </a:gsLst>
            <a:lin ang="2700000" scaled="1"/>
            <a:tileRect/>
          </a:gra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36000" tIns="36000" rIns="36000" bIns="36000" numCol="1" rtlCol="0" anchor="ctr" anchorCtr="0" compatLnSpc="1">
            <a:prstTxWarp prst="textNoShape">
              <a:avLst/>
            </a:prstTxWarp>
          </a:bodyPr>
          <a:lstStyle/>
          <a:p>
            <a:pPr>
              <a:buFont typeface="Arial" pitchFamily="34" charset="0"/>
              <a:buChar char="•"/>
            </a:pPr>
            <a:r>
              <a:rPr lang="zh-TW" altLang="en-US" sz="1400" dirty="0"/>
              <a:t>貫徹執行力</a:t>
            </a:r>
          </a:p>
          <a:p>
            <a:pPr>
              <a:buFont typeface="Arial" pitchFamily="34" charset="0"/>
              <a:buChar char="•"/>
            </a:pPr>
            <a:r>
              <a:rPr lang="zh-TW" altLang="en-US" sz="1400" dirty="0"/>
              <a:t>嚴守紀律</a:t>
            </a:r>
            <a:r>
              <a:rPr lang="en-US" altLang="zh-TW" sz="1400" dirty="0"/>
              <a:t>,</a:t>
            </a:r>
            <a:r>
              <a:rPr lang="zh-TW" altLang="en-US" sz="1400" dirty="0"/>
              <a:t>賞罰分明</a:t>
            </a:r>
          </a:p>
        </p:txBody>
      </p:sp>
      <p:sp>
        <p:nvSpPr>
          <p:cNvPr id="20490" name="AutoShape 25"/>
          <p:cNvSpPr>
            <a:spLocks noChangeArrowheads="1"/>
          </p:cNvSpPr>
          <p:nvPr/>
        </p:nvSpPr>
        <p:spPr bwMode="auto">
          <a:xfrm>
            <a:off x="6548418" y="2588516"/>
            <a:ext cx="2595582" cy="1698183"/>
          </a:xfrm>
          <a:prstGeom prst="roundRect">
            <a:avLst>
              <a:gd name="adj" fmla="val 16667"/>
            </a:avLst>
          </a:prstGeom>
          <a:gradFill flip="none" rotWithShape="1">
            <a:gsLst>
              <a:gs pos="0">
                <a:schemeClr val="tx2">
                  <a:lumMod val="60000"/>
                  <a:lumOff val="40000"/>
                </a:schemeClr>
              </a:gs>
              <a:gs pos="35000">
                <a:schemeClr val="accent2">
                  <a:tint val="37000"/>
                  <a:satMod val="300000"/>
                </a:schemeClr>
              </a:gs>
              <a:gs pos="100000">
                <a:schemeClr val="accent2">
                  <a:tint val="15000"/>
                  <a:satMod val="350000"/>
                </a:schemeClr>
              </a:gs>
            </a:gsLst>
            <a:lin ang="2700000" scaled="1"/>
            <a:tileRect/>
          </a:gra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36000" tIns="36000" rIns="36000" bIns="36000" numCol="1" rtlCol="0" anchor="ctr" anchorCtr="0" compatLnSpc="1">
            <a:prstTxWarp prst="textNoShape">
              <a:avLst/>
            </a:prstTxWarp>
          </a:bodyPr>
          <a:lstStyle/>
          <a:p>
            <a:pPr>
              <a:buFont typeface="Arial" pitchFamily="34" charset="0"/>
              <a:buChar char="•"/>
            </a:pPr>
            <a:r>
              <a:rPr lang="en-US" altLang="zh-TW" sz="1400" dirty="0"/>
              <a:t>Become </a:t>
            </a:r>
            <a:r>
              <a:rPr lang="en-US" altLang="zh-TW" sz="1400" dirty="0" smtClean="0"/>
              <a:t>Top-level talent </a:t>
            </a:r>
          </a:p>
          <a:p>
            <a:r>
              <a:rPr lang="en-US" altLang="zh-TW" sz="1400" dirty="0"/>
              <a:t> </a:t>
            </a:r>
            <a:r>
              <a:rPr lang="en-US" altLang="zh-TW" sz="1400" dirty="0" smtClean="0"/>
              <a:t>in </a:t>
            </a:r>
            <a:r>
              <a:rPr lang="en-US" altLang="zh-TW" sz="1400" dirty="0"/>
              <a:t>the </a:t>
            </a:r>
            <a:r>
              <a:rPr lang="en-US" altLang="zh-TW" sz="1400" dirty="0" smtClean="0"/>
              <a:t>industry</a:t>
            </a:r>
            <a:endParaRPr lang="zh-TW" altLang="en-US" sz="1400" dirty="0"/>
          </a:p>
          <a:p>
            <a:pPr>
              <a:buFont typeface="Arial" pitchFamily="34" charset="0"/>
              <a:buChar char="•"/>
            </a:pPr>
            <a:r>
              <a:rPr lang="en-US" altLang="zh-TW" sz="1400" dirty="0"/>
              <a:t>Strive for the highest quality</a:t>
            </a:r>
            <a:endParaRPr lang="zh-TW" altLang="en-US" sz="1400" dirty="0"/>
          </a:p>
          <a:p>
            <a:pPr>
              <a:buFont typeface="Arial" pitchFamily="34" charset="0"/>
              <a:buChar char="•"/>
            </a:pPr>
            <a:r>
              <a:rPr lang="en-US" altLang="zh-TW" sz="1400" dirty="0" smtClean="0"/>
              <a:t>Be eager to learn and share</a:t>
            </a:r>
            <a:endParaRPr lang="zh-TW" altLang="en-US" sz="1400" dirty="0"/>
          </a:p>
          <a:p>
            <a:pPr marL="85725" indent="-85725">
              <a:buFont typeface="Arial" pitchFamily="34" charset="0"/>
              <a:buChar char="•"/>
            </a:pPr>
            <a:r>
              <a:rPr lang="en-US" altLang="zh-TW" sz="1400" dirty="0" smtClean="0"/>
              <a:t>Reinforce cost consciousness</a:t>
            </a:r>
          </a:p>
          <a:p>
            <a:r>
              <a:rPr lang="en-US" altLang="zh-TW" sz="1400" dirty="0"/>
              <a:t> </a:t>
            </a:r>
            <a:r>
              <a:rPr lang="en-US" altLang="zh-TW" sz="1400" dirty="0" smtClean="0"/>
              <a:t>and create maximum profits.</a:t>
            </a:r>
            <a:endParaRPr lang="zh-TW" altLang="en-US" sz="1400" dirty="0"/>
          </a:p>
        </p:txBody>
      </p:sp>
      <p:sp>
        <p:nvSpPr>
          <p:cNvPr id="20491" name="AutoShape 26"/>
          <p:cNvSpPr>
            <a:spLocks noChangeArrowheads="1"/>
          </p:cNvSpPr>
          <p:nvPr/>
        </p:nvSpPr>
        <p:spPr bwMode="auto">
          <a:xfrm>
            <a:off x="3128701" y="5558276"/>
            <a:ext cx="2671054" cy="720000"/>
          </a:xfrm>
          <a:prstGeom prst="roundRect">
            <a:avLst>
              <a:gd name="adj" fmla="val 16667"/>
            </a:avLst>
          </a:prstGeom>
          <a:gradFill flip="none" rotWithShape="1">
            <a:gsLst>
              <a:gs pos="0">
                <a:schemeClr val="tx2">
                  <a:lumMod val="60000"/>
                  <a:lumOff val="40000"/>
                </a:schemeClr>
              </a:gs>
              <a:gs pos="35000">
                <a:schemeClr val="accent2">
                  <a:tint val="37000"/>
                  <a:satMod val="300000"/>
                </a:schemeClr>
              </a:gs>
              <a:gs pos="100000">
                <a:schemeClr val="accent2">
                  <a:tint val="15000"/>
                  <a:satMod val="350000"/>
                </a:schemeClr>
              </a:gs>
            </a:gsLst>
            <a:lin ang="2700000" scaled="1"/>
            <a:tileRect/>
          </a:gra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36000" tIns="36000" rIns="36000" bIns="36000" numCol="1" rtlCol="0" anchor="ctr" anchorCtr="0" compatLnSpc="1">
            <a:prstTxWarp prst="textNoShape">
              <a:avLst/>
            </a:prstTxWarp>
          </a:bodyPr>
          <a:lstStyle/>
          <a:p>
            <a:pPr algn="ctr">
              <a:buFont typeface="Arial" pitchFamily="34" charset="0"/>
              <a:buChar char="•"/>
            </a:pPr>
            <a:r>
              <a:rPr lang="en-US" altLang="zh-TW" sz="1400" dirty="0" smtClean="0"/>
              <a:t>Promote Team Work</a:t>
            </a:r>
            <a:endParaRPr lang="zh-TW" altLang="en-US" sz="1400" dirty="0"/>
          </a:p>
          <a:p>
            <a:pPr algn="ctr">
              <a:buFont typeface="Arial" pitchFamily="34" charset="0"/>
              <a:buChar char="•"/>
            </a:pPr>
            <a:r>
              <a:rPr lang="en-US" altLang="zh-TW" sz="1400" dirty="0" smtClean="0"/>
              <a:t>Shoulder Responsibilities </a:t>
            </a:r>
          </a:p>
          <a:p>
            <a:pPr algn="ctr"/>
            <a:r>
              <a:rPr lang="en-US" altLang="zh-TW" sz="1400" dirty="0" smtClean="0"/>
              <a:t>and take the initiative</a:t>
            </a:r>
            <a:endParaRPr lang="zh-TW" altLang="en-US" sz="1400" dirty="0"/>
          </a:p>
        </p:txBody>
      </p:sp>
      <p:pic>
        <p:nvPicPr>
          <p:cNvPr id="20492" name="Picture 31" descr="4pie"/>
          <p:cNvPicPr>
            <a:picLocks noChangeAspect="1" noChangeArrowheads="1"/>
          </p:cNvPicPr>
          <p:nvPr/>
        </p:nvPicPr>
        <p:blipFill>
          <a:blip r:embed="rId3" cstate="screen">
            <a:lum bright="30000"/>
          </a:blip>
          <a:srcRect/>
          <a:stretch>
            <a:fillRect/>
          </a:stretch>
        </p:blipFill>
        <p:spPr bwMode="auto">
          <a:xfrm>
            <a:off x="3002173" y="2134576"/>
            <a:ext cx="3081562" cy="2945886"/>
          </a:xfrm>
          <a:prstGeom prst="rect">
            <a:avLst/>
          </a:prstGeom>
          <a:noFill/>
          <a:ln w="9525">
            <a:noFill/>
            <a:miter lim="800000"/>
            <a:headEnd/>
            <a:tailEnd/>
          </a:ln>
        </p:spPr>
      </p:pic>
      <p:sp>
        <p:nvSpPr>
          <p:cNvPr id="20499" name="AutoShape 44"/>
          <p:cNvSpPr>
            <a:spLocks noChangeArrowheads="1"/>
          </p:cNvSpPr>
          <p:nvPr/>
        </p:nvSpPr>
        <p:spPr bwMode="auto">
          <a:xfrm>
            <a:off x="6313738" y="799813"/>
            <a:ext cx="1236208" cy="428626"/>
          </a:xfrm>
          <a:prstGeom prst="rect">
            <a:avLst/>
          </a:prstGeom>
          <a:noFill/>
          <a:ln w="9525" cap="flat" cmpd="sng" algn="ctr">
            <a:noFill/>
            <a:prstDash val="solid"/>
            <a:round/>
            <a:headEnd type="none" w="med" len="med"/>
            <a:tailEnd type="none" w="med" len="med"/>
          </a:ln>
          <a:effectLst/>
        </p:spPr>
        <p:txBody>
          <a:bodyPr vert="horz" wrap="none" lIns="36000" tIns="36000" rIns="36000" bIns="36000" numCol="1" rtlCol="0" anchor="ctr" anchorCtr="0" compatLnSpc="1"/>
          <a:lstStyle/>
          <a:p>
            <a:pPr algn="ctr">
              <a:lnSpc>
                <a:spcPct val="90000"/>
              </a:lnSpc>
            </a:pPr>
            <a:r>
              <a:rPr lang="zh-TW" altLang="en-US" b="1" dirty="0">
                <a:solidFill>
                  <a:srgbClr val="0070C0"/>
                </a:solidFill>
              </a:rPr>
              <a:t>十大信念</a:t>
            </a:r>
          </a:p>
        </p:txBody>
      </p:sp>
      <p:sp>
        <p:nvSpPr>
          <p:cNvPr id="20503" name="Text Box 49"/>
          <p:cNvSpPr txBox="1">
            <a:spLocks noChangeArrowheads="1"/>
          </p:cNvSpPr>
          <p:nvPr/>
        </p:nvSpPr>
        <p:spPr bwMode="auto">
          <a:xfrm>
            <a:off x="803713" y="1720194"/>
            <a:ext cx="2419350" cy="738664"/>
          </a:xfrm>
          <a:prstGeom prst="rect">
            <a:avLst/>
          </a:prstGeom>
          <a:noFill/>
          <a:ln w="9525">
            <a:noFill/>
            <a:miter lim="800000"/>
            <a:headEnd/>
            <a:tailEnd/>
          </a:ln>
        </p:spPr>
        <p:txBody>
          <a:bodyPr wrap="square">
            <a:spAutoFit/>
          </a:bodyPr>
          <a:lstStyle/>
          <a:p>
            <a:r>
              <a:rPr lang="en-US" altLang="zh-TW" sz="1400" b="1" dirty="0">
                <a:solidFill>
                  <a:srgbClr val="C00000"/>
                </a:solidFill>
                <a:latin typeface="微軟正黑體" pitchFamily="34" charset="-120"/>
                <a:ea typeface="微軟正黑體" pitchFamily="34" charset="-120"/>
                <a:sym typeface="Wingdings 2" pitchFamily="18" charset="2"/>
              </a:rPr>
              <a:t></a:t>
            </a:r>
            <a:r>
              <a:rPr lang="zh-TW" altLang="en-US" sz="1400" dirty="0">
                <a:solidFill>
                  <a:schemeClr val="tx1">
                    <a:lumMod val="65000"/>
                    <a:lumOff val="35000"/>
                  </a:schemeClr>
                </a:solidFill>
                <a:latin typeface="微軟正黑體" pitchFamily="34" charset="-120"/>
                <a:ea typeface="微軟正黑體" pitchFamily="34" charset="-120"/>
              </a:rPr>
              <a:t>不與客戶的認知爭辯</a:t>
            </a:r>
          </a:p>
          <a:p>
            <a:r>
              <a:rPr lang="zh-TW" altLang="en-US" sz="1400" b="1" dirty="0">
                <a:solidFill>
                  <a:srgbClr val="C00000"/>
                </a:solidFill>
                <a:latin typeface="微軟正黑體" pitchFamily="34" charset="-120"/>
                <a:ea typeface="微軟正黑體" pitchFamily="34" charset="-120"/>
                <a:sym typeface="Wingdings 2" pitchFamily="18" charset="2"/>
              </a:rPr>
              <a:t></a:t>
            </a:r>
            <a:r>
              <a:rPr lang="zh-TW" altLang="en-US" sz="1400" dirty="0">
                <a:solidFill>
                  <a:schemeClr val="tx1">
                    <a:lumMod val="65000"/>
                    <a:lumOff val="35000"/>
                  </a:schemeClr>
                </a:solidFill>
                <a:latin typeface="微軟正黑體" pitchFamily="34" charset="-120"/>
                <a:ea typeface="微軟正黑體" pitchFamily="34" charset="-120"/>
              </a:rPr>
              <a:t>勿言過其實，勿言不符實</a:t>
            </a:r>
          </a:p>
          <a:p>
            <a:r>
              <a:rPr lang="zh-TW" altLang="en-US" sz="1400" b="1" dirty="0">
                <a:solidFill>
                  <a:srgbClr val="C00000"/>
                </a:solidFill>
                <a:latin typeface="微軟正黑體" pitchFamily="34" charset="-120"/>
                <a:ea typeface="微軟正黑體" pitchFamily="34" charset="-120"/>
                <a:sym typeface="Wingdings 2" pitchFamily="18" charset="2"/>
              </a:rPr>
              <a:t></a:t>
            </a:r>
            <a:r>
              <a:rPr lang="zh-TW" altLang="en-US" sz="1400" dirty="0">
                <a:solidFill>
                  <a:schemeClr val="tx1">
                    <a:lumMod val="65000"/>
                    <a:lumOff val="35000"/>
                  </a:schemeClr>
                </a:solidFill>
                <a:latin typeface="微軟正黑體" pitchFamily="34" charset="-120"/>
                <a:ea typeface="微軟正黑體" pitchFamily="34" charset="-120"/>
              </a:rPr>
              <a:t>不收賄 不行賄</a:t>
            </a:r>
          </a:p>
        </p:txBody>
      </p:sp>
      <p:sp>
        <p:nvSpPr>
          <p:cNvPr id="30" name="標題 29"/>
          <p:cNvSpPr>
            <a:spLocks noGrp="1"/>
          </p:cNvSpPr>
          <p:nvPr>
            <p:ph type="title"/>
          </p:nvPr>
        </p:nvSpPr>
        <p:spPr>
          <a:xfrm>
            <a:off x="419413" y="239747"/>
            <a:ext cx="8208000" cy="433629"/>
          </a:xfrm>
        </p:spPr>
        <p:txBody>
          <a:bodyPr>
            <a:noAutofit/>
          </a:bodyPr>
          <a:lstStyle/>
          <a:p>
            <a:r>
              <a:rPr lang="en-US" altLang="zh-TW" sz="2400" dirty="0" smtClean="0"/>
              <a:t>WNC Corporate Culture /Ten Beliefs/Ten Principles</a:t>
            </a:r>
            <a:br>
              <a:rPr lang="en-US" altLang="zh-TW" sz="2400" dirty="0" smtClean="0"/>
            </a:br>
            <a:r>
              <a:rPr lang="en-US" altLang="zh-TW" sz="2400" dirty="0"/>
              <a:t/>
            </a:r>
            <a:br>
              <a:rPr lang="en-US" altLang="zh-TW" sz="2400" dirty="0"/>
            </a:br>
            <a:r>
              <a:rPr lang="en-US" altLang="zh-TW" dirty="0" smtClean="0"/>
              <a:t/>
            </a:r>
            <a:br>
              <a:rPr lang="en-US" altLang="zh-TW" dirty="0" smtClean="0"/>
            </a:br>
            <a:r>
              <a:rPr lang="en-US" altLang="zh-TW" dirty="0"/>
              <a:t/>
            </a:r>
            <a:br>
              <a:rPr lang="en-US" altLang="zh-TW" dirty="0"/>
            </a:br>
            <a:r>
              <a:rPr lang="en-US" altLang="zh-TW" dirty="0" smtClean="0"/>
              <a:t/>
            </a:r>
            <a:br>
              <a:rPr lang="en-US" altLang="zh-TW" dirty="0" smtClean="0"/>
            </a:br>
            <a:r>
              <a:rPr lang="en-US" altLang="zh-TW" dirty="0"/>
              <a:t/>
            </a:r>
            <a:br>
              <a:rPr lang="en-US" altLang="zh-TW" dirty="0"/>
            </a:br>
            <a:endParaRPr lang="zh-TW" altLang="en-US" dirty="0"/>
          </a:p>
        </p:txBody>
      </p:sp>
      <p:grpSp>
        <p:nvGrpSpPr>
          <p:cNvPr id="2" name="群組 58"/>
          <p:cNvGrpSpPr/>
          <p:nvPr/>
        </p:nvGrpSpPr>
        <p:grpSpPr>
          <a:xfrm>
            <a:off x="2417607" y="1463369"/>
            <a:ext cx="4145249" cy="4032723"/>
            <a:chOff x="2499375" y="1412639"/>
            <a:chExt cx="4145249" cy="4032723"/>
          </a:xfrm>
        </p:grpSpPr>
        <p:grpSp>
          <p:nvGrpSpPr>
            <p:cNvPr id="3" name="群組 44"/>
            <p:cNvGrpSpPr/>
            <p:nvPr/>
          </p:nvGrpSpPr>
          <p:grpSpPr>
            <a:xfrm rot="10800000">
              <a:off x="3912956" y="4947854"/>
              <a:ext cx="1336197" cy="497508"/>
              <a:chOff x="1700272" y="2714465"/>
              <a:chExt cx="708240" cy="263700"/>
            </a:xfrm>
          </p:grpSpPr>
          <p:sp>
            <p:nvSpPr>
              <p:cNvPr id="46" name="手繪多邊形 45"/>
              <p:cNvSpPr/>
              <p:nvPr/>
            </p:nvSpPr>
            <p:spPr bwMode="auto">
              <a:xfrm>
                <a:off x="1700272" y="2774734"/>
                <a:ext cx="708240" cy="203431"/>
              </a:xfrm>
              <a:custGeom>
                <a:avLst/>
                <a:gdLst>
                  <a:gd name="connsiteX0" fmla="*/ 0 w 851026"/>
                  <a:gd name="connsiteY0" fmla="*/ 244444 h 244444"/>
                  <a:gd name="connsiteX1" fmla="*/ 405144 w 851026"/>
                  <a:gd name="connsiteY1" fmla="*/ 0 h 244444"/>
                  <a:gd name="connsiteX2" fmla="*/ 445882 w 851026"/>
                  <a:gd name="connsiteY2" fmla="*/ 0 h 244444"/>
                  <a:gd name="connsiteX3" fmla="*/ 851026 w 851026"/>
                  <a:gd name="connsiteY3" fmla="*/ 244444 h 244444"/>
                  <a:gd name="connsiteX4" fmla="*/ 0 w 851026"/>
                  <a:gd name="connsiteY4" fmla="*/ 244444 h 244444"/>
                  <a:gd name="connsiteX0" fmla="*/ 0 w 851026"/>
                  <a:gd name="connsiteY0" fmla="*/ 244444 h 244444"/>
                  <a:gd name="connsiteX1" fmla="*/ 405144 w 851026"/>
                  <a:gd name="connsiteY1" fmla="*/ 0 h 244444"/>
                  <a:gd name="connsiteX2" fmla="*/ 445882 w 851026"/>
                  <a:gd name="connsiteY2" fmla="*/ 0 h 244444"/>
                  <a:gd name="connsiteX3" fmla="*/ 851026 w 851026"/>
                  <a:gd name="connsiteY3" fmla="*/ 244444 h 244444"/>
                  <a:gd name="connsiteX4" fmla="*/ 0 w 851026"/>
                  <a:gd name="connsiteY4" fmla="*/ 244444 h 244444"/>
                  <a:gd name="connsiteX0" fmla="*/ 0 w 851026"/>
                  <a:gd name="connsiteY0" fmla="*/ 244444 h 244444"/>
                  <a:gd name="connsiteX1" fmla="*/ 405144 w 851026"/>
                  <a:gd name="connsiteY1" fmla="*/ 0 h 244444"/>
                  <a:gd name="connsiteX2" fmla="*/ 445882 w 851026"/>
                  <a:gd name="connsiteY2" fmla="*/ 0 h 244444"/>
                  <a:gd name="connsiteX3" fmla="*/ 851026 w 851026"/>
                  <a:gd name="connsiteY3" fmla="*/ 244444 h 244444"/>
                  <a:gd name="connsiteX4" fmla="*/ 0 w 851026"/>
                  <a:gd name="connsiteY4" fmla="*/ 244444 h 244444"/>
                  <a:gd name="connsiteX0" fmla="*/ 0 w 851026"/>
                  <a:gd name="connsiteY0" fmla="*/ 244444 h 244444"/>
                  <a:gd name="connsiteX1" fmla="*/ 405144 w 851026"/>
                  <a:gd name="connsiteY1" fmla="*/ 0 h 244444"/>
                  <a:gd name="connsiteX2" fmla="*/ 445882 w 851026"/>
                  <a:gd name="connsiteY2" fmla="*/ 0 h 244444"/>
                  <a:gd name="connsiteX3" fmla="*/ 851026 w 851026"/>
                  <a:gd name="connsiteY3" fmla="*/ 244444 h 244444"/>
                  <a:gd name="connsiteX4" fmla="*/ 0 w 851026"/>
                  <a:gd name="connsiteY4" fmla="*/ 244444 h 244444"/>
                  <a:gd name="connsiteX0" fmla="*/ 0 w 851026"/>
                  <a:gd name="connsiteY0" fmla="*/ 244444 h 244444"/>
                  <a:gd name="connsiteX1" fmla="*/ 405144 w 851026"/>
                  <a:gd name="connsiteY1" fmla="*/ 0 h 244444"/>
                  <a:gd name="connsiteX2" fmla="*/ 445882 w 851026"/>
                  <a:gd name="connsiteY2" fmla="*/ 0 h 244444"/>
                  <a:gd name="connsiteX3" fmla="*/ 851026 w 851026"/>
                  <a:gd name="connsiteY3" fmla="*/ 244444 h 244444"/>
                  <a:gd name="connsiteX4" fmla="*/ 0 w 851026"/>
                  <a:gd name="connsiteY4" fmla="*/ 244444 h 24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026" h="244444">
                    <a:moveTo>
                      <a:pt x="0" y="244444"/>
                    </a:moveTo>
                    <a:cubicBezTo>
                      <a:pt x="225583" y="162963"/>
                      <a:pt x="315363" y="108641"/>
                      <a:pt x="405144" y="0"/>
                    </a:cubicBezTo>
                    <a:lnTo>
                      <a:pt x="445882" y="0"/>
                    </a:lnTo>
                    <a:cubicBezTo>
                      <a:pt x="571877" y="144855"/>
                      <a:pt x="643550" y="172016"/>
                      <a:pt x="851026" y="244444"/>
                    </a:cubicBezTo>
                    <a:lnTo>
                      <a:pt x="0" y="244444"/>
                    </a:lnTo>
                    <a:close/>
                  </a:path>
                </a:pathLst>
              </a:custGeom>
              <a:gradFill flip="none" rotWithShape="1">
                <a:gsLst>
                  <a:gs pos="0">
                    <a:srgbClr val="3399FF">
                      <a:alpha val="0"/>
                    </a:srgbClr>
                  </a:gs>
                  <a:gs pos="100000">
                    <a:srgbClr val="53A9FF"/>
                  </a:gs>
                </a:gsLst>
                <a:lin ang="162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endParaRPr lang="zh-TW" altLang="en-US"/>
              </a:p>
            </p:txBody>
          </p:sp>
          <p:sp>
            <p:nvSpPr>
              <p:cNvPr id="47" name="等腰三角形 46"/>
              <p:cNvSpPr/>
              <p:nvPr/>
            </p:nvSpPr>
            <p:spPr bwMode="auto">
              <a:xfrm>
                <a:off x="1948908" y="2714465"/>
                <a:ext cx="209719" cy="89880"/>
              </a:xfrm>
              <a:prstGeom prst="triangle">
                <a:avLst/>
              </a:prstGeom>
              <a:solidFill>
                <a:srgbClr val="53A9FF"/>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endParaRPr lang="zh-TW" altLang="en-US"/>
              </a:p>
            </p:txBody>
          </p:sp>
        </p:grpSp>
        <p:grpSp>
          <p:nvGrpSpPr>
            <p:cNvPr id="4" name="群組 47"/>
            <p:cNvGrpSpPr/>
            <p:nvPr/>
          </p:nvGrpSpPr>
          <p:grpSpPr>
            <a:xfrm>
              <a:off x="3912956" y="1412639"/>
              <a:ext cx="1336197" cy="497508"/>
              <a:chOff x="1700272" y="2714465"/>
              <a:chExt cx="708240" cy="263700"/>
            </a:xfrm>
          </p:grpSpPr>
          <p:sp>
            <p:nvSpPr>
              <p:cNvPr id="49" name="手繪多邊形 48"/>
              <p:cNvSpPr/>
              <p:nvPr/>
            </p:nvSpPr>
            <p:spPr bwMode="auto">
              <a:xfrm>
                <a:off x="1700272" y="2774734"/>
                <a:ext cx="708240" cy="203431"/>
              </a:xfrm>
              <a:custGeom>
                <a:avLst/>
                <a:gdLst>
                  <a:gd name="connsiteX0" fmla="*/ 0 w 851026"/>
                  <a:gd name="connsiteY0" fmla="*/ 244444 h 244444"/>
                  <a:gd name="connsiteX1" fmla="*/ 405144 w 851026"/>
                  <a:gd name="connsiteY1" fmla="*/ 0 h 244444"/>
                  <a:gd name="connsiteX2" fmla="*/ 445882 w 851026"/>
                  <a:gd name="connsiteY2" fmla="*/ 0 h 244444"/>
                  <a:gd name="connsiteX3" fmla="*/ 851026 w 851026"/>
                  <a:gd name="connsiteY3" fmla="*/ 244444 h 244444"/>
                  <a:gd name="connsiteX4" fmla="*/ 0 w 851026"/>
                  <a:gd name="connsiteY4" fmla="*/ 244444 h 244444"/>
                  <a:gd name="connsiteX0" fmla="*/ 0 w 851026"/>
                  <a:gd name="connsiteY0" fmla="*/ 244444 h 244444"/>
                  <a:gd name="connsiteX1" fmla="*/ 405144 w 851026"/>
                  <a:gd name="connsiteY1" fmla="*/ 0 h 244444"/>
                  <a:gd name="connsiteX2" fmla="*/ 445882 w 851026"/>
                  <a:gd name="connsiteY2" fmla="*/ 0 h 244444"/>
                  <a:gd name="connsiteX3" fmla="*/ 851026 w 851026"/>
                  <a:gd name="connsiteY3" fmla="*/ 244444 h 244444"/>
                  <a:gd name="connsiteX4" fmla="*/ 0 w 851026"/>
                  <a:gd name="connsiteY4" fmla="*/ 244444 h 244444"/>
                  <a:gd name="connsiteX0" fmla="*/ 0 w 851026"/>
                  <a:gd name="connsiteY0" fmla="*/ 244444 h 244444"/>
                  <a:gd name="connsiteX1" fmla="*/ 405144 w 851026"/>
                  <a:gd name="connsiteY1" fmla="*/ 0 h 244444"/>
                  <a:gd name="connsiteX2" fmla="*/ 445882 w 851026"/>
                  <a:gd name="connsiteY2" fmla="*/ 0 h 244444"/>
                  <a:gd name="connsiteX3" fmla="*/ 851026 w 851026"/>
                  <a:gd name="connsiteY3" fmla="*/ 244444 h 244444"/>
                  <a:gd name="connsiteX4" fmla="*/ 0 w 851026"/>
                  <a:gd name="connsiteY4" fmla="*/ 244444 h 244444"/>
                  <a:gd name="connsiteX0" fmla="*/ 0 w 851026"/>
                  <a:gd name="connsiteY0" fmla="*/ 244444 h 244444"/>
                  <a:gd name="connsiteX1" fmla="*/ 405144 w 851026"/>
                  <a:gd name="connsiteY1" fmla="*/ 0 h 244444"/>
                  <a:gd name="connsiteX2" fmla="*/ 445882 w 851026"/>
                  <a:gd name="connsiteY2" fmla="*/ 0 h 244444"/>
                  <a:gd name="connsiteX3" fmla="*/ 851026 w 851026"/>
                  <a:gd name="connsiteY3" fmla="*/ 244444 h 244444"/>
                  <a:gd name="connsiteX4" fmla="*/ 0 w 851026"/>
                  <a:gd name="connsiteY4" fmla="*/ 244444 h 244444"/>
                  <a:gd name="connsiteX0" fmla="*/ 0 w 851026"/>
                  <a:gd name="connsiteY0" fmla="*/ 244444 h 244444"/>
                  <a:gd name="connsiteX1" fmla="*/ 405144 w 851026"/>
                  <a:gd name="connsiteY1" fmla="*/ 0 h 244444"/>
                  <a:gd name="connsiteX2" fmla="*/ 445882 w 851026"/>
                  <a:gd name="connsiteY2" fmla="*/ 0 h 244444"/>
                  <a:gd name="connsiteX3" fmla="*/ 851026 w 851026"/>
                  <a:gd name="connsiteY3" fmla="*/ 244444 h 244444"/>
                  <a:gd name="connsiteX4" fmla="*/ 0 w 851026"/>
                  <a:gd name="connsiteY4" fmla="*/ 244444 h 24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026" h="244444">
                    <a:moveTo>
                      <a:pt x="0" y="244444"/>
                    </a:moveTo>
                    <a:cubicBezTo>
                      <a:pt x="225583" y="162963"/>
                      <a:pt x="315363" y="108641"/>
                      <a:pt x="405144" y="0"/>
                    </a:cubicBezTo>
                    <a:lnTo>
                      <a:pt x="445882" y="0"/>
                    </a:lnTo>
                    <a:cubicBezTo>
                      <a:pt x="571877" y="144855"/>
                      <a:pt x="643550" y="172016"/>
                      <a:pt x="851026" y="244444"/>
                    </a:cubicBezTo>
                    <a:lnTo>
                      <a:pt x="0" y="244444"/>
                    </a:lnTo>
                    <a:close/>
                  </a:path>
                </a:pathLst>
              </a:custGeom>
              <a:gradFill flip="none" rotWithShape="1">
                <a:gsLst>
                  <a:gs pos="0">
                    <a:srgbClr val="3399FF">
                      <a:alpha val="0"/>
                    </a:srgbClr>
                  </a:gs>
                  <a:gs pos="100000">
                    <a:srgbClr val="53A9FF"/>
                  </a:gs>
                </a:gsLst>
                <a:lin ang="162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endParaRPr lang="zh-TW" altLang="en-US"/>
              </a:p>
            </p:txBody>
          </p:sp>
          <p:sp>
            <p:nvSpPr>
              <p:cNvPr id="50" name="等腰三角形 49"/>
              <p:cNvSpPr/>
              <p:nvPr/>
            </p:nvSpPr>
            <p:spPr bwMode="auto">
              <a:xfrm>
                <a:off x="1948908" y="2714465"/>
                <a:ext cx="209719" cy="89880"/>
              </a:xfrm>
              <a:prstGeom prst="triangle">
                <a:avLst/>
              </a:prstGeom>
              <a:solidFill>
                <a:srgbClr val="53A9FF"/>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endParaRPr lang="zh-TW" altLang="en-US"/>
              </a:p>
            </p:txBody>
          </p:sp>
        </p:grpSp>
        <p:grpSp>
          <p:nvGrpSpPr>
            <p:cNvPr id="5" name="群組 50"/>
            <p:cNvGrpSpPr/>
            <p:nvPr/>
          </p:nvGrpSpPr>
          <p:grpSpPr>
            <a:xfrm rot="5400000">
              <a:off x="5727772" y="3187315"/>
              <a:ext cx="1336196" cy="497508"/>
              <a:chOff x="1700272" y="2714465"/>
              <a:chExt cx="708240" cy="263700"/>
            </a:xfrm>
          </p:grpSpPr>
          <p:sp>
            <p:nvSpPr>
              <p:cNvPr id="52" name="手繪多邊形 51"/>
              <p:cNvSpPr/>
              <p:nvPr/>
            </p:nvSpPr>
            <p:spPr bwMode="auto">
              <a:xfrm>
                <a:off x="1700272" y="2774734"/>
                <a:ext cx="708240" cy="203431"/>
              </a:xfrm>
              <a:custGeom>
                <a:avLst/>
                <a:gdLst>
                  <a:gd name="connsiteX0" fmla="*/ 0 w 851026"/>
                  <a:gd name="connsiteY0" fmla="*/ 244444 h 244444"/>
                  <a:gd name="connsiteX1" fmla="*/ 405144 w 851026"/>
                  <a:gd name="connsiteY1" fmla="*/ 0 h 244444"/>
                  <a:gd name="connsiteX2" fmla="*/ 445882 w 851026"/>
                  <a:gd name="connsiteY2" fmla="*/ 0 h 244444"/>
                  <a:gd name="connsiteX3" fmla="*/ 851026 w 851026"/>
                  <a:gd name="connsiteY3" fmla="*/ 244444 h 244444"/>
                  <a:gd name="connsiteX4" fmla="*/ 0 w 851026"/>
                  <a:gd name="connsiteY4" fmla="*/ 244444 h 244444"/>
                  <a:gd name="connsiteX0" fmla="*/ 0 w 851026"/>
                  <a:gd name="connsiteY0" fmla="*/ 244444 h 244444"/>
                  <a:gd name="connsiteX1" fmla="*/ 405144 w 851026"/>
                  <a:gd name="connsiteY1" fmla="*/ 0 h 244444"/>
                  <a:gd name="connsiteX2" fmla="*/ 445882 w 851026"/>
                  <a:gd name="connsiteY2" fmla="*/ 0 h 244444"/>
                  <a:gd name="connsiteX3" fmla="*/ 851026 w 851026"/>
                  <a:gd name="connsiteY3" fmla="*/ 244444 h 244444"/>
                  <a:gd name="connsiteX4" fmla="*/ 0 w 851026"/>
                  <a:gd name="connsiteY4" fmla="*/ 244444 h 244444"/>
                  <a:gd name="connsiteX0" fmla="*/ 0 w 851026"/>
                  <a:gd name="connsiteY0" fmla="*/ 244444 h 244444"/>
                  <a:gd name="connsiteX1" fmla="*/ 405144 w 851026"/>
                  <a:gd name="connsiteY1" fmla="*/ 0 h 244444"/>
                  <a:gd name="connsiteX2" fmla="*/ 445882 w 851026"/>
                  <a:gd name="connsiteY2" fmla="*/ 0 h 244444"/>
                  <a:gd name="connsiteX3" fmla="*/ 851026 w 851026"/>
                  <a:gd name="connsiteY3" fmla="*/ 244444 h 244444"/>
                  <a:gd name="connsiteX4" fmla="*/ 0 w 851026"/>
                  <a:gd name="connsiteY4" fmla="*/ 244444 h 244444"/>
                  <a:gd name="connsiteX0" fmla="*/ 0 w 851026"/>
                  <a:gd name="connsiteY0" fmla="*/ 244444 h 244444"/>
                  <a:gd name="connsiteX1" fmla="*/ 405144 w 851026"/>
                  <a:gd name="connsiteY1" fmla="*/ 0 h 244444"/>
                  <a:gd name="connsiteX2" fmla="*/ 445882 w 851026"/>
                  <a:gd name="connsiteY2" fmla="*/ 0 h 244444"/>
                  <a:gd name="connsiteX3" fmla="*/ 851026 w 851026"/>
                  <a:gd name="connsiteY3" fmla="*/ 244444 h 244444"/>
                  <a:gd name="connsiteX4" fmla="*/ 0 w 851026"/>
                  <a:gd name="connsiteY4" fmla="*/ 244444 h 244444"/>
                  <a:gd name="connsiteX0" fmla="*/ 0 w 851026"/>
                  <a:gd name="connsiteY0" fmla="*/ 244444 h 244444"/>
                  <a:gd name="connsiteX1" fmla="*/ 405144 w 851026"/>
                  <a:gd name="connsiteY1" fmla="*/ 0 h 244444"/>
                  <a:gd name="connsiteX2" fmla="*/ 445882 w 851026"/>
                  <a:gd name="connsiteY2" fmla="*/ 0 h 244444"/>
                  <a:gd name="connsiteX3" fmla="*/ 851026 w 851026"/>
                  <a:gd name="connsiteY3" fmla="*/ 244444 h 244444"/>
                  <a:gd name="connsiteX4" fmla="*/ 0 w 851026"/>
                  <a:gd name="connsiteY4" fmla="*/ 244444 h 24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026" h="244444">
                    <a:moveTo>
                      <a:pt x="0" y="244444"/>
                    </a:moveTo>
                    <a:cubicBezTo>
                      <a:pt x="225583" y="162963"/>
                      <a:pt x="315363" y="108641"/>
                      <a:pt x="405144" y="0"/>
                    </a:cubicBezTo>
                    <a:lnTo>
                      <a:pt x="445882" y="0"/>
                    </a:lnTo>
                    <a:cubicBezTo>
                      <a:pt x="571877" y="144855"/>
                      <a:pt x="643550" y="172016"/>
                      <a:pt x="851026" y="244444"/>
                    </a:cubicBezTo>
                    <a:lnTo>
                      <a:pt x="0" y="244444"/>
                    </a:lnTo>
                    <a:close/>
                  </a:path>
                </a:pathLst>
              </a:custGeom>
              <a:gradFill flip="none" rotWithShape="1">
                <a:gsLst>
                  <a:gs pos="0">
                    <a:srgbClr val="3399FF">
                      <a:alpha val="0"/>
                    </a:srgbClr>
                  </a:gs>
                  <a:gs pos="100000">
                    <a:srgbClr val="53A9FF"/>
                  </a:gs>
                </a:gsLst>
                <a:lin ang="162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endParaRPr lang="zh-TW" altLang="en-US"/>
              </a:p>
            </p:txBody>
          </p:sp>
          <p:sp>
            <p:nvSpPr>
              <p:cNvPr id="53" name="等腰三角形 52"/>
              <p:cNvSpPr/>
              <p:nvPr/>
            </p:nvSpPr>
            <p:spPr bwMode="auto">
              <a:xfrm>
                <a:off x="1948908" y="2714465"/>
                <a:ext cx="209719" cy="89880"/>
              </a:xfrm>
              <a:prstGeom prst="triangle">
                <a:avLst/>
              </a:prstGeom>
              <a:solidFill>
                <a:srgbClr val="53A9FF"/>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endParaRPr lang="zh-TW" altLang="en-US"/>
              </a:p>
            </p:txBody>
          </p:sp>
        </p:grpSp>
        <p:grpSp>
          <p:nvGrpSpPr>
            <p:cNvPr id="6" name="群組 53"/>
            <p:cNvGrpSpPr/>
            <p:nvPr/>
          </p:nvGrpSpPr>
          <p:grpSpPr>
            <a:xfrm rot="16200000" flipH="1">
              <a:off x="2080031" y="3187315"/>
              <a:ext cx="1336196" cy="497508"/>
              <a:chOff x="1700272" y="2714465"/>
              <a:chExt cx="708240" cy="263700"/>
            </a:xfrm>
          </p:grpSpPr>
          <p:sp>
            <p:nvSpPr>
              <p:cNvPr id="55" name="手繪多邊形 54"/>
              <p:cNvSpPr/>
              <p:nvPr/>
            </p:nvSpPr>
            <p:spPr bwMode="auto">
              <a:xfrm>
                <a:off x="1700272" y="2774734"/>
                <a:ext cx="708240" cy="203431"/>
              </a:xfrm>
              <a:custGeom>
                <a:avLst/>
                <a:gdLst>
                  <a:gd name="connsiteX0" fmla="*/ 0 w 851026"/>
                  <a:gd name="connsiteY0" fmla="*/ 244444 h 244444"/>
                  <a:gd name="connsiteX1" fmla="*/ 405144 w 851026"/>
                  <a:gd name="connsiteY1" fmla="*/ 0 h 244444"/>
                  <a:gd name="connsiteX2" fmla="*/ 445882 w 851026"/>
                  <a:gd name="connsiteY2" fmla="*/ 0 h 244444"/>
                  <a:gd name="connsiteX3" fmla="*/ 851026 w 851026"/>
                  <a:gd name="connsiteY3" fmla="*/ 244444 h 244444"/>
                  <a:gd name="connsiteX4" fmla="*/ 0 w 851026"/>
                  <a:gd name="connsiteY4" fmla="*/ 244444 h 244444"/>
                  <a:gd name="connsiteX0" fmla="*/ 0 w 851026"/>
                  <a:gd name="connsiteY0" fmla="*/ 244444 h 244444"/>
                  <a:gd name="connsiteX1" fmla="*/ 405144 w 851026"/>
                  <a:gd name="connsiteY1" fmla="*/ 0 h 244444"/>
                  <a:gd name="connsiteX2" fmla="*/ 445882 w 851026"/>
                  <a:gd name="connsiteY2" fmla="*/ 0 h 244444"/>
                  <a:gd name="connsiteX3" fmla="*/ 851026 w 851026"/>
                  <a:gd name="connsiteY3" fmla="*/ 244444 h 244444"/>
                  <a:gd name="connsiteX4" fmla="*/ 0 w 851026"/>
                  <a:gd name="connsiteY4" fmla="*/ 244444 h 244444"/>
                  <a:gd name="connsiteX0" fmla="*/ 0 w 851026"/>
                  <a:gd name="connsiteY0" fmla="*/ 244444 h 244444"/>
                  <a:gd name="connsiteX1" fmla="*/ 405144 w 851026"/>
                  <a:gd name="connsiteY1" fmla="*/ 0 h 244444"/>
                  <a:gd name="connsiteX2" fmla="*/ 445882 w 851026"/>
                  <a:gd name="connsiteY2" fmla="*/ 0 h 244444"/>
                  <a:gd name="connsiteX3" fmla="*/ 851026 w 851026"/>
                  <a:gd name="connsiteY3" fmla="*/ 244444 h 244444"/>
                  <a:gd name="connsiteX4" fmla="*/ 0 w 851026"/>
                  <a:gd name="connsiteY4" fmla="*/ 244444 h 244444"/>
                  <a:gd name="connsiteX0" fmla="*/ 0 w 851026"/>
                  <a:gd name="connsiteY0" fmla="*/ 244444 h 244444"/>
                  <a:gd name="connsiteX1" fmla="*/ 405144 w 851026"/>
                  <a:gd name="connsiteY1" fmla="*/ 0 h 244444"/>
                  <a:gd name="connsiteX2" fmla="*/ 445882 w 851026"/>
                  <a:gd name="connsiteY2" fmla="*/ 0 h 244444"/>
                  <a:gd name="connsiteX3" fmla="*/ 851026 w 851026"/>
                  <a:gd name="connsiteY3" fmla="*/ 244444 h 244444"/>
                  <a:gd name="connsiteX4" fmla="*/ 0 w 851026"/>
                  <a:gd name="connsiteY4" fmla="*/ 244444 h 244444"/>
                  <a:gd name="connsiteX0" fmla="*/ 0 w 851026"/>
                  <a:gd name="connsiteY0" fmla="*/ 244444 h 244444"/>
                  <a:gd name="connsiteX1" fmla="*/ 405144 w 851026"/>
                  <a:gd name="connsiteY1" fmla="*/ 0 h 244444"/>
                  <a:gd name="connsiteX2" fmla="*/ 445882 w 851026"/>
                  <a:gd name="connsiteY2" fmla="*/ 0 h 244444"/>
                  <a:gd name="connsiteX3" fmla="*/ 851026 w 851026"/>
                  <a:gd name="connsiteY3" fmla="*/ 244444 h 244444"/>
                  <a:gd name="connsiteX4" fmla="*/ 0 w 851026"/>
                  <a:gd name="connsiteY4" fmla="*/ 244444 h 24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026" h="244444">
                    <a:moveTo>
                      <a:pt x="0" y="244444"/>
                    </a:moveTo>
                    <a:cubicBezTo>
                      <a:pt x="225583" y="162963"/>
                      <a:pt x="315363" y="108641"/>
                      <a:pt x="405144" y="0"/>
                    </a:cubicBezTo>
                    <a:lnTo>
                      <a:pt x="445882" y="0"/>
                    </a:lnTo>
                    <a:cubicBezTo>
                      <a:pt x="571877" y="144855"/>
                      <a:pt x="643550" y="172016"/>
                      <a:pt x="851026" y="244444"/>
                    </a:cubicBezTo>
                    <a:lnTo>
                      <a:pt x="0" y="244444"/>
                    </a:lnTo>
                    <a:close/>
                  </a:path>
                </a:pathLst>
              </a:custGeom>
              <a:gradFill flip="none" rotWithShape="1">
                <a:gsLst>
                  <a:gs pos="0">
                    <a:srgbClr val="3399FF">
                      <a:alpha val="0"/>
                    </a:srgbClr>
                  </a:gs>
                  <a:gs pos="100000">
                    <a:srgbClr val="53A9FF"/>
                  </a:gs>
                </a:gsLst>
                <a:lin ang="16200000" scaled="1"/>
                <a:tileRect/>
              </a:gra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endParaRPr lang="zh-TW" altLang="en-US"/>
              </a:p>
            </p:txBody>
          </p:sp>
          <p:sp>
            <p:nvSpPr>
              <p:cNvPr id="56" name="等腰三角形 55"/>
              <p:cNvSpPr/>
              <p:nvPr/>
            </p:nvSpPr>
            <p:spPr bwMode="auto">
              <a:xfrm>
                <a:off x="1948908" y="2714465"/>
                <a:ext cx="209719" cy="89880"/>
              </a:xfrm>
              <a:prstGeom prst="triangle">
                <a:avLst/>
              </a:prstGeom>
              <a:solidFill>
                <a:srgbClr val="53A9FF"/>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endParaRPr lang="zh-TW" altLang="en-US"/>
              </a:p>
            </p:txBody>
          </p:sp>
        </p:grpSp>
      </p:grpSp>
      <p:grpSp>
        <p:nvGrpSpPr>
          <p:cNvPr id="7" name="群組 36"/>
          <p:cNvGrpSpPr/>
          <p:nvPr/>
        </p:nvGrpSpPr>
        <p:grpSpPr>
          <a:xfrm rot="2700000">
            <a:off x="2848353" y="1912618"/>
            <a:ext cx="3304887" cy="3304887"/>
            <a:chOff x="2609850" y="1704975"/>
            <a:chExt cx="3467100" cy="3467100"/>
          </a:xfrm>
        </p:grpSpPr>
        <p:sp>
          <p:nvSpPr>
            <p:cNvPr id="32" name="流程圖: 或 31"/>
            <p:cNvSpPr/>
            <p:nvPr/>
          </p:nvSpPr>
          <p:spPr bwMode="auto">
            <a:xfrm>
              <a:off x="2609850" y="1704975"/>
              <a:ext cx="3467100" cy="3467100"/>
            </a:xfrm>
            <a:prstGeom prst="flowChartOr">
              <a:avLst/>
            </a:prstGeom>
            <a:solidFill>
              <a:srgbClr val="84E2F8"/>
            </a:solidFill>
            <a:ln w="38100" cap="flat" cmpd="sng" algn="ctr">
              <a:solidFill>
                <a:schemeClr val="bg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endParaRPr lang="zh-TW" altLang="en-US"/>
            </a:p>
          </p:txBody>
        </p:sp>
        <p:sp>
          <p:nvSpPr>
            <p:cNvPr id="33" name="文字方塊 40"/>
            <p:cNvSpPr txBox="1">
              <a:spLocks noChangeArrowheads="1"/>
            </p:cNvSpPr>
            <p:nvPr/>
          </p:nvSpPr>
          <p:spPr bwMode="auto">
            <a:xfrm rot="2708459">
              <a:off x="3831951" y="2228576"/>
              <a:ext cx="1800000" cy="1800000"/>
            </a:xfrm>
            <a:prstGeom prst="rect">
              <a:avLst/>
            </a:prstGeom>
            <a:noFill/>
            <a:ln w="9525">
              <a:noFill/>
              <a:miter lim="800000"/>
              <a:headEnd/>
              <a:tailEnd/>
            </a:ln>
          </p:spPr>
          <p:txBody>
            <a:bodyPr wrap="square">
              <a:prstTxWarp prst="textArchUp">
                <a:avLst>
                  <a:gd name="adj" fmla="val 11011138"/>
                </a:avLst>
              </a:prstTxWarp>
              <a:spAutoFit/>
            </a:bodyPr>
            <a:lstStyle/>
            <a:p>
              <a:pPr algn="ctr"/>
              <a:endParaRPr lang="zh-TW" altLang="en-US" sz="2600" b="1" spc="300" dirty="0">
                <a:solidFill>
                  <a:schemeClr val="tx1">
                    <a:lumMod val="75000"/>
                    <a:lumOff val="25000"/>
                  </a:schemeClr>
                </a:solidFill>
                <a:latin typeface="微軟正黑體" pitchFamily="34" charset="-120"/>
                <a:ea typeface="微軟正黑體" pitchFamily="34" charset="-120"/>
              </a:endParaRPr>
            </a:p>
          </p:txBody>
        </p:sp>
        <p:sp>
          <p:nvSpPr>
            <p:cNvPr id="34" name="文字方塊 41"/>
            <p:cNvSpPr txBox="1">
              <a:spLocks noChangeArrowheads="1"/>
            </p:cNvSpPr>
            <p:nvPr/>
          </p:nvSpPr>
          <p:spPr bwMode="auto">
            <a:xfrm rot="18744279">
              <a:off x="3833253" y="2977294"/>
              <a:ext cx="1800000" cy="1800000"/>
            </a:xfrm>
            <a:prstGeom prst="rect">
              <a:avLst/>
            </a:prstGeom>
            <a:noFill/>
            <a:ln w="9525">
              <a:noFill/>
              <a:miter lim="800000"/>
              <a:headEnd/>
              <a:tailEnd/>
            </a:ln>
          </p:spPr>
          <p:txBody>
            <a:bodyPr wrap="square">
              <a:prstTxWarp prst="textArchDown">
                <a:avLst>
                  <a:gd name="adj" fmla="val 16320407"/>
                </a:avLst>
              </a:prstTxWarp>
              <a:spAutoFit/>
            </a:bodyPr>
            <a:lstStyle/>
            <a:p>
              <a:pPr algn="ctr"/>
              <a:endParaRPr lang="zh-TW" altLang="en-US" sz="2600" b="1" spc="600" dirty="0">
                <a:solidFill>
                  <a:schemeClr val="tx1">
                    <a:lumMod val="75000"/>
                    <a:lumOff val="25000"/>
                  </a:schemeClr>
                </a:solidFill>
                <a:latin typeface="微軟正黑體" pitchFamily="34" charset="-120"/>
                <a:ea typeface="微軟正黑體" pitchFamily="34" charset="-120"/>
              </a:endParaRPr>
            </a:p>
          </p:txBody>
        </p:sp>
        <p:sp>
          <p:nvSpPr>
            <p:cNvPr id="36" name="文字方塊 42"/>
            <p:cNvSpPr txBox="1">
              <a:spLocks noChangeArrowheads="1"/>
            </p:cNvSpPr>
            <p:nvPr/>
          </p:nvSpPr>
          <p:spPr bwMode="auto">
            <a:xfrm rot="19260000">
              <a:off x="3072159" y="2180671"/>
              <a:ext cx="1800000" cy="1800000"/>
            </a:xfrm>
            <a:prstGeom prst="rect">
              <a:avLst/>
            </a:prstGeom>
            <a:noFill/>
            <a:ln w="9525">
              <a:noFill/>
              <a:miter lim="800000"/>
              <a:headEnd/>
              <a:tailEnd/>
            </a:ln>
          </p:spPr>
          <p:txBody>
            <a:bodyPr wrap="square">
              <a:prstTxWarp prst="textArchUp">
                <a:avLst>
                  <a:gd name="adj" fmla="val 5448327"/>
                </a:avLst>
              </a:prstTxWarp>
              <a:spAutoFit/>
            </a:bodyPr>
            <a:lstStyle/>
            <a:p>
              <a:pPr algn="ctr"/>
              <a:endParaRPr lang="zh-TW" altLang="en-US" sz="2600" b="1" spc="600" dirty="0">
                <a:solidFill>
                  <a:schemeClr val="tx1">
                    <a:lumMod val="75000"/>
                    <a:lumOff val="25000"/>
                  </a:schemeClr>
                </a:solidFill>
                <a:latin typeface="微軟正黑體" pitchFamily="34" charset="-120"/>
                <a:ea typeface="微軟正黑體" pitchFamily="34" charset="-120"/>
              </a:endParaRPr>
            </a:p>
          </p:txBody>
        </p:sp>
      </p:grpSp>
      <p:sp>
        <p:nvSpPr>
          <p:cNvPr id="44" name="橢圓 43"/>
          <p:cNvSpPr/>
          <p:nvPr/>
        </p:nvSpPr>
        <p:spPr bwMode="auto">
          <a:xfrm>
            <a:off x="3496246" y="2588516"/>
            <a:ext cx="1987973" cy="1987973"/>
          </a:xfrm>
          <a:prstGeom prst="ellipse">
            <a:avLst/>
          </a:prstGeom>
          <a:solidFill>
            <a:schemeClr val="bg1"/>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endParaRPr lang="zh-TW" altLang="en-US"/>
          </a:p>
        </p:txBody>
      </p:sp>
      <p:sp>
        <p:nvSpPr>
          <p:cNvPr id="43" name="矩形 42"/>
          <p:cNvSpPr/>
          <p:nvPr/>
        </p:nvSpPr>
        <p:spPr>
          <a:xfrm>
            <a:off x="3262364" y="2979127"/>
            <a:ext cx="2383976" cy="1200329"/>
          </a:xfrm>
          <a:prstGeom prst="rect">
            <a:avLst/>
          </a:prstGeom>
        </p:spPr>
        <p:txBody>
          <a:bodyPr wrap="square">
            <a:spAutoFit/>
          </a:bodyPr>
          <a:lstStyle/>
          <a:p>
            <a:r>
              <a:rPr lang="en-US" altLang="zh-TW" b="1" spc="300" dirty="0" smtClean="0">
                <a:solidFill>
                  <a:srgbClr val="0070C0"/>
                </a:solidFill>
                <a:effectLst>
                  <a:outerShdw blurRad="38100" dist="38100" dir="2700000" algn="tl">
                    <a:srgbClr val="000000">
                      <a:alpha val="43137"/>
                    </a:srgbClr>
                  </a:outerShdw>
                </a:effectLst>
              </a:rPr>
              <a:t>        WNC</a:t>
            </a:r>
            <a:endParaRPr lang="en-US" altLang="zh-TW" b="1" spc="300" dirty="0">
              <a:solidFill>
                <a:srgbClr val="0070C0"/>
              </a:solidFill>
              <a:effectLst>
                <a:outerShdw blurRad="38100" dist="38100" dir="2700000" algn="tl">
                  <a:srgbClr val="000000">
                    <a:alpha val="43137"/>
                  </a:srgbClr>
                </a:outerShdw>
              </a:effectLst>
            </a:endParaRPr>
          </a:p>
          <a:p>
            <a:r>
              <a:rPr lang="en-US" altLang="zh-TW" b="1" spc="300" dirty="0" smtClean="0">
                <a:solidFill>
                  <a:srgbClr val="0070C0"/>
                </a:solidFill>
                <a:effectLst>
                  <a:outerShdw blurRad="38100" dist="38100" dir="2700000" algn="tl">
                    <a:srgbClr val="000000">
                      <a:alpha val="43137"/>
                    </a:srgbClr>
                  </a:outerShdw>
                </a:effectLst>
              </a:rPr>
              <a:t>        Core</a:t>
            </a:r>
          </a:p>
          <a:p>
            <a:r>
              <a:rPr lang="en-US" altLang="zh-TW" b="1" spc="300" dirty="0" smtClean="0">
                <a:solidFill>
                  <a:srgbClr val="0070C0"/>
                </a:solidFill>
                <a:effectLst>
                  <a:outerShdw blurRad="38100" dist="38100" dir="2700000" algn="tl">
                    <a:srgbClr val="000000">
                      <a:alpha val="43137"/>
                    </a:srgbClr>
                  </a:outerShdw>
                </a:effectLst>
              </a:rPr>
              <a:t>    Corporate</a:t>
            </a:r>
          </a:p>
          <a:p>
            <a:r>
              <a:rPr lang="en-US" altLang="zh-TW" b="1" spc="300" dirty="0" smtClean="0">
                <a:solidFill>
                  <a:srgbClr val="0070C0"/>
                </a:solidFill>
                <a:effectLst>
                  <a:outerShdw blurRad="38100" dist="38100" dir="2700000" algn="tl">
                    <a:srgbClr val="000000">
                      <a:alpha val="43137"/>
                    </a:srgbClr>
                  </a:outerShdw>
                </a:effectLst>
              </a:rPr>
              <a:t>       Values</a:t>
            </a:r>
            <a:endParaRPr lang="en-US" altLang="zh-TW" b="1" spc="300" dirty="0">
              <a:solidFill>
                <a:srgbClr val="0070C0"/>
              </a:solidFill>
              <a:effectLst>
                <a:outerShdw blurRad="38100" dist="38100" dir="2700000" algn="tl">
                  <a:srgbClr val="000000">
                    <a:alpha val="43137"/>
                  </a:srgbClr>
                </a:outerShdw>
              </a:effectLst>
            </a:endParaRPr>
          </a:p>
        </p:txBody>
      </p:sp>
      <p:sp>
        <p:nvSpPr>
          <p:cNvPr id="39" name="標題 29"/>
          <p:cNvSpPr txBox="1">
            <a:spLocks/>
          </p:cNvSpPr>
          <p:nvPr/>
        </p:nvSpPr>
        <p:spPr bwMode="gray">
          <a:xfrm>
            <a:off x="3741788" y="2509524"/>
            <a:ext cx="1885242" cy="433629"/>
          </a:xfrm>
          <a:prstGeom prst="rect">
            <a:avLst/>
          </a:prstGeom>
          <a:noFill/>
          <a:ln w="9525">
            <a:noFill/>
            <a:miter lim="800000"/>
            <a:headEnd/>
            <a:tailEnd/>
          </a:ln>
        </p:spPr>
        <p:txBody>
          <a:bodyPr vert="horz" wrap="square" lIns="90000" tIns="45720" rIns="90000" bIns="45720" numCol="1" anchor="t" anchorCtr="0" compatLnSpc="1">
            <a:prstTxWarp prst="textNoShape">
              <a:avLst/>
            </a:prstTxWarp>
          </a:bodyPr>
          <a:lstStyle>
            <a:lvl1pPr algn="l" rtl="0" eaLnBrk="1" fontAlgn="base" hangingPunct="1">
              <a:lnSpc>
                <a:spcPct val="90000"/>
              </a:lnSpc>
              <a:spcBef>
                <a:spcPct val="0"/>
              </a:spcBef>
              <a:spcAft>
                <a:spcPct val="0"/>
              </a:spcAft>
              <a:defRPr sz="2800" b="1" baseline="0">
                <a:solidFill>
                  <a:schemeClr val="tx1">
                    <a:lumMod val="75000"/>
                    <a:lumOff val="25000"/>
                  </a:schemeClr>
                </a:solidFill>
                <a:latin typeface="+mj-lt"/>
                <a:ea typeface="微軟正黑體" pitchFamily="34" charset="-120"/>
                <a:cs typeface="+mj-cs"/>
              </a:defRPr>
            </a:lvl1pPr>
            <a:lvl2pPr algn="l" rtl="0" eaLnBrk="1" fontAlgn="base" hangingPunct="1">
              <a:lnSpc>
                <a:spcPct val="90000"/>
              </a:lnSpc>
              <a:spcBef>
                <a:spcPct val="0"/>
              </a:spcBef>
              <a:spcAft>
                <a:spcPct val="0"/>
              </a:spcAft>
              <a:defRPr sz="2600" b="1">
                <a:solidFill>
                  <a:schemeClr val="tx1"/>
                </a:solidFill>
                <a:latin typeface="Arial" charset="0"/>
                <a:cs typeface="Arial" charset="0"/>
              </a:defRPr>
            </a:lvl2pPr>
            <a:lvl3pPr algn="l" rtl="0" eaLnBrk="1" fontAlgn="base" hangingPunct="1">
              <a:lnSpc>
                <a:spcPct val="90000"/>
              </a:lnSpc>
              <a:spcBef>
                <a:spcPct val="0"/>
              </a:spcBef>
              <a:spcAft>
                <a:spcPct val="0"/>
              </a:spcAft>
              <a:defRPr sz="2600" b="1">
                <a:solidFill>
                  <a:schemeClr val="tx1"/>
                </a:solidFill>
                <a:latin typeface="Arial" charset="0"/>
                <a:cs typeface="Arial" charset="0"/>
              </a:defRPr>
            </a:lvl3pPr>
            <a:lvl4pPr algn="l" rtl="0" eaLnBrk="1" fontAlgn="base" hangingPunct="1">
              <a:lnSpc>
                <a:spcPct val="90000"/>
              </a:lnSpc>
              <a:spcBef>
                <a:spcPct val="0"/>
              </a:spcBef>
              <a:spcAft>
                <a:spcPct val="0"/>
              </a:spcAft>
              <a:defRPr sz="2600" b="1">
                <a:solidFill>
                  <a:schemeClr val="tx1"/>
                </a:solidFill>
                <a:latin typeface="Arial" charset="0"/>
                <a:cs typeface="Arial" charset="0"/>
              </a:defRPr>
            </a:lvl4pPr>
            <a:lvl5pPr algn="l" rtl="0" eaLnBrk="1" fontAlgn="base" hangingPunct="1">
              <a:lnSpc>
                <a:spcPct val="90000"/>
              </a:lnSpc>
              <a:spcBef>
                <a:spcPct val="0"/>
              </a:spcBef>
              <a:spcAft>
                <a:spcPct val="0"/>
              </a:spcAft>
              <a:defRPr sz="2600" b="1">
                <a:solidFill>
                  <a:schemeClr val="tx1"/>
                </a:solidFill>
                <a:latin typeface="Arial" charset="0"/>
                <a:cs typeface="Arial" charset="0"/>
              </a:defRPr>
            </a:lvl5pPr>
            <a:lvl6pPr marL="457189" algn="l" rtl="0" eaLnBrk="1" fontAlgn="base" hangingPunct="1">
              <a:lnSpc>
                <a:spcPct val="90000"/>
              </a:lnSpc>
              <a:spcBef>
                <a:spcPct val="0"/>
              </a:spcBef>
              <a:spcAft>
                <a:spcPct val="0"/>
              </a:spcAft>
              <a:defRPr sz="2600" b="1">
                <a:solidFill>
                  <a:schemeClr val="tx1"/>
                </a:solidFill>
                <a:latin typeface="Arial" charset="0"/>
                <a:cs typeface="Arial" charset="0"/>
              </a:defRPr>
            </a:lvl6pPr>
            <a:lvl7pPr marL="914378" algn="l" rtl="0" eaLnBrk="1" fontAlgn="base" hangingPunct="1">
              <a:lnSpc>
                <a:spcPct val="90000"/>
              </a:lnSpc>
              <a:spcBef>
                <a:spcPct val="0"/>
              </a:spcBef>
              <a:spcAft>
                <a:spcPct val="0"/>
              </a:spcAft>
              <a:defRPr sz="2600" b="1">
                <a:solidFill>
                  <a:schemeClr val="tx1"/>
                </a:solidFill>
                <a:latin typeface="Arial" charset="0"/>
                <a:cs typeface="Arial" charset="0"/>
              </a:defRPr>
            </a:lvl7pPr>
            <a:lvl8pPr marL="1371566" algn="l" rtl="0" eaLnBrk="1" fontAlgn="base" hangingPunct="1">
              <a:lnSpc>
                <a:spcPct val="90000"/>
              </a:lnSpc>
              <a:spcBef>
                <a:spcPct val="0"/>
              </a:spcBef>
              <a:spcAft>
                <a:spcPct val="0"/>
              </a:spcAft>
              <a:defRPr sz="2600" b="1">
                <a:solidFill>
                  <a:schemeClr val="tx1"/>
                </a:solidFill>
                <a:latin typeface="Arial" charset="0"/>
                <a:cs typeface="Arial" charset="0"/>
              </a:defRPr>
            </a:lvl8pPr>
            <a:lvl9pPr marL="1828754" algn="l" rtl="0" eaLnBrk="1" fontAlgn="base" hangingPunct="1">
              <a:lnSpc>
                <a:spcPct val="90000"/>
              </a:lnSpc>
              <a:spcBef>
                <a:spcPct val="0"/>
              </a:spcBef>
              <a:spcAft>
                <a:spcPct val="0"/>
              </a:spcAft>
              <a:defRPr sz="2600" b="1">
                <a:solidFill>
                  <a:schemeClr val="tx1"/>
                </a:solidFill>
                <a:latin typeface="Arial" charset="0"/>
                <a:cs typeface="Arial" charset="0"/>
              </a:defRPr>
            </a:lvl9pPr>
          </a:lstStyle>
          <a:p>
            <a:r>
              <a:rPr lang="en-US" altLang="zh-TW" kern="0" dirty="0" smtClean="0"/>
              <a:t/>
            </a:r>
            <a:br>
              <a:rPr lang="en-US" altLang="zh-TW" kern="0" dirty="0" smtClean="0"/>
            </a:br>
            <a:r>
              <a:rPr lang="en-US" altLang="zh-TW" kern="0" dirty="0" smtClean="0"/>
              <a:t/>
            </a:r>
            <a:br>
              <a:rPr lang="en-US" altLang="zh-TW" kern="0" dirty="0" smtClean="0"/>
            </a:br>
            <a:r>
              <a:rPr lang="en-US" altLang="zh-TW" kern="0" dirty="0" smtClean="0"/>
              <a:t/>
            </a:r>
            <a:br>
              <a:rPr lang="en-US" altLang="zh-TW" kern="0" dirty="0" smtClean="0"/>
            </a:br>
            <a:r>
              <a:rPr lang="en-US" altLang="zh-TW" kern="0" dirty="0" smtClean="0"/>
              <a:t/>
            </a:r>
            <a:br>
              <a:rPr lang="en-US" altLang="zh-TW" kern="0" dirty="0" smtClean="0"/>
            </a:br>
            <a:r>
              <a:rPr lang="en-US" altLang="zh-TW" kern="0" dirty="0" smtClean="0"/>
              <a:t/>
            </a:r>
            <a:br>
              <a:rPr lang="en-US" altLang="zh-TW" kern="0" dirty="0" smtClean="0"/>
            </a:br>
            <a:endParaRPr lang="zh-TW" altLang="en-US" kern="0" dirty="0"/>
          </a:p>
        </p:txBody>
      </p:sp>
      <p:sp>
        <p:nvSpPr>
          <p:cNvPr id="8" name="矩形 7"/>
          <p:cNvSpPr/>
          <p:nvPr/>
        </p:nvSpPr>
        <p:spPr>
          <a:xfrm>
            <a:off x="3534758" y="2033545"/>
            <a:ext cx="1950084" cy="584775"/>
          </a:xfrm>
          <a:prstGeom prst="rect">
            <a:avLst/>
          </a:prstGeom>
        </p:spPr>
        <p:txBody>
          <a:bodyPr wrap="square">
            <a:spAutoFit/>
          </a:bodyPr>
          <a:lstStyle/>
          <a:p>
            <a:pPr fontAlgn="base"/>
            <a:r>
              <a:rPr lang="en-US" altLang="zh-TW" sz="1600" b="1" dirty="0" smtClean="0">
                <a:solidFill>
                  <a:schemeClr val="tx1">
                    <a:lumMod val="75000"/>
                    <a:lumOff val="25000"/>
                  </a:schemeClr>
                </a:solidFill>
                <a:latin typeface="+mj-lt"/>
                <a:ea typeface="微軟正黑體" pitchFamily="34" charset="-120"/>
                <a:cs typeface="+mj-cs"/>
              </a:rPr>
              <a:t>   Fundamentals  </a:t>
            </a:r>
          </a:p>
          <a:p>
            <a:pPr fontAlgn="base"/>
            <a:r>
              <a:rPr lang="en-US" altLang="zh-TW" sz="1600" b="1" dirty="0">
                <a:solidFill>
                  <a:schemeClr val="tx1">
                    <a:lumMod val="75000"/>
                    <a:lumOff val="25000"/>
                  </a:schemeClr>
                </a:solidFill>
                <a:latin typeface="+mj-lt"/>
                <a:ea typeface="微軟正黑體" pitchFamily="34" charset="-120"/>
                <a:cs typeface="+mj-cs"/>
              </a:rPr>
              <a:t> </a:t>
            </a:r>
            <a:r>
              <a:rPr lang="en-US" altLang="zh-TW" sz="1600" b="1" dirty="0" smtClean="0">
                <a:solidFill>
                  <a:schemeClr val="tx1">
                    <a:lumMod val="75000"/>
                    <a:lumOff val="25000"/>
                  </a:schemeClr>
                </a:solidFill>
                <a:latin typeface="+mj-lt"/>
                <a:ea typeface="微軟正黑體" pitchFamily="34" charset="-120"/>
                <a:cs typeface="+mj-cs"/>
              </a:rPr>
              <a:t>      Advocacy</a:t>
            </a:r>
            <a:endParaRPr lang="en-US" altLang="zh-TW" sz="1600" b="1" dirty="0">
              <a:solidFill>
                <a:schemeClr val="tx1">
                  <a:lumMod val="75000"/>
                  <a:lumOff val="25000"/>
                </a:schemeClr>
              </a:solidFill>
              <a:latin typeface="+mj-lt"/>
              <a:ea typeface="微軟正黑體" pitchFamily="34" charset="-120"/>
              <a:cs typeface="+mj-cs"/>
            </a:endParaRPr>
          </a:p>
        </p:txBody>
      </p:sp>
      <p:sp>
        <p:nvSpPr>
          <p:cNvPr id="41" name="矩形 40"/>
          <p:cNvSpPr/>
          <p:nvPr/>
        </p:nvSpPr>
        <p:spPr>
          <a:xfrm rot="5400000">
            <a:off x="2668254" y="3191606"/>
            <a:ext cx="1044865" cy="707886"/>
          </a:xfrm>
          <a:prstGeom prst="rect">
            <a:avLst/>
          </a:prstGeom>
        </p:spPr>
        <p:txBody>
          <a:bodyPr wrap="square">
            <a:spAutoFit/>
          </a:bodyPr>
          <a:lstStyle/>
          <a:p>
            <a:pPr fontAlgn="base"/>
            <a:r>
              <a:rPr lang="en-US" altLang="zh-TW" sz="1200" b="1" dirty="0" smtClean="0">
                <a:solidFill>
                  <a:schemeClr val="tx1">
                    <a:lumMod val="75000"/>
                    <a:lumOff val="25000"/>
                  </a:schemeClr>
                </a:solidFill>
                <a:latin typeface="+mj-lt"/>
                <a:ea typeface="微軟正黑體" pitchFamily="34" charset="-120"/>
                <a:cs typeface="+mj-cs"/>
              </a:rPr>
              <a:t> </a:t>
            </a:r>
            <a:r>
              <a:rPr lang="en-US" altLang="zh-TW" sz="1400" b="1" dirty="0" smtClean="0">
                <a:solidFill>
                  <a:schemeClr val="tx1">
                    <a:lumMod val="75000"/>
                    <a:lumOff val="25000"/>
                  </a:schemeClr>
                </a:solidFill>
                <a:latin typeface="+mj-lt"/>
                <a:ea typeface="微軟正黑體" pitchFamily="34" charset="-120"/>
                <a:cs typeface="+mj-cs"/>
              </a:rPr>
              <a:t>Customer</a:t>
            </a:r>
          </a:p>
          <a:p>
            <a:pPr fontAlgn="base"/>
            <a:r>
              <a:rPr lang="en-US" altLang="zh-TW" sz="1400" b="1" dirty="0" smtClean="0">
                <a:solidFill>
                  <a:schemeClr val="tx1">
                    <a:lumMod val="75000"/>
                    <a:lumOff val="25000"/>
                  </a:schemeClr>
                </a:solidFill>
                <a:latin typeface="+mj-lt"/>
                <a:ea typeface="微軟正黑體" pitchFamily="34" charset="-120"/>
                <a:cs typeface="+mj-cs"/>
              </a:rPr>
              <a:t>    Trust</a:t>
            </a:r>
            <a:endParaRPr lang="en-US" altLang="zh-TW" sz="1400" b="1" dirty="0">
              <a:solidFill>
                <a:schemeClr val="tx1">
                  <a:lumMod val="75000"/>
                  <a:lumOff val="25000"/>
                </a:schemeClr>
              </a:solidFill>
              <a:latin typeface="+mj-lt"/>
              <a:ea typeface="微軟正黑體" pitchFamily="34" charset="-120"/>
              <a:cs typeface="+mj-cs"/>
            </a:endParaRPr>
          </a:p>
        </p:txBody>
      </p:sp>
      <p:sp>
        <p:nvSpPr>
          <p:cNvPr id="42" name="矩形 41"/>
          <p:cNvSpPr/>
          <p:nvPr/>
        </p:nvSpPr>
        <p:spPr>
          <a:xfrm>
            <a:off x="3713119" y="4648408"/>
            <a:ext cx="1620588" cy="307777"/>
          </a:xfrm>
          <a:prstGeom prst="rect">
            <a:avLst/>
          </a:prstGeom>
        </p:spPr>
        <p:txBody>
          <a:bodyPr wrap="square">
            <a:spAutoFit/>
          </a:bodyPr>
          <a:lstStyle/>
          <a:p>
            <a:pPr fontAlgn="base"/>
            <a:r>
              <a:rPr lang="en-US" altLang="zh-TW" sz="1200" b="1" dirty="0" smtClean="0">
                <a:solidFill>
                  <a:schemeClr val="tx1">
                    <a:lumMod val="75000"/>
                    <a:lumOff val="25000"/>
                  </a:schemeClr>
                </a:solidFill>
                <a:latin typeface="+mj-lt"/>
                <a:ea typeface="微軟正黑體" pitchFamily="34" charset="-120"/>
                <a:cs typeface="+mj-cs"/>
              </a:rPr>
              <a:t> </a:t>
            </a:r>
            <a:r>
              <a:rPr lang="en-US" altLang="zh-TW" sz="1400" b="1" dirty="0" smtClean="0">
                <a:solidFill>
                  <a:schemeClr val="tx1">
                    <a:lumMod val="75000"/>
                    <a:lumOff val="25000"/>
                  </a:schemeClr>
                </a:solidFill>
                <a:latin typeface="+mj-lt"/>
                <a:ea typeface="微軟正黑體" pitchFamily="34" charset="-120"/>
                <a:cs typeface="+mj-cs"/>
              </a:rPr>
              <a:t>Team Cohesion</a:t>
            </a:r>
            <a:endParaRPr lang="en-US" altLang="zh-TW" sz="1400" b="1" dirty="0">
              <a:solidFill>
                <a:schemeClr val="tx1">
                  <a:lumMod val="75000"/>
                  <a:lumOff val="25000"/>
                </a:schemeClr>
              </a:solidFill>
              <a:latin typeface="+mj-lt"/>
              <a:ea typeface="微軟正黑體" pitchFamily="34" charset="-120"/>
              <a:cs typeface="+mj-cs"/>
            </a:endParaRPr>
          </a:p>
        </p:txBody>
      </p:sp>
      <p:sp>
        <p:nvSpPr>
          <p:cNvPr id="45" name="矩形 44"/>
          <p:cNvSpPr/>
          <p:nvPr/>
        </p:nvSpPr>
        <p:spPr>
          <a:xfrm rot="16200000">
            <a:off x="4790241" y="3351264"/>
            <a:ext cx="1950084" cy="338554"/>
          </a:xfrm>
          <a:prstGeom prst="rect">
            <a:avLst/>
          </a:prstGeom>
        </p:spPr>
        <p:txBody>
          <a:bodyPr wrap="square">
            <a:spAutoFit/>
          </a:bodyPr>
          <a:lstStyle/>
          <a:p>
            <a:pPr fontAlgn="base"/>
            <a:r>
              <a:rPr lang="en-US" altLang="zh-TW" sz="1600" b="1" dirty="0" smtClean="0">
                <a:solidFill>
                  <a:schemeClr val="tx1">
                    <a:lumMod val="75000"/>
                    <a:lumOff val="25000"/>
                  </a:schemeClr>
                </a:solidFill>
                <a:latin typeface="+mj-lt"/>
                <a:ea typeface="微軟正黑體" pitchFamily="34" charset="-120"/>
                <a:cs typeface="+mj-cs"/>
              </a:rPr>
              <a:t>   Value Creation</a:t>
            </a:r>
          </a:p>
        </p:txBody>
      </p:sp>
      <p:sp>
        <p:nvSpPr>
          <p:cNvPr id="48" name="Text Box 50"/>
          <p:cNvSpPr txBox="1">
            <a:spLocks noChangeArrowheads="1"/>
          </p:cNvSpPr>
          <p:nvPr/>
        </p:nvSpPr>
        <p:spPr bwMode="auto">
          <a:xfrm>
            <a:off x="5751871" y="1720194"/>
            <a:ext cx="3392130" cy="738664"/>
          </a:xfrm>
          <a:prstGeom prst="rect">
            <a:avLst/>
          </a:prstGeom>
          <a:noFill/>
          <a:ln w="9525">
            <a:noFill/>
            <a:miter lim="800000"/>
            <a:headEnd/>
            <a:tailEnd/>
          </a:ln>
        </p:spPr>
        <p:txBody>
          <a:bodyPr wrap="square">
            <a:spAutoFit/>
          </a:bodyPr>
          <a:lstStyle/>
          <a:p>
            <a:r>
              <a:rPr lang="en-US" altLang="zh-TW" sz="1400" b="1" dirty="0">
                <a:solidFill>
                  <a:srgbClr val="C00000"/>
                </a:solidFill>
                <a:latin typeface="微軟正黑體" pitchFamily="34" charset="-120"/>
                <a:ea typeface="微軟正黑體" pitchFamily="34" charset="-120"/>
                <a:sym typeface="Wingdings 2" pitchFamily="18" charset="2"/>
              </a:rPr>
              <a:t></a:t>
            </a:r>
            <a:r>
              <a:rPr lang="zh-TW" altLang="en-US" sz="1400" dirty="0">
                <a:solidFill>
                  <a:schemeClr val="tx1">
                    <a:lumMod val="65000"/>
                    <a:lumOff val="35000"/>
                  </a:schemeClr>
                </a:solidFill>
                <a:latin typeface="微軟正黑體" pitchFamily="34" charset="-120"/>
                <a:ea typeface="微軟正黑體" pitchFamily="34" charset="-120"/>
              </a:rPr>
              <a:t>不鄉愿 不官僚</a:t>
            </a:r>
          </a:p>
          <a:p>
            <a:r>
              <a:rPr lang="zh-TW" altLang="en-US" sz="1400" b="1" dirty="0">
                <a:solidFill>
                  <a:srgbClr val="C00000"/>
                </a:solidFill>
                <a:latin typeface="微軟正黑體" pitchFamily="34" charset="-120"/>
                <a:ea typeface="微軟正黑體" pitchFamily="34" charset="-120"/>
                <a:sym typeface="Wingdings 2" pitchFamily="18" charset="2"/>
              </a:rPr>
              <a:t></a:t>
            </a:r>
            <a:r>
              <a:rPr lang="zh-TW" altLang="en-US" sz="1400" dirty="0">
                <a:solidFill>
                  <a:schemeClr val="tx1">
                    <a:lumMod val="65000"/>
                    <a:lumOff val="35000"/>
                  </a:schemeClr>
                </a:solidFill>
                <a:latin typeface="微軟正黑體" pitchFamily="34" charset="-120"/>
                <a:ea typeface="微軟正黑體" pitchFamily="34" charset="-120"/>
              </a:rPr>
              <a:t>未經授權不得揭露公司或工作上的機密</a:t>
            </a:r>
          </a:p>
          <a:p>
            <a:r>
              <a:rPr lang="zh-TW" altLang="en-US" sz="1400" b="1" dirty="0">
                <a:solidFill>
                  <a:srgbClr val="C00000"/>
                </a:solidFill>
                <a:latin typeface="微軟正黑體" pitchFamily="34" charset="-120"/>
                <a:ea typeface="微軟正黑體" pitchFamily="34" charset="-120"/>
                <a:sym typeface="Wingdings 2" pitchFamily="18" charset="2"/>
              </a:rPr>
              <a:t></a:t>
            </a:r>
            <a:r>
              <a:rPr lang="zh-TW" altLang="en-US" sz="1400" dirty="0">
                <a:solidFill>
                  <a:schemeClr val="tx1">
                    <a:lumMod val="65000"/>
                    <a:lumOff val="35000"/>
                  </a:schemeClr>
                </a:solidFill>
                <a:latin typeface="微軟正黑體" pitchFamily="34" charset="-120"/>
                <a:ea typeface="微軟正黑體" pitchFamily="34" charset="-120"/>
              </a:rPr>
              <a:t>勿公器私用</a:t>
            </a:r>
            <a:r>
              <a:rPr lang="en-US" altLang="zh-TW" sz="1400" dirty="0">
                <a:solidFill>
                  <a:schemeClr val="tx1">
                    <a:lumMod val="65000"/>
                    <a:lumOff val="35000"/>
                  </a:schemeClr>
                </a:solidFill>
                <a:latin typeface="微軟正黑體" pitchFamily="34" charset="-120"/>
                <a:ea typeface="微軟正黑體" pitchFamily="34" charset="-120"/>
              </a:rPr>
              <a:t>,</a:t>
            </a:r>
            <a:r>
              <a:rPr lang="zh-TW" altLang="en-US" sz="1400" dirty="0">
                <a:solidFill>
                  <a:schemeClr val="tx1">
                    <a:lumMod val="65000"/>
                    <a:lumOff val="35000"/>
                  </a:schemeClr>
                </a:solidFill>
                <a:latin typeface="微軟正黑體" pitchFamily="34" charset="-120"/>
                <a:ea typeface="微軟正黑體" pitchFamily="34" charset="-120"/>
              </a:rPr>
              <a:t>以圖個人利益</a:t>
            </a:r>
          </a:p>
        </p:txBody>
      </p:sp>
      <p:sp>
        <p:nvSpPr>
          <p:cNvPr id="51" name="Text Box 51"/>
          <p:cNvSpPr txBox="1">
            <a:spLocks noChangeArrowheads="1"/>
          </p:cNvSpPr>
          <p:nvPr/>
        </p:nvSpPr>
        <p:spPr bwMode="auto">
          <a:xfrm>
            <a:off x="803715" y="4976673"/>
            <a:ext cx="2482411" cy="738664"/>
          </a:xfrm>
          <a:prstGeom prst="rect">
            <a:avLst/>
          </a:prstGeom>
          <a:noFill/>
          <a:ln w="9525">
            <a:noFill/>
            <a:miter lim="800000"/>
            <a:headEnd/>
            <a:tailEnd/>
          </a:ln>
        </p:spPr>
        <p:txBody>
          <a:bodyPr wrap="square">
            <a:spAutoFit/>
          </a:bodyPr>
          <a:lstStyle/>
          <a:p>
            <a:r>
              <a:rPr lang="en-US" altLang="zh-TW" sz="1400" b="1" dirty="0">
                <a:solidFill>
                  <a:srgbClr val="C00000"/>
                </a:solidFill>
                <a:latin typeface="微軟正黑體" pitchFamily="34" charset="-120"/>
                <a:ea typeface="微軟正黑體" pitchFamily="34" charset="-120"/>
                <a:sym typeface="Wingdings 2" pitchFamily="18" charset="2"/>
              </a:rPr>
              <a:t></a:t>
            </a:r>
            <a:r>
              <a:rPr lang="zh-TW" altLang="en-US" sz="1400" dirty="0">
                <a:solidFill>
                  <a:schemeClr val="tx1">
                    <a:lumMod val="65000"/>
                    <a:lumOff val="35000"/>
                  </a:schemeClr>
                </a:solidFill>
                <a:latin typeface="微軟正黑體" pitchFamily="34" charset="-120"/>
                <a:ea typeface="微軟正黑體" pitchFamily="34" charset="-120"/>
              </a:rPr>
              <a:t>勿本位主義</a:t>
            </a:r>
            <a:r>
              <a:rPr lang="en-US" altLang="zh-TW" sz="1400" dirty="0">
                <a:solidFill>
                  <a:schemeClr val="tx1">
                    <a:lumMod val="65000"/>
                    <a:lumOff val="35000"/>
                  </a:schemeClr>
                </a:solidFill>
                <a:latin typeface="微軟正黑體" pitchFamily="34" charset="-120"/>
                <a:ea typeface="微軟正黑體" pitchFamily="34" charset="-120"/>
              </a:rPr>
              <a:t>,</a:t>
            </a:r>
            <a:r>
              <a:rPr lang="zh-TW" altLang="en-US" sz="1400" dirty="0">
                <a:solidFill>
                  <a:schemeClr val="tx1">
                    <a:lumMod val="65000"/>
                    <a:lumOff val="35000"/>
                  </a:schemeClr>
                </a:solidFill>
                <a:latin typeface="微軟正黑體" pitchFamily="34" charset="-120"/>
                <a:ea typeface="微軟正黑體" pitchFamily="34" charset="-120"/>
              </a:rPr>
              <a:t>勿自私自利</a:t>
            </a:r>
          </a:p>
          <a:p>
            <a:r>
              <a:rPr lang="zh-TW" altLang="en-US" sz="1400" b="1" dirty="0">
                <a:solidFill>
                  <a:srgbClr val="C00000"/>
                </a:solidFill>
                <a:latin typeface="微軟正黑體" pitchFamily="34" charset="-120"/>
                <a:ea typeface="微軟正黑體" pitchFamily="34" charset="-120"/>
                <a:sym typeface="Wingdings 2" pitchFamily="18" charset="2"/>
              </a:rPr>
              <a:t></a:t>
            </a:r>
            <a:r>
              <a:rPr lang="zh-TW" altLang="en-US" sz="1400" dirty="0">
                <a:solidFill>
                  <a:schemeClr val="tx1">
                    <a:lumMod val="65000"/>
                    <a:lumOff val="35000"/>
                  </a:schemeClr>
                </a:solidFill>
                <a:latin typeface="微軟正黑體" pitchFamily="34" charset="-120"/>
                <a:ea typeface="微軟正黑體" pitchFamily="34" charset="-120"/>
              </a:rPr>
              <a:t>不爭功諉過</a:t>
            </a:r>
            <a:r>
              <a:rPr lang="en-US" altLang="zh-TW" sz="1400" dirty="0">
                <a:solidFill>
                  <a:schemeClr val="tx1">
                    <a:lumMod val="65000"/>
                    <a:lumOff val="35000"/>
                  </a:schemeClr>
                </a:solidFill>
                <a:latin typeface="微軟正黑體" pitchFamily="34" charset="-120"/>
                <a:ea typeface="微軟正黑體" pitchFamily="34" charset="-120"/>
              </a:rPr>
              <a:t>,</a:t>
            </a:r>
            <a:r>
              <a:rPr lang="zh-TW" altLang="en-US" sz="1400" dirty="0">
                <a:solidFill>
                  <a:schemeClr val="tx1">
                    <a:lumMod val="65000"/>
                    <a:lumOff val="35000"/>
                  </a:schemeClr>
                </a:solidFill>
                <a:latin typeface="微軟正黑體" pitchFamily="34" charset="-120"/>
                <a:ea typeface="微軟正黑體" pitchFamily="34" charset="-120"/>
              </a:rPr>
              <a:t>不找藉口推諉</a:t>
            </a:r>
            <a:endParaRPr lang="en-US" altLang="zh-TW" sz="1400" dirty="0">
              <a:solidFill>
                <a:schemeClr val="tx1">
                  <a:lumMod val="65000"/>
                  <a:lumOff val="35000"/>
                </a:schemeClr>
              </a:solidFill>
              <a:latin typeface="微軟正黑體" pitchFamily="34" charset="-120"/>
              <a:ea typeface="微軟正黑體" pitchFamily="34" charset="-120"/>
            </a:endParaRPr>
          </a:p>
          <a:p>
            <a:pPr indent="180975"/>
            <a:r>
              <a:rPr lang="zh-TW" altLang="en-US" sz="1400" dirty="0">
                <a:solidFill>
                  <a:schemeClr val="tx1">
                    <a:lumMod val="65000"/>
                    <a:lumOff val="35000"/>
                  </a:schemeClr>
                </a:solidFill>
                <a:latin typeface="微軟正黑體" pitchFamily="34" charset="-120"/>
                <a:ea typeface="微軟正黑體" pitchFamily="34" charset="-120"/>
              </a:rPr>
              <a:t>責任</a:t>
            </a:r>
          </a:p>
        </p:txBody>
      </p:sp>
      <p:sp>
        <p:nvSpPr>
          <p:cNvPr id="54" name="Text Box 52"/>
          <p:cNvSpPr txBox="1">
            <a:spLocks noChangeArrowheads="1"/>
          </p:cNvSpPr>
          <p:nvPr/>
        </p:nvSpPr>
        <p:spPr bwMode="auto">
          <a:xfrm>
            <a:off x="5981700" y="4976673"/>
            <a:ext cx="2616610" cy="738664"/>
          </a:xfrm>
          <a:prstGeom prst="rect">
            <a:avLst/>
          </a:prstGeom>
          <a:noFill/>
          <a:ln w="9525">
            <a:noFill/>
            <a:miter lim="800000"/>
            <a:headEnd/>
            <a:tailEnd/>
          </a:ln>
        </p:spPr>
        <p:txBody>
          <a:bodyPr wrap="square">
            <a:spAutoFit/>
          </a:bodyPr>
          <a:lstStyle/>
          <a:p>
            <a:r>
              <a:rPr lang="en-US" altLang="zh-TW" sz="1400" b="1" dirty="0">
                <a:solidFill>
                  <a:srgbClr val="C00000"/>
                </a:solidFill>
                <a:latin typeface="微軟正黑體" pitchFamily="34" charset="-120"/>
                <a:ea typeface="微軟正黑體" pitchFamily="34" charset="-120"/>
                <a:sym typeface="Wingdings 2" pitchFamily="18" charset="2"/>
              </a:rPr>
              <a:t></a:t>
            </a:r>
            <a:r>
              <a:rPr lang="zh-TW" altLang="en-US" sz="1400" dirty="0">
                <a:solidFill>
                  <a:schemeClr val="tx1">
                    <a:lumMod val="65000"/>
                    <a:lumOff val="35000"/>
                  </a:schemeClr>
                </a:solidFill>
                <a:latin typeface="微軟正黑體" pitchFamily="34" charset="-120"/>
                <a:ea typeface="微軟正黑體" pitchFamily="34" charset="-120"/>
              </a:rPr>
              <a:t>不遲到</a:t>
            </a:r>
            <a:r>
              <a:rPr lang="en-US" altLang="zh-TW" sz="1400" dirty="0">
                <a:solidFill>
                  <a:schemeClr val="tx1">
                    <a:lumMod val="65000"/>
                    <a:lumOff val="35000"/>
                  </a:schemeClr>
                </a:solidFill>
                <a:latin typeface="微軟正黑體" pitchFamily="34" charset="-120"/>
                <a:ea typeface="微軟正黑體" pitchFamily="34" charset="-120"/>
              </a:rPr>
              <a:t>,</a:t>
            </a:r>
            <a:r>
              <a:rPr lang="zh-TW" altLang="en-US" sz="1400" dirty="0">
                <a:solidFill>
                  <a:schemeClr val="tx1">
                    <a:lumMod val="65000"/>
                    <a:lumOff val="35000"/>
                  </a:schemeClr>
                </a:solidFill>
                <a:latin typeface="微軟正黑體" pitchFamily="34" charset="-120"/>
                <a:ea typeface="微軟正黑體" pitchFamily="34" charset="-120"/>
              </a:rPr>
              <a:t>不早退</a:t>
            </a:r>
            <a:r>
              <a:rPr lang="en-US" altLang="zh-TW" sz="1400" dirty="0">
                <a:solidFill>
                  <a:schemeClr val="tx1">
                    <a:lumMod val="65000"/>
                    <a:lumOff val="35000"/>
                  </a:schemeClr>
                </a:solidFill>
                <a:latin typeface="微軟正黑體" pitchFamily="34" charset="-120"/>
                <a:ea typeface="微軟正黑體" pitchFamily="34" charset="-120"/>
              </a:rPr>
              <a:t>,</a:t>
            </a:r>
            <a:r>
              <a:rPr lang="zh-TW" altLang="en-US" sz="1400" dirty="0">
                <a:solidFill>
                  <a:schemeClr val="tx1">
                    <a:lumMod val="65000"/>
                    <a:lumOff val="35000"/>
                  </a:schemeClr>
                </a:solidFill>
                <a:latin typeface="微軟正黑體" pitchFamily="34" charset="-120"/>
                <a:ea typeface="微軟正黑體" pitchFamily="34" charset="-120"/>
              </a:rPr>
              <a:t>開會不遲到</a:t>
            </a:r>
          </a:p>
          <a:p>
            <a:r>
              <a:rPr lang="zh-TW" altLang="en-US" sz="1400" b="1" dirty="0">
                <a:solidFill>
                  <a:srgbClr val="C00000"/>
                </a:solidFill>
                <a:latin typeface="微軟正黑體" pitchFamily="34" charset="-120"/>
                <a:ea typeface="微軟正黑體" pitchFamily="34" charset="-120"/>
                <a:sym typeface="Wingdings 2" pitchFamily="18" charset="2"/>
              </a:rPr>
              <a:t></a:t>
            </a:r>
            <a:r>
              <a:rPr lang="zh-TW" altLang="en-US" sz="1400" dirty="0">
                <a:solidFill>
                  <a:schemeClr val="tx1">
                    <a:lumMod val="65000"/>
                    <a:lumOff val="35000"/>
                  </a:schemeClr>
                </a:solidFill>
                <a:latin typeface="微軟正黑體" pitchFamily="34" charset="-120"/>
                <a:ea typeface="微軟正黑體" pitchFamily="34" charset="-120"/>
              </a:rPr>
              <a:t>不在公開場合發表不當言論，不應毀害公司的信譽 </a:t>
            </a:r>
          </a:p>
        </p:txBody>
      </p:sp>
      <p:sp>
        <p:nvSpPr>
          <p:cNvPr id="57" name="AutoShape 25"/>
          <p:cNvSpPr>
            <a:spLocks noChangeArrowheads="1"/>
          </p:cNvSpPr>
          <p:nvPr/>
        </p:nvSpPr>
        <p:spPr bwMode="auto">
          <a:xfrm>
            <a:off x="2872772" y="619516"/>
            <a:ext cx="3182912" cy="1121051"/>
          </a:xfrm>
          <a:prstGeom prst="roundRect">
            <a:avLst>
              <a:gd name="adj" fmla="val 16667"/>
            </a:avLst>
          </a:prstGeom>
          <a:gradFill flip="none" rotWithShape="1">
            <a:gsLst>
              <a:gs pos="0">
                <a:schemeClr val="tx2">
                  <a:lumMod val="60000"/>
                  <a:lumOff val="40000"/>
                </a:schemeClr>
              </a:gs>
              <a:gs pos="35000">
                <a:schemeClr val="accent2">
                  <a:tint val="37000"/>
                  <a:satMod val="300000"/>
                </a:schemeClr>
              </a:gs>
              <a:gs pos="100000">
                <a:schemeClr val="accent2">
                  <a:tint val="15000"/>
                  <a:satMod val="350000"/>
                </a:schemeClr>
              </a:gs>
            </a:gsLst>
            <a:lin ang="2700000" scaled="1"/>
            <a:tileRect/>
          </a:gra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36000" tIns="36000" rIns="36000" bIns="36000" numCol="1" rtlCol="0" anchor="ctr" anchorCtr="0" compatLnSpc="1">
            <a:prstTxWarp prst="textNoShape">
              <a:avLst/>
            </a:prstTxWarp>
          </a:bodyPr>
          <a:lstStyle/>
          <a:p>
            <a:pPr algn="ctr">
              <a:buFont typeface="Arial" pitchFamily="34" charset="0"/>
              <a:buChar char="•"/>
            </a:pPr>
            <a:r>
              <a:rPr lang="en-US" altLang="zh-TW" sz="1400" dirty="0" smtClean="0"/>
              <a:t>Execute tasks effectively</a:t>
            </a:r>
          </a:p>
          <a:p>
            <a:pPr algn="ctr">
              <a:buFont typeface="Arial" pitchFamily="34" charset="0"/>
              <a:buChar char="•"/>
            </a:pPr>
            <a:r>
              <a:rPr lang="en-US" altLang="zh-TW" sz="1400" dirty="0" smtClean="0"/>
              <a:t>Observe strict discipline . Distribute</a:t>
            </a:r>
          </a:p>
          <a:p>
            <a:pPr algn="ctr"/>
            <a:r>
              <a:rPr lang="en-US" altLang="zh-TW" sz="1400" dirty="0" smtClean="0"/>
              <a:t> rewards and punishments fairly</a:t>
            </a:r>
            <a:endParaRPr lang="zh-TW" altLang="en-US" sz="1400" dirty="0"/>
          </a:p>
        </p:txBody>
      </p:sp>
    </p:spTree>
    <p:extLst>
      <p:ext uri="{BB962C8B-B14F-4D97-AF65-F5344CB8AC3E}">
        <p14:creationId xmlns:p14="http://schemas.microsoft.com/office/powerpoint/2010/main" val="16575638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ctrTitle"/>
          </p:nvPr>
        </p:nvSpPr>
        <p:spPr>
          <a:xfrm>
            <a:off x="1467311" y="-572159"/>
            <a:ext cx="10821208" cy="3530576"/>
          </a:xfrm>
        </p:spPr>
        <p:txBody>
          <a:bodyPr/>
          <a:lstStyle/>
          <a:p>
            <a:pPr algn="ctr" fontAlgn="ctr"/>
            <a:r>
              <a:rPr lang="en-US" altLang="zh-TW" dirty="0"/>
              <a:t>Intern Activities</a:t>
            </a:r>
          </a:p>
        </p:txBody>
      </p:sp>
    </p:spTree>
    <p:extLst>
      <p:ext uri="{BB962C8B-B14F-4D97-AF65-F5344CB8AC3E}">
        <p14:creationId xmlns:p14="http://schemas.microsoft.com/office/powerpoint/2010/main" val="9638218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141804" y="416822"/>
            <a:ext cx="8595796" cy="584775"/>
          </a:xfrm>
          <a:prstGeom prst="rect">
            <a:avLst/>
          </a:prstGeom>
          <a:noFill/>
        </p:spPr>
        <p:txBody>
          <a:bodyPr wrap="square" rtlCol="0">
            <a:spAutoFit/>
          </a:bodyPr>
          <a:lstStyle/>
          <a:p>
            <a:pPr algn="ctr" fontAlgn="base">
              <a:spcBef>
                <a:spcPct val="0"/>
              </a:spcBef>
              <a:spcAft>
                <a:spcPct val="0"/>
              </a:spcAft>
            </a:pPr>
            <a:r>
              <a:rPr lang="en-US" altLang="zh-TW" sz="3200" b="1" dirty="0">
                <a:solidFill>
                  <a:schemeClr val="accent1">
                    <a:lumMod val="75000"/>
                  </a:schemeClr>
                </a:solidFill>
                <a:cs typeface="Arial" charset="0"/>
              </a:rPr>
              <a:t>1</a:t>
            </a:r>
            <a:r>
              <a:rPr lang="en-US" altLang="zh-TW" sz="3200" b="1" dirty="0" smtClean="0">
                <a:solidFill>
                  <a:schemeClr val="accent1">
                    <a:lumMod val="75000"/>
                  </a:schemeClr>
                </a:solidFill>
                <a:cs typeface="Arial" charset="0"/>
              </a:rPr>
              <a:t>. Self Evaluation (Required)</a:t>
            </a:r>
            <a:endParaRPr lang="zh-TW" altLang="en-US" sz="3200" b="1" dirty="0">
              <a:solidFill>
                <a:srgbClr val="37651F"/>
              </a:solidFill>
              <a:cs typeface="Arial" charset="0"/>
            </a:endParaRPr>
          </a:p>
        </p:txBody>
      </p:sp>
      <p:sp>
        <p:nvSpPr>
          <p:cNvPr id="2" name="文字方塊 1"/>
          <p:cNvSpPr txBox="1"/>
          <p:nvPr/>
        </p:nvSpPr>
        <p:spPr>
          <a:xfrm>
            <a:off x="611938" y="4981486"/>
            <a:ext cx="4657622" cy="400110"/>
          </a:xfrm>
          <a:prstGeom prst="rect">
            <a:avLst/>
          </a:prstGeom>
          <a:noFill/>
        </p:spPr>
        <p:txBody>
          <a:bodyPr wrap="none" rtlCol="0">
            <a:spAutoFit/>
          </a:bodyPr>
          <a:lstStyle/>
          <a:p>
            <a:r>
              <a:rPr lang="en-US" altLang="zh-TW" sz="2000" b="1" dirty="0" smtClean="0">
                <a:solidFill>
                  <a:srgbClr val="FF0000"/>
                </a:solidFill>
                <a:latin typeface="Calibri" panose="020F0502020204030204" pitchFamily="34" charset="0"/>
                <a:cs typeface="Calibri" panose="020F0502020204030204" pitchFamily="34" charset="0"/>
              </a:rPr>
              <a:t>Remember to discuss with the manager</a:t>
            </a:r>
            <a:r>
              <a:rPr lang="zh-TW" altLang="en-US" sz="2000" b="1" dirty="0" smtClean="0">
                <a:solidFill>
                  <a:srgbClr val="FF0000"/>
                </a:solidFill>
                <a:latin typeface="Calibri" panose="020F0502020204030204" pitchFamily="34" charset="0"/>
                <a:cs typeface="Calibri" panose="020F0502020204030204" pitchFamily="34" charset="0"/>
              </a:rPr>
              <a:t>！</a:t>
            </a:r>
            <a:endParaRPr lang="zh-TW" altLang="en-US" sz="2000" b="1" dirty="0">
              <a:solidFill>
                <a:srgbClr val="FF0000"/>
              </a:solidFill>
              <a:latin typeface="Calibri" panose="020F0502020204030204" pitchFamily="34" charset="0"/>
              <a:cs typeface="Calibri" panose="020F0502020204030204" pitchFamily="34" charset="0"/>
            </a:endParaRPr>
          </a:p>
        </p:txBody>
      </p:sp>
      <p:pic>
        <p:nvPicPr>
          <p:cNvPr id="3" name="圖片 2"/>
          <p:cNvPicPr>
            <a:picLocks noChangeAspect="1"/>
          </p:cNvPicPr>
          <p:nvPr/>
        </p:nvPicPr>
        <p:blipFill rotWithShape="1">
          <a:blip r:embed="rId3"/>
          <a:srcRect l="2663" t="2273" b="-746"/>
          <a:stretch/>
        </p:blipFill>
        <p:spPr>
          <a:xfrm>
            <a:off x="146397" y="1744364"/>
            <a:ext cx="8591203" cy="3002232"/>
          </a:xfrm>
          <a:prstGeom prst="rect">
            <a:avLst/>
          </a:prstGeom>
        </p:spPr>
      </p:pic>
      <p:sp>
        <p:nvSpPr>
          <p:cNvPr id="6" name="矩形 5"/>
          <p:cNvSpPr/>
          <p:nvPr/>
        </p:nvSpPr>
        <p:spPr bwMode="auto">
          <a:xfrm>
            <a:off x="471053" y="2780146"/>
            <a:ext cx="4525819" cy="1966450"/>
          </a:xfrm>
          <a:prstGeom prst="rect">
            <a:avLst/>
          </a:prstGeom>
          <a:noFill/>
          <a:ln w="762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2098303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141804" y="416822"/>
            <a:ext cx="8595796" cy="584775"/>
          </a:xfrm>
          <a:prstGeom prst="rect">
            <a:avLst/>
          </a:prstGeom>
          <a:noFill/>
        </p:spPr>
        <p:txBody>
          <a:bodyPr wrap="square" rtlCol="0">
            <a:spAutoFit/>
          </a:bodyPr>
          <a:lstStyle/>
          <a:p>
            <a:pPr algn="ctr" fontAlgn="base">
              <a:spcBef>
                <a:spcPct val="0"/>
              </a:spcBef>
              <a:spcAft>
                <a:spcPct val="0"/>
              </a:spcAft>
            </a:pPr>
            <a:r>
              <a:rPr lang="en-US" altLang="zh-TW" sz="3200" b="1" dirty="0">
                <a:solidFill>
                  <a:schemeClr val="accent1">
                    <a:lumMod val="75000"/>
                  </a:schemeClr>
                </a:solidFill>
                <a:cs typeface="Arial" charset="0"/>
              </a:rPr>
              <a:t>2</a:t>
            </a:r>
            <a:r>
              <a:rPr lang="en-US" altLang="zh-TW" sz="3200" b="1" dirty="0" smtClean="0">
                <a:solidFill>
                  <a:schemeClr val="accent1">
                    <a:lumMod val="75000"/>
                  </a:schemeClr>
                </a:solidFill>
                <a:cs typeface="Arial" charset="0"/>
              </a:rPr>
              <a:t>. Project Presentation </a:t>
            </a:r>
            <a:r>
              <a:rPr lang="en-US" altLang="zh-TW" sz="3200" b="1" dirty="0">
                <a:solidFill>
                  <a:schemeClr val="accent1">
                    <a:lumMod val="75000"/>
                  </a:schemeClr>
                </a:solidFill>
                <a:cs typeface="Arial" charset="0"/>
              </a:rPr>
              <a:t>(Required)</a:t>
            </a:r>
            <a:endParaRPr lang="zh-TW" altLang="en-US" sz="3200" b="1" dirty="0">
              <a:solidFill>
                <a:srgbClr val="37651F"/>
              </a:solidFill>
              <a:cs typeface="Arial" charset="0"/>
            </a:endParaRPr>
          </a:p>
        </p:txBody>
      </p:sp>
      <p:sp>
        <p:nvSpPr>
          <p:cNvPr id="4" name="文字方塊 3"/>
          <p:cNvSpPr txBox="1"/>
          <p:nvPr/>
        </p:nvSpPr>
        <p:spPr>
          <a:xfrm>
            <a:off x="1025238" y="1377426"/>
            <a:ext cx="7500879" cy="4524315"/>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TW" sz="2400" b="1" dirty="0">
                <a:latin typeface="Calibri" panose="020F0502020204030204" pitchFamily="34" charset="0"/>
                <a:cs typeface="Calibri" panose="020F0502020204030204" pitchFamily="34" charset="0"/>
              </a:rPr>
              <a:t>O</a:t>
            </a:r>
            <a:r>
              <a:rPr lang="en-US" altLang="zh-TW" sz="2400" b="1" dirty="0" smtClean="0">
                <a:latin typeface="Calibri" panose="020F0502020204030204" pitchFamily="34" charset="0"/>
                <a:cs typeface="Calibri" panose="020F0502020204030204" pitchFamily="34" charset="0"/>
              </a:rPr>
              <a:t>n Aug 17 (Thu.) &amp; </a:t>
            </a:r>
            <a:r>
              <a:rPr lang="en-US" altLang="zh-TW" sz="2400" b="1" dirty="0">
                <a:latin typeface="Calibri" panose="020F0502020204030204" pitchFamily="34" charset="0"/>
                <a:cs typeface="Calibri" panose="020F0502020204030204" pitchFamily="34" charset="0"/>
              </a:rPr>
              <a:t>Aug </a:t>
            </a:r>
            <a:r>
              <a:rPr lang="en-US" altLang="zh-TW" sz="2400" b="1" dirty="0" smtClean="0">
                <a:latin typeface="Calibri" panose="020F0502020204030204" pitchFamily="34" charset="0"/>
                <a:cs typeface="Calibri" panose="020F0502020204030204" pitchFamily="34" charset="0"/>
              </a:rPr>
              <a:t>18 (Fri.)</a:t>
            </a:r>
          </a:p>
          <a:p>
            <a:pPr marL="285750" indent="-285750">
              <a:lnSpc>
                <a:spcPct val="150000"/>
              </a:lnSpc>
              <a:buFont typeface="Wingdings" panose="05000000000000000000" pitchFamily="2" charset="2"/>
              <a:buChar char="l"/>
            </a:pPr>
            <a:r>
              <a:rPr lang="en-US" altLang="zh-TW" sz="2400" dirty="0" smtClean="0">
                <a:latin typeface="Calibri" panose="020F0502020204030204" pitchFamily="34" charset="0"/>
                <a:cs typeface="Calibri" panose="020F0502020204030204" pitchFamily="34" charset="0"/>
              </a:rPr>
              <a:t>7</a:t>
            </a:r>
            <a:r>
              <a:rPr lang="zh-TW" altLang="en-US" sz="2400" dirty="0" smtClean="0">
                <a:latin typeface="Calibri" panose="020F0502020204030204" pitchFamily="34" charset="0"/>
                <a:cs typeface="Calibri" panose="020F0502020204030204" pitchFamily="34" charset="0"/>
              </a:rPr>
              <a:t> </a:t>
            </a:r>
            <a:r>
              <a:rPr lang="en-US" altLang="zh-TW" sz="2400" dirty="0" smtClean="0">
                <a:latin typeface="Calibri" panose="020F0502020204030204" pitchFamily="34" charset="0"/>
                <a:cs typeface="Calibri" panose="020F0502020204030204" pitchFamily="34" charset="0"/>
              </a:rPr>
              <a:t>minutes project presentation</a:t>
            </a:r>
          </a:p>
          <a:p>
            <a:pPr marL="285750" indent="-285750">
              <a:lnSpc>
                <a:spcPct val="150000"/>
              </a:lnSpc>
              <a:buFont typeface="Wingdings" panose="05000000000000000000" pitchFamily="2" charset="2"/>
              <a:buChar char="l"/>
            </a:pPr>
            <a:r>
              <a:rPr lang="en-US" altLang="zh-TW" sz="2400" dirty="0" smtClean="0">
                <a:latin typeface="Calibri" panose="020F0502020204030204" pitchFamily="34" charset="0"/>
                <a:cs typeface="Calibri" panose="020F0502020204030204" pitchFamily="34" charset="0"/>
              </a:rPr>
              <a:t>3 minutes Q&amp;A</a:t>
            </a:r>
          </a:p>
          <a:p>
            <a:pPr marL="285750" indent="-285750">
              <a:lnSpc>
                <a:spcPct val="150000"/>
              </a:lnSpc>
              <a:buFont typeface="Wingdings" panose="05000000000000000000" pitchFamily="2" charset="2"/>
              <a:buChar char="l"/>
            </a:pPr>
            <a:r>
              <a:rPr lang="en-US" altLang="zh-TW" sz="2400" dirty="0" smtClean="0">
                <a:latin typeface="Calibri" panose="020F0502020204030204" pitchFamily="34" charset="0"/>
                <a:cs typeface="Calibri" panose="020F0502020204030204" pitchFamily="34" charset="0"/>
              </a:rPr>
              <a:t>Try to present in English!</a:t>
            </a:r>
          </a:p>
          <a:p>
            <a:pPr marL="285750" indent="-285750">
              <a:lnSpc>
                <a:spcPct val="150000"/>
              </a:lnSpc>
              <a:buFont typeface="Wingdings" panose="05000000000000000000" pitchFamily="2" charset="2"/>
              <a:buChar char="l"/>
            </a:pPr>
            <a:r>
              <a:rPr lang="en-US" altLang="zh-TW" sz="2400" dirty="0" smtClean="0">
                <a:latin typeface="Calibri" panose="020F0502020204030204" pitchFamily="34" charset="0"/>
                <a:cs typeface="Calibri" panose="020F0502020204030204" pitchFamily="34" charset="0"/>
              </a:rPr>
              <a:t>Presentation list will be announced on Aug 1</a:t>
            </a:r>
            <a:r>
              <a:rPr lang="en-US" altLang="zh-TW" sz="2400" baseline="30000" dirty="0" smtClean="0">
                <a:latin typeface="Calibri" panose="020F0502020204030204" pitchFamily="34" charset="0"/>
                <a:cs typeface="Calibri" panose="020F0502020204030204" pitchFamily="34" charset="0"/>
              </a:rPr>
              <a:t>st</a:t>
            </a:r>
            <a:endParaRPr lang="en-US" altLang="zh-TW" sz="2400" dirty="0" smtClean="0">
              <a:latin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l"/>
            </a:pPr>
            <a:r>
              <a:rPr lang="en-US" altLang="zh-TW" sz="2400" dirty="0">
                <a:latin typeface="Calibri" panose="020F0502020204030204" pitchFamily="34" charset="0"/>
                <a:cs typeface="Calibri" panose="020F0502020204030204" pitchFamily="34" charset="0"/>
              </a:rPr>
              <a:t>Please send the </a:t>
            </a:r>
            <a:r>
              <a:rPr lang="en-US" altLang="zh-TW" sz="2400" dirty="0" smtClean="0">
                <a:latin typeface="Calibri" panose="020F0502020204030204" pitchFamily="34" charset="0"/>
                <a:cs typeface="Calibri" panose="020F0502020204030204" pitchFamily="34" charset="0"/>
              </a:rPr>
              <a:t>PPT file </a:t>
            </a:r>
            <a:r>
              <a:rPr lang="en-US" altLang="zh-TW" sz="2400" dirty="0">
                <a:latin typeface="Calibri" panose="020F0502020204030204" pitchFamily="34" charset="0"/>
                <a:cs typeface="Calibri" panose="020F0502020204030204" pitchFamily="34" charset="0"/>
              </a:rPr>
              <a:t>to </a:t>
            </a:r>
            <a:r>
              <a:rPr lang="en-US" altLang="zh-TW" sz="2400" u="sng" dirty="0" smtClean="0">
                <a:solidFill>
                  <a:schemeClr val="accent1">
                    <a:lumMod val="50000"/>
                  </a:schemeClr>
                </a:solidFill>
                <a:latin typeface="Calibri" panose="020F0502020204030204" pitchFamily="34" charset="0"/>
                <a:cs typeface="Calibri" panose="020F0502020204030204" pitchFamily="34" charset="0"/>
                <a:hlinkClick r:id="rId3"/>
              </a:rPr>
              <a:t>ShihYun.Chen@wnc.com.tw</a:t>
            </a:r>
            <a:r>
              <a:rPr lang="en-US" altLang="zh-TW" sz="2400" u="sng" dirty="0" smtClean="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before </a:t>
            </a:r>
            <a:r>
              <a:rPr lang="en-US" altLang="zh-TW" sz="2400" b="1" dirty="0" smtClean="0">
                <a:solidFill>
                  <a:srgbClr val="FF0000"/>
                </a:solidFill>
                <a:latin typeface="Calibri" panose="020F0502020204030204" pitchFamily="34" charset="0"/>
                <a:cs typeface="Calibri" panose="020F0502020204030204" pitchFamily="34" charset="0"/>
              </a:rPr>
              <a:t>Mon </a:t>
            </a:r>
            <a:r>
              <a:rPr lang="en-US" altLang="zh-TW" sz="2400" b="1" dirty="0">
                <a:solidFill>
                  <a:srgbClr val="FF0000"/>
                </a:solidFill>
                <a:latin typeface="Calibri" panose="020F0502020204030204" pitchFamily="34" charset="0"/>
                <a:cs typeface="Calibri" panose="020F0502020204030204" pitchFamily="34" charset="0"/>
              </a:rPr>
              <a:t>Aug </a:t>
            </a:r>
            <a:r>
              <a:rPr lang="en-US" altLang="zh-TW" sz="2400" b="1" dirty="0" smtClean="0">
                <a:solidFill>
                  <a:srgbClr val="FF0000"/>
                </a:solidFill>
                <a:latin typeface="Calibri" panose="020F0502020204030204" pitchFamily="34" charset="0"/>
                <a:cs typeface="Calibri" panose="020F0502020204030204" pitchFamily="34" charset="0"/>
              </a:rPr>
              <a:t>14</a:t>
            </a:r>
            <a:r>
              <a:rPr lang="en-US" altLang="zh-TW" sz="2400" b="1" baseline="30000" dirty="0" smtClean="0">
                <a:solidFill>
                  <a:srgbClr val="FF0000"/>
                </a:solidFill>
                <a:latin typeface="Calibri" panose="020F0502020204030204" pitchFamily="34" charset="0"/>
                <a:cs typeface="Calibri" panose="020F0502020204030204" pitchFamily="34" charset="0"/>
              </a:rPr>
              <a:t>th</a:t>
            </a:r>
            <a:r>
              <a:rPr lang="en-US" altLang="zh-TW" sz="2400" b="1" dirty="0" smtClean="0">
                <a:solidFill>
                  <a:srgbClr val="FF0000"/>
                </a:solidFill>
                <a:latin typeface="Calibri" panose="020F0502020204030204" pitchFamily="34" charset="0"/>
                <a:cs typeface="Calibri" panose="020F0502020204030204" pitchFamily="34" charset="0"/>
              </a:rPr>
              <a:t> , </a:t>
            </a:r>
            <a:r>
              <a:rPr lang="en-US" altLang="zh-TW" sz="2400" b="1" dirty="0">
                <a:solidFill>
                  <a:srgbClr val="FF0000"/>
                </a:solidFill>
                <a:latin typeface="Calibri" panose="020F0502020204030204" pitchFamily="34" charset="0"/>
                <a:cs typeface="Calibri" panose="020F0502020204030204" pitchFamily="34" charset="0"/>
              </a:rPr>
              <a:t>2023 12 p.m.</a:t>
            </a:r>
          </a:p>
          <a:p>
            <a:pPr marL="285750" indent="-285750">
              <a:lnSpc>
                <a:spcPct val="150000"/>
              </a:lnSpc>
              <a:buFont typeface="Wingdings" panose="05000000000000000000" pitchFamily="2" charset="2"/>
              <a:buChar char="l"/>
            </a:pPr>
            <a:endParaRPr lang="en-US" altLang="zh-TW" sz="2400" dirty="0" smtClean="0">
              <a:latin typeface="Calibri" panose="020F0502020204030204" pitchFamily="34" charset="0"/>
              <a:cs typeface="Calibri" panose="020F0502020204030204" pitchFamily="34" charset="0"/>
            </a:endParaRPr>
          </a:p>
        </p:txBody>
      </p:sp>
      <p:pic>
        <p:nvPicPr>
          <p:cNvPr id="3" name="圖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901872" y="1434523"/>
            <a:ext cx="2387600" cy="1790700"/>
          </a:xfrm>
          <a:prstGeom prst="rect">
            <a:avLst/>
          </a:prstGeom>
        </p:spPr>
      </p:pic>
    </p:spTree>
    <p:extLst>
      <p:ext uri="{BB962C8B-B14F-4D97-AF65-F5344CB8AC3E}">
        <p14:creationId xmlns:p14="http://schemas.microsoft.com/office/powerpoint/2010/main" val="31259651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141804" y="416822"/>
            <a:ext cx="8595796" cy="584775"/>
          </a:xfrm>
          <a:prstGeom prst="rect">
            <a:avLst/>
          </a:prstGeom>
          <a:noFill/>
        </p:spPr>
        <p:txBody>
          <a:bodyPr wrap="square" rtlCol="0">
            <a:spAutoFit/>
          </a:bodyPr>
          <a:lstStyle/>
          <a:p>
            <a:pPr algn="ctr" fontAlgn="base">
              <a:spcBef>
                <a:spcPct val="0"/>
              </a:spcBef>
              <a:spcAft>
                <a:spcPct val="0"/>
              </a:spcAft>
            </a:pPr>
            <a:r>
              <a:rPr lang="en-US" altLang="zh-TW" sz="3200" b="1" dirty="0">
                <a:solidFill>
                  <a:schemeClr val="accent1">
                    <a:lumMod val="75000"/>
                  </a:schemeClr>
                </a:solidFill>
                <a:cs typeface="Arial" charset="0"/>
              </a:rPr>
              <a:t>3</a:t>
            </a:r>
            <a:r>
              <a:rPr lang="en-US" altLang="zh-TW" sz="3200" b="1" dirty="0" smtClean="0">
                <a:solidFill>
                  <a:schemeClr val="accent1">
                    <a:lumMod val="75000"/>
                  </a:schemeClr>
                </a:solidFill>
                <a:cs typeface="Arial" charset="0"/>
              </a:rPr>
              <a:t>. CEO Forum </a:t>
            </a:r>
            <a:r>
              <a:rPr lang="en-US" altLang="zh-TW" sz="3200" b="1" dirty="0">
                <a:solidFill>
                  <a:schemeClr val="accent1">
                    <a:lumMod val="75000"/>
                  </a:schemeClr>
                </a:solidFill>
                <a:cs typeface="Arial" charset="0"/>
              </a:rPr>
              <a:t>(Required)</a:t>
            </a:r>
            <a:endParaRPr lang="zh-TW" altLang="en-US" sz="3200" b="1" dirty="0">
              <a:solidFill>
                <a:srgbClr val="37651F"/>
              </a:solidFill>
              <a:cs typeface="Arial" charset="0"/>
            </a:endParaRPr>
          </a:p>
        </p:txBody>
      </p:sp>
      <p:sp>
        <p:nvSpPr>
          <p:cNvPr id="3" name="文字方塊 2"/>
          <p:cNvSpPr txBox="1"/>
          <p:nvPr/>
        </p:nvSpPr>
        <p:spPr>
          <a:xfrm>
            <a:off x="683491" y="1001597"/>
            <a:ext cx="8054109" cy="2862322"/>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TW" sz="2400" b="1" dirty="0">
                <a:latin typeface="Calibri" panose="020F0502020204030204" pitchFamily="34" charset="0"/>
                <a:cs typeface="Calibri" panose="020F0502020204030204" pitchFamily="34" charset="0"/>
              </a:rPr>
              <a:t>O</a:t>
            </a:r>
            <a:r>
              <a:rPr lang="en-US" altLang="zh-TW" sz="2400" b="1" dirty="0" smtClean="0">
                <a:latin typeface="Calibri" panose="020F0502020204030204" pitchFamily="34" charset="0"/>
                <a:cs typeface="Calibri" panose="020F0502020204030204" pitchFamily="34" charset="0"/>
              </a:rPr>
              <a:t>n Aug 23</a:t>
            </a:r>
            <a:r>
              <a:rPr lang="en-US" altLang="zh-TW" sz="2400" b="1" baseline="30000" dirty="0">
                <a:latin typeface="Calibri" panose="020F0502020204030204" pitchFamily="34" charset="0"/>
                <a:cs typeface="Calibri" panose="020F0502020204030204" pitchFamily="34" charset="0"/>
              </a:rPr>
              <a:t>th</a:t>
            </a:r>
            <a:r>
              <a:rPr lang="en-US" altLang="zh-TW" sz="2400" b="1" dirty="0" smtClean="0">
                <a:latin typeface="Calibri" panose="020F0502020204030204" pitchFamily="34" charset="0"/>
                <a:cs typeface="Calibri" panose="020F0502020204030204" pitchFamily="34" charset="0"/>
              </a:rPr>
              <a:t> (Wed.) 13:30~14:30 p.m.</a:t>
            </a:r>
          </a:p>
          <a:p>
            <a:pPr marL="285750" indent="-285750">
              <a:lnSpc>
                <a:spcPct val="150000"/>
              </a:lnSpc>
              <a:buFont typeface="Wingdings" panose="05000000000000000000" pitchFamily="2" charset="2"/>
              <a:buChar char="l"/>
            </a:pPr>
            <a:r>
              <a:rPr lang="en-US" altLang="zh-TW" sz="2400" dirty="0" smtClean="0">
                <a:latin typeface="Calibri" panose="020F0502020204030204" pitchFamily="34" charset="0"/>
                <a:cs typeface="Calibri" panose="020F0502020204030204" pitchFamily="34" charset="0"/>
              </a:rPr>
              <a:t>List the questions about what you want to know from Jeff.</a:t>
            </a:r>
          </a:p>
          <a:p>
            <a:pPr marL="285750" indent="-285750">
              <a:lnSpc>
                <a:spcPct val="150000"/>
              </a:lnSpc>
              <a:buFont typeface="Wingdings" panose="05000000000000000000" pitchFamily="2" charset="2"/>
              <a:buChar char="l"/>
            </a:pPr>
            <a:r>
              <a:rPr lang="en-US" altLang="zh-TW" sz="2400" dirty="0">
                <a:latin typeface="Calibri" panose="020F0502020204030204" pitchFamily="34" charset="0"/>
                <a:cs typeface="Calibri" panose="020F0502020204030204" pitchFamily="34" charset="0"/>
              </a:rPr>
              <a:t>Introduce who you are / share your life in WNC. (by group</a:t>
            </a:r>
            <a:r>
              <a:rPr lang="en-US" altLang="zh-TW" sz="2400" dirty="0" smtClean="0">
                <a:latin typeface="Calibri" panose="020F0502020204030204" pitchFamily="34" charset="0"/>
                <a:cs typeface="Calibri" panose="020F0502020204030204" pitchFamily="34" charset="0"/>
              </a:rPr>
              <a:t>)</a:t>
            </a:r>
            <a:endParaRPr lang="en-US" altLang="zh-TW" sz="2400" dirty="0">
              <a:latin typeface="Calibri" panose="020F0502020204030204" pitchFamily="34" charset="0"/>
              <a:cs typeface="Calibri" panose="020F0502020204030204" pitchFamily="34" charset="0"/>
            </a:endParaRPr>
          </a:p>
          <a:p>
            <a:pPr marL="285750" indent="-285750">
              <a:lnSpc>
                <a:spcPct val="150000"/>
              </a:lnSpc>
              <a:buFont typeface="Wingdings" panose="05000000000000000000" pitchFamily="2" charset="2"/>
              <a:buChar char="l"/>
            </a:pPr>
            <a:r>
              <a:rPr lang="en-US" altLang="zh-TW" sz="2400" dirty="0" smtClean="0">
                <a:latin typeface="Calibri" panose="020F0502020204030204" pitchFamily="34" charset="0"/>
                <a:cs typeface="Calibri" panose="020F0502020204030204" pitchFamily="34" charset="0"/>
              </a:rPr>
              <a:t>Team leader please </a:t>
            </a:r>
            <a:r>
              <a:rPr lang="en-US" altLang="zh-TW" sz="2400" dirty="0">
                <a:latin typeface="Calibri" panose="020F0502020204030204" pitchFamily="34" charset="0"/>
                <a:cs typeface="Calibri" panose="020F0502020204030204" pitchFamily="34" charset="0"/>
              </a:rPr>
              <a:t>send the </a:t>
            </a:r>
            <a:r>
              <a:rPr lang="en-US" altLang="zh-TW" sz="2400" dirty="0" smtClean="0">
                <a:latin typeface="Calibri" panose="020F0502020204030204" pitchFamily="34" charset="0"/>
                <a:cs typeface="Calibri" panose="020F0502020204030204" pitchFamily="34" charset="0"/>
              </a:rPr>
              <a:t>PPT file </a:t>
            </a:r>
            <a:r>
              <a:rPr lang="en-US" altLang="zh-TW" sz="2400" dirty="0">
                <a:latin typeface="Calibri" panose="020F0502020204030204" pitchFamily="34" charset="0"/>
                <a:cs typeface="Calibri" panose="020F0502020204030204" pitchFamily="34" charset="0"/>
              </a:rPr>
              <a:t>to </a:t>
            </a:r>
            <a:r>
              <a:rPr lang="en-US" altLang="zh-TW" u="sng" dirty="0" smtClean="0">
                <a:solidFill>
                  <a:schemeClr val="accent1">
                    <a:lumMod val="50000"/>
                  </a:schemeClr>
                </a:solidFill>
                <a:latin typeface="Calibri" panose="020F0502020204030204" pitchFamily="34" charset="0"/>
                <a:cs typeface="Calibri" panose="020F0502020204030204" pitchFamily="34" charset="0"/>
                <a:hlinkClick r:id="rId3"/>
              </a:rPr>
              <a:t>ShihYun.Chen@wnc.com.tw</a:t>
            </a:r>
            <a:r>
              <a:rPr lang="en-US" altLang="zh-TW" u="sng" dirty="0" smtClean="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before </a:t>
            </a:r>
            <a:r>
              <a:rPr lang="en-US" altLang="zh-TW" sz="2400" b="1" dirty="0" smtClean="0">
                <a:solidFill>
                  <a:srgbClr val="FF0000"/>
                </a:solidFill>
                <a:latin typeface="Calibri" panose="020F0502020204030204" pitchFamily="34" charset="0"/>
                <a:cs typeface="Calibri" panose="020F0502020204030204" pitchFamily="34" charset="0"/>
              </a:rPr>
              <a:t>Mon Aug 21</a:t>
            </a:r>
            <a:r>
              <a:rPr lang="en-US" altLang="zh-TW" sz="2400" b="1" baseline="30000" dirty="0">
                <a:solidFill>
                  <a:srgbClr val="FF5050"/>
                </a:solidFill>
                <a:latin typeface="Calibri" panose="020F0502020204030204" pitchFamily="34" charset="0"/>
                <a:cs typeface="Calibri" panose="020F0502020204030204" pitchFamily="34" charset="0"/>
              </a:rPr>
              <a:t>th</a:t>
            </a:r>
            <a:r>
              <a:rPr lang="en-US" altLang="zh-TW" sz="2400" b="1" dirty="0" smtClean="0">
                <a:solidFill>
                  <a:srgbClr val="FF0000"/>
                </a:solidFill>
                <a:latin typeface="Calibri" panose="020F0502020204030204" pitchFamily="34" charset="0"/>
                <a:cs typeface="Calibri" panose="020F0502020204030204" pitchFamily="34" charset="0"/>
              </a:rPr>
              <a:t>, 2023 </a:t>
            </a:r>
            <a:r>
              <a:rPr lang="en-US" altLang="zh-TW" sz="2400" b="1" dirty="0">
                <a:solidFill>
                  <a:srgbClr val="FF0000"/>
                </a:solidFill>
                <a:latin typeface="Calibri" panose="020F0502020204030204" pitchFamily="34" charset="0"/>
                <a:cs typeface="Calibri" panose="020F0502020204030204" pitchFamily="34" charset="0"/>
              </a:rPr>
              <a:t>12 p.m</a:t>
            </a:r>
            <a:r>
              <a:rPr lang="en-US" altLang="zh-TW" sz="2400" b="1" dirty="0" smtClean="0">
                <a:solidFill>
                  <a:srgbClr val="FF0000"/>
                </a:solidFill>
                <a:latin typeface="Calibri" panose="020F0502020204030204" pitchFamily="34" charset="0"/>
                <a:cs typeface="Calibri" panose="020F0502020204030204" pitchFamily="34" charset="0"/>
              </a:rPr>
              <a:t>. </a:t>
            </a:r>
            <a:endParaRPr lang="en-US" altLang="zh-TW" sz="2400" dirty="0" smtClean="0">
              <a:latin typeface="Calibri" panose="020F0502020204030204" pitchFamily="34" charset="0"/>
              <a:cs typeface="Calibri" panose="020F0502020204030204" pitchFamily="34" charset="0"/>
            </a:endParaRPr>
          </a:p>
        </p:txBody>
      </p:sp>
      <p:pic>
        <p:nvPicPr>
          <p:cNvPr id="2" name="圖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2933" y="4221276"/>
            <a:ext cx="3201940" cy="2249056"/>
          </a:xfrm>
          <a:prstGeom prst="rect">
            <a:avLst/>
          </a:prstGeom>
        </p:spPr>
      </p:pic>
      <p:pic>
        <p:nvPicPr>
          <p:cNvPr id="4" name="圖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2253" y="4221276"/>
            <a:ext cx="2998741" cy="2249056"/>
          </a:xfrm>
          <a:prstGeom prst="rect">
            <a:avLst/>
          </a:prstGeom>
        </p:spPr>
      </p:pic>
    </p:spTree>
    <p:extLst>
      <p:ext uri="{BB962C8B-B14F-4D97-AF65-F5344CB8AC3E}">
        <p14:creationId xmlns:p14="http://schemas.microsoft.com/office/powerpoint/2010/main" val="34917818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141804" y="416822"/>
            <a:ext cx="8595796" cy="584775"/>
          </a:xfrm>
          <a:prstGeom prst="rect">
            <a:avLst/>
          </a:prstGeom>
          <a:noFill/>
        </p:spPr>
        <p:txBody>
          <a:bodyPr wrap="square" rtlCol="0">
            <a:spAutoFit/>
          </a:bodyPr>
          <a:lstStyle/>
          <a:p>
            <a:pPr algn="ctr" fontAlgn="base">
              <a:spcBef>
                <a:spcPct val="0"/>
              </a:spcBef>
              <a:spcAft>
                <a:spcPct val="0"/>
              </a:spcAft>
            </a:pPr>
            <a:r>
              <a:rPr lang="en-US" altLang="zh-TW" sz="3200" b="1" dirty="0">
                <a:solidFill>
                  <a:schemeClr val="accent1">
                    <a:lumMod val="75000"/>
                  </a:schemeClr>
                </a:solidFill>
                <a:cs typeface="Arial" charset="0"/>
              </a:rPr>
              <a:t>4</a:t>
            </a:r>
            <a:r>
              <a:rPr lang="en-US" altLang="zh-TW" sz="3200" b="1" dirty="0" smtClean="0">
                <a:solidFill>
                  <a:schemeClr val="accent1">
                    <a:lumMod val="75000"/>
                  </a:schemeClr>
                </a:solidFill>
                <a:cs typeface="Arial" charset="0"/>
              </a:rPr>
              <a:t>. WNC Reporter-Facebook Post (Optional)</a:t>
            </a:r>
            <a:endParaRPr lang="zh-TW" altLang="en-US" sz="3200" b="1" dirty="0">
              <a:solidFill>
                <a:srgbClr val="37651F"/>
              </a:solidFill>
              <a:cs typeface="Arial" charset="0"/>
            </a:endParaRPr>
          </a:p>
        </p:txBody>
      </p:sp>
      <p:pic>
        <p:nvPicPr>
          <p:cNvPr id="3076" name="Picture 4" descr="Creative writing - Free education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64860">
            <a:off x="7947804" y="1406146"/>
            <a:ext cx="860425" cy="86042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563419" y="1115926"/>
            <a:ext cx="7500879" cy="4524315"/>
          </a:xfrm>
          <a:prstGeom prst="rect">
            <a:avLst/>
          </a:prstGeom>
          <a:noFill/>
        </p:spPr>
        <p:txBody>
          <a:bodyPr wrap="square" rtlCol="0">
            <a:spAutoFit/>
          </a:bodyPr>
          <a:lstStyle/>
          <a:p>
            <a:pPr marL="285750" indent="-285750">
              <a:buFont typeface="Wingdings" panose="05000000000000000000" pitchFamily="2" charset="2"/>
              <a:buChar char="l"/>
            </a:pPr>
            <a:r>
              <a:rPr lang="en-US" altLang="zh-TW" sz="2400" dirty="0" smtClean="0">
                <a:latin typeface="Calibri" panose="020F0502020204030204" pitchFamily="34" charset="0"/>
                <a:cs typeface="Calibri" panose="020F0502020204030204" pitchFamily="34" charset="0"/>
              </a:rPr>
              <a:t>Topic:  Job content, WNC environment, company culture, internship activities, clubs …</a:t>
            </a:r>
          </a:p>
          <a:p>
            <a:pPr marL="285750" indent="-285750">
              <a:buFont typeface="Wingdings" panose="05000000000000000000" pitchFamily="2" charset="2"/>
              <a:buChar char="l"/>
            </a:pPr>
            <a:endParaRPr lang="en-US" altLang="zh-TW" sz="2400" dirty="0" smtClean="0">
              <a:latin typeface="Calibri" panose="020F0502020204030204" pitchFamily="34" charset="0"/>
              <a:cs typeface="Calibri" panose="020F0502020204030204" pitchFamily="34" charset="0"/>
            </a:endParaRPr>
          </a:p>
          <a:p>
            <a:pPr marL="285750" indent="-285750">
              <a:buFont typeface="Wingdings" panose="05000000000000000000" pitchFamily="2" charset="2"/>
              <a:buChar char="l"/>
            </a:pPr>
            <a:r>
              <a:rPr lang="en-US" altLang="zh-TW" sz="2400" dirty="0" smtClean="0">
                <a:latin typeface="Calibri" panose="020F0502020204030204" pitchFamily="34" charset="0"/>
                <a:cs typeface="Calibri" panose="020F0502020204030204" pitchFamily="34" charset="0"/>
              </a:rPr>
              <a:t>Post must include: </a:t>
            </a:r>
          </a:p>
          <a:p>
            <a:r>
              <a:rPr lang="en-US" altLang="zh-TW" sz="2400" dirty="0" smtClean="0">
                <a:latin typeface="Calibri" panose="020F0502020204030204" pitchFamily="34" charset="0"/>
                <a:cs typeface="Calibri" panose="020F0502020204030204" pitchFamily="34" charset="0"/>
              </a:rPr>
              <a:t>	1. Topic</a:t>
            </a:r>
          </a:p>
          <a:p>
            <a:r>
              <a:rPr lang="en-US" altLang="zh-TW" sz="2400" dirty="0">
                <a:latin typeface="Calibri" panose="020F0502020204030204" pitchFamily="34" charset="0"/>
                <a:cs typeface="Calibri" panose="020F0502020204030204" pitchFamily="34" charset="0"/>
              </a:rPr>
              <a:t>	</a:t>
            </a:r>
            <a:r>
              <a:rPr lang="en-US" altLang="zh-TW" sz="2400" dirty="0" smtClean="0">
                <a:latin typeface="Calibri" panose="020F0502020204030204" pitchFamily="34" charset="0"/>
                <a:cs typeface="Calibri" panose="020F0502020204030204" pitchFamily="34" charset="0"/>
              </a:rPr>
              <a:t>2. Content</a:t>
            </a:r>
          </a:p>
          <a:p>
            <a:r>
              <a:rPr lang="en-US" altLang="zh-TW" sz="2400" dirty="0">
                <a:latin typeface="Calibri" panose="020F0502020204030204" pitchFamily="34" charset="0"/>
                <a:cs typeface="Calibri" panose="020F0502020204030204" pitchFamily="34" charset="0"/>
              </a:rPr>
              <a:t>	</a:t>
            </a:r>
            <a:r>
              <a:rPr lang="en-US" altLang="zh-TW" sz="2400" dirty="0" smtClean="0">
                <a:latin typeface="Calibri" panose="020F0502020204030204" pitchFamily="34" charset="0"/>
                <a:cs typeface="Calibri" panose="020F0502020204030204" pitchFamily="34" charset="0"/>
              </a:rPr>
              <a:t>3. Reporters</a:t>
            </a:r>
          </a:p>
          <a:p>
            <a:r>
              <a:rPr lang="en-US" altLang="zh-TW" sz="2400" dirty="0">
                <a:latin typeface="Calibri" panose="020F0502020204030204" pitchFamily="34" charset="0"/>
                <a:cs typeface="Calibri" panose="020F0502020204030204" pitchFamily="34" charset="0"/>
              </a:rPr>
              <a:t>	</a:t>
            </a:r>
            <a:r>
              <a:rPr lang="en-US" altLang="zh-TW" sz="2400" dirty="0" smtClean="0">
                <a:latin typeface="Calibri" panose="020F0502020204030204" pitchFamily="34" charset="0"/>
                <a:cs typeface="Calibri" panose="020F0502020204030204" pitchFamily="34" charset="0"/>
              </a:rPr>
              <a:t>4. Photos</a:t>
            </a:r>
            <a:endParaRPr lang="en-US" altLang="zh-TW" sz="24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l"/>
            </a:pPr>
            <a:endParaRPr lang="en-US" altLang="zh-TW" sz="2400" dirty="0" smtClean="0">
              <a:latin typeface="Calibri" panose="020F0502020204030204" pitchFamily="34" charset="0"/>
              <a:cs typeface="Calibri" panose="020F0502020204030204" pitchFamily="34" charset="0"/>
            </a:endParaRPr>
          </a:p>
          <a:p>
            <a:pPr marL="285750" indent="-285750">
              <a:buFont typeface="Wingdings" panose="05000000000000000000" pitchFamily="2" charset="2"/>
              <a:buChar char="l"/>
            </a:pPr>
            <a:r>
              <a:rPr lang="en-US" altLang="zh-TW" sz="2400" dirty="0" smtClean="0">
                <a:latin typeface="Calibri" panose="020F0502020204030204" pitchFamily="34" charset="0"/>
                <a:cs typeface="Calibri" panose="020F0502020204030204" pitchFamily="34" charset="0"/>
              </a:rPr>
              <a:t>Try to work with other students from different countries. </a:t>
            </a:r>
          </a:p>
          <a:p>
            <a:pPr marL="285750" indent="-285750">
              <a:buFont typeface="Wingdings" panose="05000000000000000000" pitchFamily="2" charset="2"/>
              <a:buChar char="l"/>
            </a:pPr>
            <a:endParaRPr lang="en-US" altLang="zh-TW" sz="24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l"/>
            </a:pPr>
            <a:r>
              <a:rPr lang="en-US" altLang="zh-TW" sz="2400" dirty="0" smtClean="0">
                <a:latin typeface="Calibri" panose="020F0502020204030204" pitchFamily="34" charset="0"/>
                <a:cs typeface="Calibri" panose="020F0502020204030204" pitchFamily="34" charset="0"/>
              </a:rPr>
              <a:t>Participants will get a reward. </a:t>
            </a:r>
            <a:endParaRPr lang="zh-TW"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952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d2d3cbcb-b349-41f2-ab82-f0960fa8d4cb@apcprd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4776" y="902403"/>
            <a:ext cx="3459339" cy="551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title"/>
          </p:nvPr>
        </p:nvSpPr>
        <p:spPr>
          <a:xfrm>
            <a:off x="333246" y="267964"/>
            <a:ext cx="8208000" cy="433629"/>
          </a:xfrm>
        </p:spPr>
        <p:txBody>
          <a:bodyPr/>
          <a:lstStyle/>
          <a:p>
            <a:r>
              <a:rPr lang="en-US" altLang="zh-TW" dirty="0" smtClean="0"/>
              <a:t>Example</a:t>
            </a:r>
            <a:endParaRPr lang="zh-TW" altLang="en-US" dirty="0"/>
          </a:p>
        </p:txBody>
      </p:sp>
      <p:pic>
        <p:nvPicPr>
          <p:cNvPr id="1026" name="Picture 2" descr="43d384ea-d3bd-4de1-9365-407565de62cc@apcprd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7701" y="701593"/>
            <a:ext cx="3514299" cy="5673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bwMode="auto">
          <a:xfrm>
            <a:off x="1057700" y="1135222"/>
            <a:ext cx="3514299" cy="268697"/>
          </a:xfrm>
          <a:prstGeom prst="rect">
            <a:avLst/>
          </a:prstGeom>
          <a:noFill/>
          <a:ln w="381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smtClean="0">
              <a:ln>
                <a:noFill/>
              </a:ln>
              <a:solidFill>
                <a:schemeClr val="tx1"/>
              </a:solidFill>
              <a:effectLst/>
              <a:latin typeface="Arial" charset="0"/>
            </a:endParaRPr>
          </a:p>
        </p:txBody>
      </p:sp>
      <p:sp>
        <p:nvSpPr>
          <p:cNvPr id="8" name="矩形 7"/>
          <p:cNvSpPr/>
          <p:nvPr/>
        </p:nvSpPr>
        <p:spPr>
          <a:xfrm>
            <a:off x="62557" y="982947"/>
            <a:ext cx="911468" cy="369332"/>
          </a:xfrm>
          <a:prstGeom prst="rect">
            <a:avLst/>
          </a:prstGeom>
        </p:spPr>
        <p:txBody>
          <a:bodyPr wrap="none">
            <a:spAutoFit/>
          </a:bodyPr>
          <a:lstStyle/>
          <a:p>
            <a:r>
              <a:rPr lang="en-US" altLang="zh-TW" b="1" dirty="0" smtClean="0">
                <a:solidFill>
                  <a:srgbClr val="FF0000"/>
                </a:solidFill>
              </a:rPr>
              <a:t>1. Title</a:t>
            </a:r>
            <a:endParaRPr lang="zh-TW" altLang="en-US" b="1" dirty="0">
              <a:solidFill>
                <a:srgbClr val="FF0000"/>
              </a:solidFill>
            </a:endParaRPr>
          </a:p>
        </p:txBody>
      </p:sp>
      <p:sp>
        <p:nvSpPr>
          <p:cNvPr id="9" name="矩形 8"/>
          <p:cNvSpPr/>
          <p:nvPr/>
        </p:nvSpPr>
        <p:spPr bwMode="auto">
          <a:xfrm>
            <a:off x="1029902" y="2634177"/>
            <a:ext cx="3542097" cy="3740659"/>
          </a:xfrm>
          <a:prstGeom prst="rect">
            <a:avLst/>
          </a:prstGeom>
          <a:noFill/>
          <a:ln w="381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smtClean="0">
              <a:ln>
                <a:noFill/>
              </a:ln>
              <a:solidFill>
                <a:schemeClr val="tx1"/>
              </a:solidFill>
              <a:effectLst/>
              <a:latin typeface="Arial" charset="0"/>
            </a:endParaRPr>
          </a:p>
        </p:txBody>
      </p:sp>
      <p:sp>
        <p:nvSpPr>
          <p:cNvPr id="14" name="矩形 13"/>
          <p:cNvSpPr/>
          <p:nvPr/>
        </p:nvSpPr>
        <p:spPr>
          <a:xfrm>
            <a:off x="2970061" y="2267910"/>
            <a:ext cx="1313180" cy="369332"/>
          </a:xfrm>
          <a:prstGeom prst="rect">
            <a:avLst/>
          </a:prstGeom>
        </p:spPr>
        <p:txBody>
          <a:bodyPr wrap="none">
            <a:spAutoFit/>
          </a:bodyPr>
          <a:lstStyle/>
          <a:p>
            <a:r>
              <a:rPr lang="en-US" altLang="zh-TW" b="1" dirty="0" smtClean="0">
                <a:solidFill>
                  <a:srgbClr val="FF0000"/>
                </a:solidFill>
              </a:rPr>
              <a:t>2. Content</a:t>
            </a:r>
            <a:endParaRPr lang="en-US" altLang="zh-TW" b="1" dirty="0">
              <a:solidFill>
                <a:srgbClr val="FF0000"/>
              </a:solidFill>
            </a:endParaRPr>
          </a:p>
        </p:txBody>
      </p:sp>
      <p:sp>
        <p:nvSpPr>
          <p:cNvPr id="15" name="矩形 14"/>
          <p:cNvSpPr/>
          <p:nvPr/>
        </p:nvSpPr>
        <p:spPr bwMode="auto">
          <a:xfrm>
            <a:off x="5041519" y="4242860"/>
            <a:ext cx="3332460" cy="1830681"/>
          </a:xfrm>
          <a:prstGeom prst="rect">
            <a:avLst/>
          </a:prstGeom>
          <a:noFill/>
          <a:ln w="381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smtClean="0">
              <a:ln>
                <a:noFill/>
              </a:ln>
              <a:solidFill>
                <a:schemeClr val="tx1"/>
              </a:solidFill>
              <a:effectLst/>
              <a:latin typeface="Arial" charset="0"/>
            </a:endParaRPr>
          </a:p>
        </p:txBody>
      </p:sp>
      <p:sp>
        <p:nvSpPr>
          <p:cNvPr id="10" name="矩形 9"/>
          <p:cNvSpPr/>
          <p:nvPr/>
        </p:nvSpPr>
        <p:spPr>
          <a:xfrm>
            <a:off x="5590388" y="6140481"/>
            <a:ext cx="1223412" cy="369332"/>
          </a:xfrm>
          <a:prstGeom prst="rect">
            <a:avLst/>
          </a:prstGeom>
        </p:spPr>
        <p:txBody>
          <a:bodyPr wrap="none">
            <a:spAutoFit/>
          </a:bodyPr>
          <a:lstStyle/>
          <a:p>
            <a:r>
              <a:rPr lang="en-US" altLang="zh-TW" b="1" dirty="0" smtClean="0">
                <a:solidFill>
                  <a:srgbClr val="FF0000"/>
                </a:solidFill>
              </a:rPr>
              <a:t>4. Photos</a:t>
            </a:r>
            <a:endParaRPr lang="zh-TW" altLang="en-US" b="1" dirty="0">
              <a:solidFill>
                <a:srgbClr val="FF0000"/>
              </a:solidFill>
            </a:endParaRPr>
          </a:p>
        </p:txBody>
      </p:sp>
      <p:sp>
        <p:nvSpPr>
          <p:cNvPr id="17" name="矩形 16"/>
          <p:cNvSpPr/>
          <p:nvPr/>
        </p:nvSpPr>
        <p:spPr bwMode="auto">
          <a:xfrm>
            <a:off x="5014775" y="3043348"/>
            <a:ext cx="3514299" cy="268697"/>
          </a:xfrm>
          <a:prstGeom prst="rect">
            <a:avLst/>
          </a:prstGeom>
          <a:noFill/>
          <a:ln w="38100" cap="flat" cmpd="sng" algn="ctr">
            <a:solidFill>
              <a:srgbClr val="FF0000"/>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smtClean="0">
              <a:ln>
                <a:noFill/>
              </a:ln>
              <a:solidFill>
                <a:schemeClr val="tx1"/>
              </a:solidFill>
              <a:effectLst/>
              <a:latin typeface="Arial" charset="0"/>
            </a:endParaRPr>
          </a:p>
        </p:txBody>
      </p:sp>
      <p:sp>
        <p:nvSpPr>
          <p:cNvPr id="18" name="矩形 17"/>
          <p:cNvSpPr/>
          <p:nvPr/>
        </p:nvSpPr>
        <p:spPr>
          <a:xfrm>
            <a:off x="6707749" y="2657872"/>
            <a:ext cx="1531188" cy="369332"/>
          </a:xfrm>
          <a:prstGeom prst="rect">
            <a:avLst/>
          </a:prstGeom>
        </p:spPr>
        <p:txBody>
          <a:bodyPr wrap="none">
            <a:spAutoFit/>
          </a:bodyPr>
          <a:lstStyle/>
          <a:p>
            <a:r>
              <a:rPr lang="en-US" altLang="zh-TW" b="1" dirty="0" smtClean="0">
                <a:solidFill>
                  <a:srgbClr val="FF0000"/>
                </a:solidFill>
              </a:rPr>
              <a:t>3. Reporters</a:t>
            </a:r>
            <a:endParaRPr lang="zh-TW" altLang="en-US" b="1" dirty="0">
              <a:solidFill>
                <a:srgbClr val="FF0000"/>
              </a:solidFill>
            </a:endParaRPr>
          </a:p>
        </p:txBody>
      </p:sp>
    </p:spTree>
    <p:extLst>
      <p:ext uri="{BB962C8B-B14F-4D97-AF65-F5344CB8AC3E}">
        <p14:creationId xmlns:p14="http://schemas.microsoft.com/office/powerpoint/2010/main" val="6870257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141804" y="416822"/>
            <a:ext cx="8595796" cy="584775"/>
          </a:xfrm>
          <a:prstGeom prst="rect">
            <a:avLst/>
          </a:prstGeom>
          <a:noFill/>
        </p:spPr>
        <p:txBody>
          <a:bodyPr wrap="square" rtlCol="0">
            <a:spAutoFit/>
          </a:bodyPr>
          <a:lstStyle/>
          <a:p>
            <a:pPr algn="ctr" fontAlgn="base">
              <a:spcBef>
                <a:spcPct val="0"/>
              </a:spcBef>
              <a:spcAft>
                <a:spcPct val="0"/>
              </a:spcAft>
            </a:pPr>
            <a:r>
              <a:rPr lang="en-US" altLang="zh-TW" sz="3200" b="1" dirty="0">
                <a:solidFill>
                  <a:schemeClr val="accent1">
                    <a:lumMod val="75000"/>
                  </a:schemeClr>
                </a:solidFill>
                <a:cs typeface="Arial" charset="0"/>
              </a:rPr>
              <a:t>5</a:t>
            </a:r>
            <a:r>
              <a:rPr lang="en-US" altLang="zh-TW" sz="3200" b="1" dirty="0" smtClean="0">
                <a:solidFill>
                  <a:schemeClr val="accent1">
                    <a:lumMod val="75000"/>
                  </a:schemeClr>
                </a:solidFill>
                <a:cs typeface="Arial" charset="0"/>
              </a:rPr>
              <a:t>. </a:t>
            </a:r>
            <a:r>
              <a:rPr lang="en-US" altLang="zh-TW" sz="3200" b="1" dirty="0">
                <a:solidFill>
                  <a:schemeClr val="accent1">
                    <a:lumMod val="75000"/>
                  </a:schemeClr>
                </a:solidFill>
                <a:cs typeface="Arial" charset="0"/>
              </a:rPr>
              <a:t>1-on-1 Online </a:t>
            </a:r>
            <a:r>
              <a:rPr lang="en-US" altLang="zh-TW" sz="3200" b="1" dirty="0" smtClean="0">
                <a:solidFill>
                  <a:schemeClr val="accent1">
                    <a:lumMod val="75000"/>
                  </a:schemeClr>
                </a:solidFill>
                <a:cs typeface="Arial" charset="0"/>
              </a:rPr>
              <a:t>Session</a:t>
            </a:r>
            <a:r>
              <a:rPr lang="zh-TW" altLang="en-US" sz="3200" b="1" dirty="0" smtClean="0">
                <a:solidFill>
                  <a:schemeClr val="accent1">
                    <a:lumMod val="75000"/>
                  </a:schemeClr>
                </a:solidFill>
                <a:cs typeface="Arial" charset="0"/>
              </a:rPr>
              <a:t> </a:t>
            </a:r>
            <a:r>
              <a:rPr lang="en-US" altLang="zh-TW" sz="3200" b="1" dirty="0" smtClean="0">
                <a:solidFill>
                  <a:schemeClr val="accent1">
                    <a:lumMod val="75000"/>
                  </a:schemeClr>
                </a:solidFill>
                <a:cs typeface="Arial" charset="0"/>
              </a:rPr>
              <a:t>(</a:t>
            </a:r>
            <a:r>
              <a:rPr lang="en-US" altLang="zh-TW" sz="3200" b="1" dirty="0">
                <a:solidFill>
                  <a:schemeClr val="accent1">
                    <a:lumMod val="75000"/>
                  </a:schemeClr>
                </a:solidFill>
                <a:cs typeface="Arial" charset="0"/>
              </a:rPr>
              <a:t>Optional</a:t>
            </a:r>
            <a:r>
              <a:rPr lang="en-US" altLang="zh-TW" sz="3200" b="1" dirty="0" smtClean="0">
                <a:solidFill>
                  <a:schemeClr val="accent1">
                    <a:lumMod val="75000"/>
                  </a:schemeClr>
                </a:solidFill>
                <a:cs typeface="Arial" charset="0"/>
              </a:rPr>
              <a:t>)</a:t>
            </a:r>
            <a:endParaRPr lang="zh-TW" altLang="en-US" sz="3200" b="1" dirty="0">
              <a:solidFill>
                <a:srgbClr val="37651F"/>
              </a:solidFill>
              <a:cs typeface="Arial" charset="0"/>
            </a:endParaRPr>
          </a:p>
        </p:txBody>
      </p:sp>
      <p:sp>
        <p:nvSpPr>
          <p:cNvPr id="4" name="文字方塊 3"/>
          <p:cNvSpPr txBox="1"/>
          <p:nvPr/>
        </p:nvSpPr>
        <p:spPr>
          <a:xfrm>
            <a:off x="1758743" y="3981307"/>
            <a:ext cx="6978857" cy="461665"/>
          </a:xfrm>
          <a:prstGeom prst="rect">
            <a:avLst/>
          </a:prstGeom>
          <a:noFill/>
        </p:spPr>
        <p:txBody>
          <a:bodyPr wrap="square" rtlCol="0">
            <a:spAutoFit/>
          </a:bodyPr>
          <a:lstStyle/>
          <a:p>
            <a:r>
              <a:rPr lang="en-US" altLang="zh-TW" sz="2400" dirty="0">
                <a:latin typeface="Calibri" panose="020F0502020204030204" pitchFamily="34" charset="0"/>
                <a:cs typeface="Calibri" panose="020F0502020204030204" pitchFamily="34" charset="0"/>
              </a:rPr>
              <a:t>M</a:t>
            </a:r>
            <a:r>
              <a:rPr lang="en-US" altLang="zh-TW" sz="2400" dirty="0" smtClean="0">
                <a:latin typeface="Calibri" panose="020F0502020204030204" pitchFamily="34" charset="0"/>
                <a:cs typeface="Calibri" panose="020F0502020204030204" pitchFamily="34" charset="0"/>
              </a:rPr>
              <a:t>ultiple career experts from </a:t>
            </a:r>
            <a:r>
              <a:rPr lang="en-US" altLang="zh-TW" sz="2400" dirty="0">
                <a:latin typeface="Calibri" panose="020F0502020204030204" pitchFamily="34" charset="0"/>
                <a:cs typeface="Calibri" panose="020F0502020204030204" pitchFamily="34" charset="0"/>
              </a:rPr>
              <a:t>diverse backgrounds.</a:t>
            </a:r>
            <a:endParaRPr lang="en-US" altLang="zh-TW" sz="2400" dirty="0" smtClean="0">
              <a:latin typeface="Calibri" panose="020F0502020204030204" pitchFamily="34" charset="0"/>
              <a:cs typeface="Calibri" panose="020F0502020204030204" pitchFamily="34" charset="0"/>
            </a:endParaRPr>
          </a:p>
        </p:txBody>
      </p:sp>
      <p:pic>
        <p:nvPicPr>
          <p:cNvPr id="1032" name="Picture 8" descr="Student Icon PNG vector in SVG, PDF, AI, CDR forma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283" y="1167821"/>
            <a:ext cx="913462" cy="685624"/>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1758745" y="1279801"/>
            <a:ext cx="3932295" cy="461665"/>
          </a:xfrm>
          <a:prstGeom prst="rect">
            <a:avLst/>
          </a:prstGeom>
          <a:noFill/>
        </p:spPr>
        <p:txBody>
          <a:bodyPr wrap="none" rtlCol="0">
            <a:spAutoFit/>
          </a:bodyPr>
          <a:lstStyle/>
          <a:p>
            <a:r>
              <a:rPr lang="en-US" altLang="zh-TW" sz="2400" dirty="0" smtClean="0">
                <a:latin typeface="Calibri" panose="020F0502020204030204" pitchFamily="34" charset="0"/>
                <a:cs typeface="Calibri" panose="020F0502020204030204" pitchFamily="34" charset="0"/>
              </a:rPr>
              <a:t>Feel anxious about the future.</a:t>
            </a:r>
            <a:endParaRPr lang="zh-TW" altLang="en-US" sz="2400" dirty="0">
              <a:latin typeface="Calibri" panose="020F0502020204030204" pitchFamily="34" charset="0"/>
              <a:cs typeface="Calibri" panose="020F0502020204030204" pitchFamily="34" charset="0"/>
            </a:endParaRPr>
          </a:p>
        </p:txBody>
      </p:sp>
      <p:pic>
        <p:nvPicPr>
          <p:cNvPr id="11" name="Picture 8" descr="Student Icon PNG vector in SVG, PDF, AI, CDR forma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283" y="1870324"/>
            <a:ext cx="913462" cy="6856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Student Icon PNG vector in SVG, PDF, AI, CDR forma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283" y="2663681"/>
            <a:ext cx="913462" cy="685624"/>
          </a:xfrm>
          <a:prstGeom prst="rect">
            <a:avLst/>
          </a:prstGeom>
          <a:noFill/>
          <a:extLst>
            <a:ext uri="{909E8E84-426E-40DD-AFC4-6F175D3DCCD1}">
              <a14:hiddenFill xmlns:a14="http://schemas.microsoft.com/office/drawing/2010/main">
                <a:solidFill>
                  <a:srgbClr val="FFFFFF"/>
                </a:solidFill>
              </a14:hiddenFill>
            </a:ext>
          </a:extLst>
        </p:spPr>
      </p:pic>
      <p:sp>
        <p:nvSpPr>
          <p:cNvPr id="14" name="文字方塊 13"/>
          <p:cNvSpPr txBox="1"/>
          <p:nvPr/>
        </p:nvSpPr>
        <p:spPr>
          <a:xfrm>
            <a:off x="1758744" y="2020461"/>
            <a:ext cx="4565352" cy="461665"/>
          </a:xfrm>
          <a:prstGeom prst="rect">
            <a:avLst/>
          </a:prstGeom>
          <a:noFill/>
        </p:spPr>
        <p:txBody>
          <a:bodyPr wrap="none" rtlCol="0">
            <a:spAutoFit/>
          </a:bodyPr>
          <a:lstStyle/>
          <a:p>
            <a:r>
              <a:rPr lang="en-US" altLang="zh-TW" sz="2400" dirty="0" smtClean="0">
                <a:latin typeface="Calibri" panose="020F0502020204030204" pitchFamily="34" charset="0"/>
                <a:cs typeface="Calibri" panose="020F0502020204030204" pitchFamily="34" charset="0"/>
              </a:rPr>
              <a:t>Question about academic &amp; career.</a:t>
            </a:r>
            <a:endParaRPr lang="zh-TW" altLang="en-US" sz="2400" dirty="0">
              <a:latin typeface="Calibri" panose="020F0502020204030204" pitchFamily="34" charset="0"/>
              <a:cs typeface="Calibri" panose="020F0502020204030204" pitchFamily="34" charset="0"/>
            </a:endParaRPr>
          </a:p>
        </p:txBody>
      </p:sp>
      <p:sp>
        <p:nvSpPr>
          <p:cNvPr id="15" name="文字方塊 14"/>
          <p:cNvSpPr txBox="1"/>
          <p:nvPr/>
        </p:nvSpPr>
        <p:spPr>
          <a:xfrm>
            <a:off x="1758744" y="2818422"/>
            <a:ext cx="6652206" cy="461665"/>
          </a:xfrm>
          <a:prstGeom prst="rect">
            <a:avLst/>
          </a:prstGeom>
          <a:noFill/>
        </p:spPr>
        <p:txBody>
          <a:bodyPr wrap="none" rtlCol="0">
            <a:spAutoFit/>
          </a:bodyPr>
          <a:lstStyle/>
          <a:p>
            <a:r>
              <a:rPr lang="en-US" altLang="zh-TW" sz="2400" dirty="0" smtClean="0">
                <a:latin typeface="Calibri" panose="020F0502020204030204" pitchFamily="34" charset="0"/>
                <a:cs typeface="Calibri" panose="020F0502020204030204" pitchFamily="34" charset="0"/>
              </a:rPr>
              <a:t>Want to know information about the tech industry?</a:t>
            </a:r>
            <a:endParaRPr lang="zh-TW" altLang="en-US" sz="2400" dirty="0">
              <a:latin typeface="Calibri" panose="020F0502020204030204" pitchFamily="34" charset="0"/>
              <a:cs typeface="Calibri" panose="020F0502020204030204" pitchFamily="34" charset="0"/>
            </a:endParaRPr>
          </a:p>
        </p:txBody>
      </p:sp>
      <p:pic>
        <p:nvPicPr>
          <p:cNvPr id="1034" name="Picture 10" descr="Manager - Free business ic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0130" y="3759233"/>
            <a:ext cx="723767" cy="7237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Manager - Free business ic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0129" y="4604360"/>
            <a:ext cx="723767" cy="72376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Manager - Free business ic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0129" y="5532614"/>
            <a:ext cx="723767" cy="723767"/>
          </a:xfrm>
          <a:prstGeom prst="rect">
            <a:avLst/>
          </a:prstGeom>
          <a:noFill/>
          <a:extLst>
            <a:ext uri="{909E8E84-426E-40DD-AFC4-6F175D3DCCD1}">
              <a14:hiddenFill xmlns:a14="http://schemas.microsoft.com/office/drawing/2010/main">
                <a:solidFill>
                  <a:srgbClr val="FFFFFF"/>
                </a:solidFill>
              </a14:hiddenFill>
            </a:ext>
          </a:extLst>
        </p:spPr>
      </p:pic>
      <p:sp>
        <p:nvSpPr>
          <p:cNvPr id="19" name="文字方塊 18"/>
          <p:cNvSpPr txBox="1"/>
          <p:nvPr/>
        </p:nvSpPr>
        <p:spPr>
          <a:xfrm>
            <a:off x="1758742" y="4848486"/>
            <a:ext cx="6331371" cy="461665"/>
          </a:xfrm>
          <a:prstGeom prst="rect">
            <a:avLst/>
          </a:prstGeom>
          <a:noFill/>
        </p:spPr>
        <p:txBody>
          <a:bodyPr wrap="square" rtlCol="0">
            <a:spAutoFit/>
          </a:bodyPr>
          <a:lstStyle/>
          <a:p>
            <a:r>
              <a:rPr lang="en-US" altLang="zh-TW" sz="2400" dirty="0">
                <a:latin typeface="Calibri" panose="020F0502020204030204" pitchFamily="34" charset="0"/>
                <a:cs typeface="Calibri" panose="020F0502020204030204" pitchFamily="34" charset="0"/>
              </a:rPr>
              <a:t>Share </a:t>
            </a:r>
            <a:r>
              <a:rPr lang="en-US" altLang="zh-TW" sz="2400" dirty="0" smtClean="0">
                <a:latin typeface="Calibri" panose="020F0502020204030204" pitchFamily="34" charset="0"/>
                <a:cs typeface="Calibri" panose="020F0502020204030204" pitchFamily="34" charset="0"/>
              </a:rPr>
              <a:t>self-experience </a:t>
            </a:r>
            <a:r>
              <a:rPr lang="en-US" altLang="zh-TW" sz="2400" dirty="0">
                <a:latin typeface="Calibri" panose="020F0502020204030204" pitchFamily="34" charset="0"/>
                <a:cs typeface="Calibri" panose="020F0502020204030204" pitchFamily="34" charset="0"/>
              </a:rPr>
              <a:t>and perspective.</a:t>
            </a:r>
          </a:p>
        </p:txBody>
      </p:sp>
      <p:sp>
        <p:nvSpPr>
          <p:cNvPr id="20" name="文字方塊 19"/>
          <p:cNvSpPr txBox="1"/>
          <p:nvPr/>
        </p:nvSpPr>
        <p:spPr>
          <a:xfrm>
            <a:off x="1758743" y="5711020"/>
            <a:ext cx="6331371" cy="461665"/>
          </a:xfrm>
          <a:prstGeom prst="rect">
            <a:avLst/>
          </a:prstGeom>
          <a:noFill/>
        </p:spPr>
        <p:txBody>
          <a:bodyPr wrap="square" rtlCol="0">
            <a:spAutoFit/>
          </a:bodyPr>
          <a:lstStyle/>
          <a:p>
            <a:r>
              <a:rPr lang="en-US" altLang="zh-TW" sz="2400" dirty="0" smtClean="0">
                <a:latin typeface="Calibri" panose="020F0502020204030204" pitchFamily="34" charset="0"/>
                <a:cs typeface="Calibri" panose="020F0502020204030204" pitchFamily="34" charset="0"/>
              </a:rPr>
              <a:t>Provide professional advice individually. </a:t>
            </a:r>
          </a:p>
        </p:txBody>
      </p:sp>
    </p:spTree>
    <p:extLst>
      <p:ext uri="{BB962C8B-B14F-4D97-AF65-F5344CB8AC3E}">
        <p14:creationId xmlns:p14="http://schemas.microsoft.com/office/powerpoint/2010/main" val="58296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500"/>
                                        <p:tgtEl>
                                          <p:spTgt spid="10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nodeType="withEffect">
                                  <p:stCondLst>
                                    <p:cond delay="0"/>
                                  </p:stCondLst>
                                  <p:childTnLst>
                                    <p:set>
                                      <p:cBhvr>
                                        <p:cTn id="29" dur="1" fill="hold">
                                          <p:stCondLst>
                                            <p:cond delay="0"/>
                                          </p:stCondLst>
                                        </p:cTn>
                                        <p:tgtEl>
                                          <p:spTgt spid="1034"/>
                                        </p:tgtEl>
                                        <p:attrNameLst>
                                          <p:attrName>style.visibility</p:attrName>
                                        </p:attrNameLst>
                                      </p:cBhvr>
                                      <p:to>
                                        <p:strVal val="visible"/>
                                      </p:to>
                                    </p:set>
                                    <p:animEffect transition="in" filter="fade">
                                      <p:cBhvr>
                                        <p:cTn id="30" dur="500"/>
                                        <p:tgtEl>
                                          <p:spTgt spid="1034"/>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4" grpId="0"/>
      <p:bldP spid="15" grpId="0"/>
      <p:bldP spid="19" grpId="0"/>
      <p:bldP spid="2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911927" y="5338621"/>
            <a:ext cx="5770503" cy="769441"/>
          </a:xfrm>
          <a:prstGeom prst="rect">
            <a:avLst/>
          </a:prstGeom>
          <a:noFill/>
        </p:spPr>
        <p:txBody>
          <a:bodyPr wrap="square" rtlCol="0">
            <a:spAutoFit/>
          </a:bodyPr>
          <a:lstStyle/>
          <a:p>
            <a:r>
              <a:rPr lang="en-US" altLang="zh-TW" sz="2400" dirty="0" smtClean="0">
                <a:latin typeface="Calibri" panose="020F0502020204030204" pitchFamily="34" charset="0"/>
                <a:cs typeface="Calibri" panose="020F0502020204030204" pitchFamily="34" charset="0"/>
              </a:rPr>
              <a:t>Feel free to ask for further information : </a:t>
            </a:r>
          </a:p>
          <a:p>
            <a:r>
              <a:rPr lang="en-US" altLang="zh-TW" sz="2000" dirty="0" smtClean="0">
                <a:latin typeface="Calibri" panose="020F0502020204030204" pitchFamily="34" charset="0"/>
                <a:cs typeface="Calibri" panose="020F0502020204030204" pitchFamily="34" charset="0"/>
              </a:rPr>
              <a:t>PIC:    Rita Lo #5582          </a:t>
            </a:r>
            <a:r>
              <a:rPr lang="en-US" altLang="zh-TW" sz="2000" u="sng" dirty="0" smtClean="0">
                <a:latin typeface="Calibri" panose="020F0502020204030204" pitchFamily="34" charset="0"/>
                <a:cs typeface="Calibri" panose="020F0502020204030204" pitchFamily="34" charset="0"/>
              </a:rPr>
              <a:t>Rita.Lo@wnc.com.tw</a:t>
            </a:r>
            <a:endParaRPr lang="zh-TW" altLang="en-US" sz="2000" u="sng" dirty="0">
              <a:latin typeface="Calibri" panose="020F0502020204030204" pitchFamily="34" charset="0"/>
              <a:cs typeface="Calibri" panose="020F0502020204030204" pitchFamily="34" charset="0"/>
            </a:endParaRPr>
          </a:p>
        </p:txBody>
      </p:sp>
      <p:pic>
        <p:nvPicPr>
          <p:cNvPr id="6" name="圖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2073" y="748147"/>
            <a:ext cx="4267200" cy="4267200"/>
          </a:xfrm>
          <a:prstGeom prst="rect">
            <a:avLst/>
          </a:prstGeom>
        </p:spPr>
      </p:pic>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418" y="748147"/>
            <a:ext cx="4087091" cy="4267200"/>
          </a:xfrm>
          <a:prstGeom prst="rect">
            <a:avLst/>
          </a:prstGeom>
        </p:spPr>
      </p:pic>
    </p:spTree>
    <p:extLst>
      <p:ext uri="{BB962C8B-B14F-4D97-AF65-F5344CB8AC3E}">
        <p14:creationId xmlns:p14="http://schemas.microsoft.com/office/powerpoint/2010/main" val="1882881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Calendar</a:t>
            </a:r>
            <a:r>
              <a:rPr lang="zh-TW" altLang="en-US" dirty="0" smtClean="0"/>
              <a:t> </a:t>
            </a:r>
            <a:r>
              <a:rPr lang="en-US" altLang="zh-TW" dirty="0" smtClean="0"/>
              <a:t>(July)</a:t>
            </a:r>
            <a:endParaRPr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828777734"/>
              </p:ext>
            </p:extLst>
          </p:nvPr>
        </p:nvGraphicFramePr>
        <p:xfrm>
          <a:off x="468000" y="729672"/>
          <a:ext cx="8482035" cy="5578762"/>
        </p:xfrm>
        <a:graphic>
          <a:graphicData uri="http://schemas.openxmlformats.org/drawingml/2006/table">
            <a:tbl>
              <a:tblPr/>
              <a:tblGrid>
                <a:gridCol w="1696407">
                  <a:extLst>
                    <a:ext uri="{9D8B030D-6E8A-4147-A177-3AD203B41FA5}">
                      <a16:colId xmlns:a16="http://schemas.microsoft.com/office/drawing/2014/main" val="20000"/>
                    </a:ext>
                  </a:extLst>
                </a:gridCol>
                <a:gridCol w="1696407">
                  <a:extLst>
                    <a:ext uri="{9D8B030D-6E8A-4147-A177-3AD203B41FA5}">
                      <a16:colId xmlns:a16="http://schemas.microsoft.com/office/drawing/2014/main" val="20001"/>
                    </a:ext>
                  </a:extLst>
                </a:gridCol>
                <a:gridCol w="1696407">
                  <a:extLst>
                    <a:ext uri="{9D8B030D-6E8A-4147-A177-3AD203B41FA5}">
                      <a16:colId xmlns:a16="http://schemas.microsoft.com/office/drawing/2014/main" val="20002"/>
                    </a:ext>
                  </a:extLst>
                </a:gridCol>
                <a:gridCol w="1482171">
                  <a:extLst>
                    <a:ext uri="{9D8B030D-6E8A-4147-A177-3AD203B41FA5}">
                      <a16:colId xmlns:a16="http://schemas.microsoft.com/office/drawing/2014/main" val="20003"/>
                    </a:ext>
                  </a:extLst>
                </a:gridCol>
                <a:gridCol w="1910643">
                  <a:extLst>
                    <a:ext uri="{9D8B030D-6E8A-4147-A177-3AD203B41FA5}">
                      <a16:colId xmlns:a16="http://schemas.microsoft.com/office/drawing/2014/main" val="20004"/>
                    </a:ext>
                  </a:extLst>
                </a:gridCol>
              </a:tblGrid>
              <a:tr h="306865">
                <a:tc>
                  <a:txBody>
                    <a:bodyPr/>
                    <a:lstStyle/>
                    <a:p>
                      <a:pPr algn="ctr" fontAlgn="ctr"/>
                      <a:r>
                        <a:rPr lang="en-US" sz="1100" b="1" i="0" u="none" strike="noStrike" dirty="0">
                          <a:solidFill>
                            <a:srgbClr val="0000CC"/>
                          </a:solidFill>
                          <a:effectLst/>
                          <a:latin typeface="+mn-ea"/>
                          <a:ea typeface="+mn-ea"/>
                        </a:rPr>
                        <a:t>Mon</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algn="ctr" fontAlgn="ctr"/>
                      <a:r>
                        <a:rPr lang="en-US" sz="1100" b="1" i="0" u="none" strike="noStrike">
                          <a:solidFill>
                            <a:srgbClr val="0000CC"/>
                          </a:solidFill>
                          <a:effectLst/>
                          <a:latin typeface="+mn-ea"/>
                          <a:ea typeface="+mn-ea"/>
                        </a:rPr>
                        <a:t>Tue</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algn="ctr" fontAlgn="ctr"/>
                      <a:r>
                        <a:rPr lang="en-US" sz="1100" b="1" i="0" u="none" strike="noStrike">
                          <a:solidFill>
                            <a:srgbClr val="0000CC"/>
                          </a:solidFill>
                          <a:effectLst/>
                          <a:latin typeface="+mn-ea"/>
                          <a:ea typeface="+mn-ea"/>
                        </a:rPr>
                        <a:t>Wed</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algn="ctr" fontAlgn="ctr"/>
                      <a:r>
                        <a:rPr lang="en-US" sz="1100" b="1" i="0" u="none" strike="noStrike">
                          <a:solidFill>
                            <a:srgbClr val="0000CC"/>
                          </a:solidFill>
                          <a:effectLst/>
                          <a:latin typeface="+mn-ea"/>
                          <a:ea typeface="+mn-ea"/>
                        </a:rPr>
                        <a:t>Thu</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algn="ctr" fontAlgn="ctr"/>
                      <a:r>
                        <a:rPr lang="en-US" sz="1100" b="1" i="0" u="none" strike="noStrike">
                          <a:solidFill>
                            <a:srgbClr val="0000CC"/>
                          </a:solidFill>
                          <a:effectLst/>
                          <a:latin typeface="+mn-ea"/>
                          <a:ea typeface="+mn-ea"/>
                        </a:rPr>
                        <a:t>Fri</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extLst>
                  <a:ext uri="{0D108BD9-81ED-4DB2-BD59-A6C34878D82A}">
                    <a16:rowId xmlns:a16="http://schemas.microsoft.com/office/drawing/2014/main" val="10000"/>
                  </a:ext>
                </a:extLst>
              </a:tr>
              <a:tr h="306865">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7/3</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7/4</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7/5</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7/6</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7/7</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extLst>
                  <a:ext uri="{0D108BD9-81ED-4DB2-BD59-A6C34878D82A}">
                    <a16:rowId xmlns:a16="http://schemas.microsoft.com/office/drawing/2014/main" val="10001"/>
                  </a:ext>
                </a:extLst>
              </a:tr>
              <a:tr h="97918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dirty="0" smtClean="0">
                          <a:solidFill>
                            <a:srgbClr val="FF0000"/>
                          </a:solidFill>
                          <a:effectLst/>
                          <a:latin typeface="Calibri" panose="020F0502020204030204" pitchFamily="34" charset="0"/>
                          <a:ea typeface="+mn-ea"/>
                          <a:cs typeface="Calibri" panose="020F0502020204030204" pitchFamily="34" charset="0"/>
                        </a:rPr>
                        <a:t>On Board Date</a:t>
                      </a:r>
                      <a:endParaRPr lang="zh-TW" altLang="en-US" sz="1800" b="0" i="0" u="none" strike="noStrike" dirty="0" smtClean="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altLang="zh-TW" sz="2000" b="0" i="0" u="none" strike="noStrike" dirty="0" smtClean="0">
                          <a:solidFill>
                            <a:srgbClr val="FF0000"/>
                          </a:solidFill>
                          <a:effectLst/>
                          <a:latin typeface="Calibri" panose="020F0502020204030204" pitchFamily="34" charset="0"/>
                          <a:ea typeface="+mn-ea"/>
                          <a:cs typeface="Calibri" panose="020F0502020204030204" pitchFamily="34" charset="0"/>
                        </a:rPr>
                        <a:t>Orientation</a:t>
                      </a:r>
                      <a:r>
                        <a:rPr lang="zh-TW" altLang="en-US" sz="2000" b="0" i="0" u="none" strike="noStrike" dirty="0">
                          <a:solidFill>
                            <a:srgbClr val="000000"/>
                          </a:solidFill>
                          <a:effectLst/>
                          <a:latin typeface="Calibri" panose="020F0502020204030204" pitchFamily="34" charset="0"/>
                          <a:ea typeface="+mn-ea"/>
                          <a:cs typeface="Calibri" panose="020F0502020204030204" pitchFamily="34" charset="0"/>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zh-TW" altLang="en-US" sz="1100" b="0" i="0" u="none" strike="noStrike" dirty="0">
                          <a:solidFill>
                            <a:srgbClr val="000000"/>
                          </a:solidFill>
                          <a:effectLst/>
                          <a:latin typeface="+mn-ea"/>
                          <a:ea typeface="+mn-ea"/>
                        </a:rPr>
                        <a:t>　</a:t>
                      </a:r>
                      <a:endParaRPr lang="en-US" altLang="zh-TW" sz="1100" b="0" i="0" u="none" strike="noStrike" dirty="0" smtClean="0">
                        <a:solidFill>
                          <a:srgbClr val="FF0000"/>
                        </a:solidFill>
                        <a:effectLst/>
                        <a:latin typeface="+mn-ea"/>
                        <a:ea typeface="+mn-ea"/>
                      </a:endParaRP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endParaRPr lang="en-US" altLang="zh-TW" sz="1100" b="0" i="0" u="none" strike="noStrike" dirty="0">
                        <a:solidFill>
                          <a:srgbClr val="000000"/>
                        </a:solidFill>
                        <a:effectLst/>
                        <a:latin typeface="+mn-ea"/>
                        <a:ea typeface="+mn-ea"/>
                      </a:endParaRP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zh-TW" sz="1100" b="0" i="0" u="none" strike="noStrike" dirty="0" smtClean="0">
                        <a:solidFill>
                          <a:srgbClr val="000000"/>
                        </a:solidFill>
                        <a:effectLst/>
                        <a:latin typeface="+mn-ea"/>
                        <a:ea typeface="+mn-ea"/>
                      </a:endParaRP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2"/>
                  </a:ext>
                </a:extLst>
              </a:tr>
              <a:tr h="306865">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7/10</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7/11</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7/12</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7/13</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7/14</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extLst>
                  <a:ext uri="{0D108BD9-81ED-4DB2-BD59-A6C34878D82A}">
                    <a16:rowId xmlns:a16="http://schemas.microsoft.com/office/drawing/2014/main" val="10003"/>
                  </a:ext>
                </a:extLst>
              </a:tr>
              <a:tr h="1050799">
                <a:tc>
                  <a:txBody>
                    <a:bodyPr/>
                    <a:lstStyle/>
                    <a:p>
                      <a:pPr algn="ctr" fontAlgn="ctr"/>
                      <a:r>
                        <a:rPr lang="zh-TW" altLang="en-US" sz="1100" b="0" i="0" u="none" strike="noStrike" dirty="0">
                          <a:solidFill>
                            <a:srgbClr val="000000"/>
                          </a:solidFill>
                          <a:effectLst/>
                          <a:latin typeface="+mn-ea"/>
                          <a:ea typeface="+mn-ea"/>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endParaRPr lang="en-US" altLang="zh-TW" sz="1100" b="0" i="0" u="none" strike="noStrike" dirty="0" smtClean="0">
                        <a:solidFill>
                          <a:srgbClr val="000000"/>
                        </a:solidFill>
                        <a:effectLst/>
                        <a:latin typeface="+mn-ea"/>
                        <a:ea typeface="+mn-ea"/>
                      </a:endParaRP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zh-TW" altLang="en-US" sz="1100" b="0" i="0" u="none" strike="noStrike" dirty="0">
                          <a:solidFill>
                            <a:srgbClr val="000000"/>
                          </a:solidFill>
                          <a:effectLst/>
                          <a:latin typeface="+mn-ea"/>
                          <a:ea typeface="+mn-ea"/>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endParaRPr lang="en-US" sz="1100" b="0" i="0" u="none" strike="noStrike" dirty="0">
                        <a:solidFill>
                          <a:srgbClr val="000000"/>
                        </a:solidFill>
                        <a:effectLst/>
                        <a:latin typeface="+mn-ea"/>
                        <a:ea typeface="+mn-ea"/>
                      </a:endParaRP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dirty="0" smtClean="0">
                          <a:solidFill>
                            <a:srgbClr val="000000"/>
                          </a:solidFill>
                          <a:effectLst/>
                          <a:latin typeface="Calibri" panose="020F0502020204030204" pitchFamily="34" charset="0"/>
                          <a:ea typeface="+mn-ea"/>
                          <a:cs typeface="Calibri" panose="020F0502020204030204" pitchFamily="34" charset="0"/>
                        </a:rPr>
                        <a:t>Questionnaire</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4"/>
                  </a:ext>
                </a:extLst>
              </a:tr>
              <a:tr h="306865">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7/17</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7/18</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7/19</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7/20</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7/21</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extLst>
                  <a:ext uri="{0D108BD9-81ED-4DB2-BD59-A6C34878D82A}">
                    <a16:rowId xmlns:a16="http://schemas.microsoft.com/office/drawing/2014/main" val="10005"/>
                  </a:ext>
                </a:extLst>
              </a:tr>
              <a:tr h="1033909">
                <a:tc>
                  <a:txBody>
                    <a:bodyPr/>
                    <a:lstStyle/>
                    <a:p>
                      <a:pPr algn="ctr" fontAlgn="ctr"/>
                      <a:r>
                        <a:rPr lang="zh-TW" altLang="en-US" sz="1100" b="0" i="0" u="none" strike="noStrike">
                          <a:solidFill>
                            <a:srgbClr val="000000"/>
                          </a:solidFill>
                          <a:effectLst/>
                          <a:latin typeface="+mn-ea"/>
                          <a:ea typeface="+mn-ea"/>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zh-TW" altLang="en-US" sz="1100" b="0" i="0" u="none" strike="noStrike" dirty="0">
                          <a:solidFill>
                            <a:srgbClr val="000000"/>
                          </a:solidFill>
                          <a:effectLst/>
                          <a:latin typeface="+mn-ea"/>
                          <a:ea typeface="+mn-ea"/>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zh-TW" altLang="en-US" sz="1100" b="0" i="0" u="none" strike="noStrike" dirty="0">
                          <a:solidFill>
                            <a:srgbClr val="000000"/>
                          </a:solidFill>
                          <a:effectLst/>
                          <a:latin typeface="+mn-ea"/>
                          <a:ea typeface="+mn-ea"/>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zh-TW" altLang="en-US" sz="1100" b="0" i="0" u="none" strike="noStrike" dirty="0">
                          <a:solidFill>
                            <a:srgbClr val="000000"/>
                          </a:solidFill>
                          <a:effectLst/>
                          <a:latin typeface="+mn-ea"/>
                          <a:ea typeface="+mn-ea"/>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zh-TW" altLang="en-US" sz="1100" b="0" i="0" u="none" strike="noStrike" dirty="0">
                          <a:solidFill>
                            <a:srgbClr val="000000"/>
                          </a:solidFill>
                          <a:effectLst/>
                          <a:latin typeface="+mn-ea"/>
                          <a:ea typeface="+mn-ea"/>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6"/>
                  </a:ext>
                </a:extLst>
              </a:tr>
              <a:tr h="306865">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7/24</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7/25</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7/26</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7/27</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7/28</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extLst>
                  <a:ext uri="{0D108BD9-81ED-4DB2-BD59-A6C34878D82A}">
                    <a16:rowId xmlns:a16="http://schemas.microsoft.com/office/drawing/2014/main" val="10007"/>
                  </a:ext>
                </a:extLst>
              </a:tr>
              <a:tr h="980547">
                <a:tc>
                  <a:txBody>
                    <a:bodyPr/>
                    <a:lstStyle/>
                    <a:p>
                      <a:pPr algn="ctr" fontAlgn="ctr"/>
                      <a:r>
                        <a:rPr lang="zh-TW" altLang="en-US" sz="1100" b="0" i="0" u="none" strike="noStrike" dirty="0">
                          <a:solidFill>
                            <a:srgbClr val="000000"/>
                          </a:solidFill>
                          <a:effectLst/>
                          <a:latin typeface="+mn-ea"/>
                          <a:ea typeface="+mn-ea"/>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zh-TW" altLang="en-US" sz="1100" b="0" i="0" u="none" strike="noStrike" dirty="0">
                          <a:solidFill>
                            <a:schemeClr val="tx1"/>
                          </a:solidFill>
                          <a:effectLst/>
                          <a:latin typeface="+mn-ea"/>
                          <a:ea typeface="+mn-ea"/>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endParaRPr lang="zh-TW" altLang="en-US" sz="1100" b="0" i="0" u="none" strike="noStrike" dirty="0">
                        <a:solidFill>
                          <a:srgbClr val="000000"/>
                        </a:solidFill>
                        <a:effectLst/>
                        <a:latin typeface="+mn-ea"/>
                        <a:ea typeface="+mn-ea"/>
                      </a:endParaRP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zh-TW" altLang="en-US" sz="1100" b="0" i="0" u="none" strike="noStrike" dirty="0">
                          <a:solidFill>
                            <a:srgbClr val="000000"/>
                          </a:solidFill>
                          <a:effectLst/>
                          <a:latin typeface="+mn-ea"/>
                          <a:ea typeface="+mn-ea"/>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endParaRPr lang="en-US" altLang="zh-TW" sz="1100" b="0" i="0" u="none" strike="noStrike" dirty="0">
                        <a:solidFill>
                          <a:srgbClr val="000000"/>
                        </a:solidFill>
                        <a:effectLst/>
                        <a:latin typeface="+mn-ea"/>
                        <a:ea typeface="+mn-ea"/>
                      </a:endParaRP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374739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Calendar</a:t>
            </a:r>
            <a:r>
              <a:rPr lang="zh-TW" altLang="en-US" dirty="0" smtClean="0"/>
              <a:t> </a:t>
            </a:r>
            <a:r>
              <a:rPr lang="en-US" altLang="zh-TW" dirty="0" smtClean="0"/>
              <a:t>(August)</a:t>
            </a:r>
            <a:endParaRPr lang="zh-TW" altLang="en-US" dirty="0"/>
          </a:p>
        </p:txBody>
      </p:sp>
      <p:graphicFrame>
        <p:nvGraphicFramePr>
          <p:cNvPr id="5" name="表格 4"/>
          <p:cNvGraphicFramePr>
            <a:graphicFrameLocks noGrp="1"/>
          </p:cNvGraphicFramePr>
          <p:nvPr>
            <p:extLst>
              <p:ext uri="{D42A27DB-BD31-4B8C-83A1-F6EECF244321}">
                <p14:modId xmlns:p14="http://schemas.microsoft.com/office/powerpoint/2010/main" val="3573902611"/>
              </p:ext>
            </p:extLst>
          </p:nvPr>
        </p:nvGraphicFramePr>
        <p:xfrm>
          <a:off x="468000" y="766615"/>
          <a:ext cx="8398909" cy="5472085"/>
        </p:xfrm>
        <a:graphic>
          <a:graphicData uri="http://schemas.openxmlformats.org/drawingml/2006/table">
            <a:tbl>
              <a:tblPr/>
              <a:tblGrid>
                <a:gridCol w="1679782">
                  <a:extLst>
                    <a:ext uri="{9D8B030D-6E8A-4147-A177-3AD203B41FA5}">
                      <a16:colId xmlns:a16="http://schemas.microsoft.com/office/drawing/2014/main" val="20000"/>
                    </a:ext>
                  </a:extLst>
                </a:gridCol>
                <a:gridCol w="1679782">
                  <a:extLst>
                    <a:ext uri="{9D8B030D-6E8A-4147-A177-3AD203B41FA5}">
                      <a16:colId xmlns:a16="http://schemas.microsoft.com/office/drawing/2014/main" val="20001"/>
                    </a:ext>
                  </a:extLst>
                </a:gridCol>
                <a:gridCol w="1679782">
                  <a:extLst>
                    <a:ext uri="{9D8B030D-6E8A-4147-A177-3AD203B41FA5}">
                      <a16:colId xmlns:a16="http://schemas.microsoft.com/office/drawing/2014/main" val="20002"/>
                    </a:ext>
                  </a:extLst>
                </a:gridCol>
                <a:gridCol w="1467645">
                  <a:extLst>
                    <a:ext uri="{9D8B030D-6E8A-4147-A177-3AD203B41FA5}">
                      <a16:colId xmlns:a16="http://schemas.microsoft.com/office/drawing/2014/main" val="20003"/>
                    </a:ext>
                  </a:extLst>
                </a:gridCol>
                <a:gridCol w="1891918">
                  <a:extLst>
                    <a:ext uri="{9D8B030D-6E8A-4147-A177-3AD203B41FA5}">
                      <a16:colId xmlns:a16="http://schemas.microsoft.com/office/drawing/2014/main" val="20004"/>
                    </a:ext>
                  </a:extLst>
                </a:gridCol>
              </a:tblGrid>
              <a:tr h="295358">
                <a:tc>
                  <a:txBody>
                    <a:bodyPr/>
                    <a:lstStyle/>
                    <a:p>
                      <a:pPr algn="ctr" fontAlgn="ctr"/>
                      <a:r>
                        <a:rPr lang="en-US" sz="1100" b="1" i="0" u="none" strike="noStrike" dirty="0">
                          <a:solidFill>
                            <a:srgbClr val="0000CC"/>
                          </a:solidFill>
                          <a:effectLst/>
                          <a:latin typeface="+mn-lt"/>
                          <a:ea typeface="+mn-ea"/>
                        </a:rPr>
                        <a:t>Mon</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algn="ctr" fontAlgn="ctr"/>
                      <a:r>
                        <a:rPr lang="en-US" sz="1100" b="1" i="0" u="none" strike="noStrike">
                          <a:solidFill>
                            <a:srgbClr val="0000CC"/>
                          </a:solidFill>
                          <a:effectLst/>
                          <a:latin typeface="+mn-lt"/>
                          <a:ea typeface="+mn-ea"/>
                        </a:rPr>
                        <a:t>Tue</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algn="ctr" fontAlgn="ctr"/>
                      <a:r>
                        <a:rPr lang="en-US" sz="1100" b="1" i="0" u="none" strike="noStrike">
                          <a:solidFill>
                            <a:srgbClr val="0000CC"/>
                          </a:solidFill>
                          <a:effectLst/>
                          <a:latin typeface="+mn-lt"/>
                          <a:ea typeface="+mn-ea"/>
                        </a:rPr>
                        <a:t>Wed</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algn="ctr" fontAlgn="ctr"/>
                      <a:r>
                        <a:rPr lang="en-US" sz="1100" b="1" i="0" u="none" strike="noStrike">
                          <a:solidFill>
                            <a:srgbClr val="0000CC"/>
                          </a:solidFill>
                          <a:effectLst/>
                          <a:latin typeface="+mn-lt"/>
                          <a:ea typeface="+mn-ea"/>
                        </a:rPr>
                        <a:t>Thu</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algn="ctr" fontAlgn="ctr"/>
                      <a:r>
                        <a:rPr lang="en-US" sz="1100" b="1" i="0" u="none" strike="noStrike">
                          <a:solidFill>
                            <a:srgbClr val="0000CC"/>
                          </a:solidFill>
                          <a:effectLst/>
                          <a:latin typeface="+mn-lt"/>
                          <a:ea typeface="+mn-ea"/>
                        </a:rPr>
                        <a:t>Fri</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extLst>
                  <a:ext uri="{0D108BD9-81ED-4DB2-BD59-A6C34878D82A}">
                    <a16:rowId xmlns:a16="http://schemas.microsoft.com/office/drawing/2014/main" val="10000"/>
                  </a:ext>
                </a:extLst>
              </a:tr>
              <a:tr h="295358">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7/31</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8/1</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8/2</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8/3</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8/4</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extLst>
                  <a:ext uri="{0D108BD9-81ED-4DB2-BD59-A6C34878D82A}">
                    <a16:rowId xmlns:a16="http://schemas.microsoft.com/office/drawing/2014/main" val="10001"/>
                  </a:ext>
                </a:extLst>
              </a:tr>
              <a:tr h="942462">
                <a:tc>
                  <a:txBody>
                    <a:bodyPr/>
                    <a:lstStyle/>
                    <a:p>
                      <a:pPr algn="ctr" fontAlgn="ctr"/>
                      <a:r>
                        <a:rPr lang="zh-TW" altLang="en-US" sz="1100" b="0" i="0" u="none" strike="noStrike" dirty="0">
                          <a:solidFill>
                            <a:srgbClr val="000000"/>
                          </a:solidFill>
                          <a:effectLst/>
                          <a:latin typeface="+mn-lt"/>
                          <a:ea typeface="+mn-ea"/>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zh-TW" altLang="en-US" sz="1100" b="0" i="0" u="none" strike="noStrike" dirty="0">
                          <a:solidFill>
                            <a:srgbClr val="000000"/>
                          </a:solidFill>
                          <a:effectLst/>
                          <a:latin typeface="+mn-lt"/>
                          <a:ea typeface="+mn-ea"/>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zh-TW" altLang="en-US" sz="1100" b="0" i="0" u="none" strike="noStrike" dirty="0">
                          <a:solidFill>
                            <a:srgbClr val="000000"/>
                          </a:solidFill>
                          <a:effectLst/>
                          <a:latin typeface="+mn-lt"/>
                          <a:ea typeface="+mn-ea"/>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TW" altLang="en-US" sz="1100" b="1" i="0" u="none" strike="noStrike" dirty="0" smtClean="0">
                        <a:solidFill>
                          <a:srgbClr val="000000"/>
                        </a:solidFill>
                        <a:effectLst/>
                        <a:latin typeface="+mn-lt"/>
                        <a:ea typeface="新細明體" panose="02020500000000000000" pitchFamily="18" charset="-120"/>
                      </a:endParaRP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zh-TW" altLang="en-US" sz="1100" b="0" i="0" u="none" strike="noStrike" dirty="0">
                          <a:solidFill>
                            <a:srgbClr val="000000"/>
                          </a:solidFill>
                          <a:effectLst/>
                          <a:latin typeface="+mn-lt"/>
                          <a:ea typeface="+mn-ea"/>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2"/>
                  </a:ext>
                </a:extLst>
              </a:tr>
              <a:tr h="295358">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8/7</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8/8</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8/9</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8/10</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8/11</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extLst>
                  <a:ext uri="{0D108BD9-81ED-4DB2-BD59-A6C34878D82A}">
                    <a16:rowId xmlns:a16="http://schemas.microsoft.com/office/drawing/2014/main" val="10003"/>
                  </a:ext>
                </a:extLst>
              </a:tr>
              <a:tr h="1128934">
                <a:tc>
                  <a:txBody>
                    <a:bodyPr/>
                    <a:lstStyle/>
                    <a:p>
                      <a:pPr algn="ctr" fontAlgn="ctr"/>
                      <a:r>
                        <a:rPr lang="zh-TW" altLang="en-US" sz="16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a:t>
                      </a:r>
                      <a:endParaRPr lang="zh-TW" altLang="en-US" sz="1600" b="0" i="0" u="none" strike="noStrike" kern="1200" baseline="0" dirty="0">
                        <a:solidFill>
                          <a:schemeClr val="tx1"/>
                        </a:solidFill>
                        <a:effectLst/>
                        <a:latin typeface="Calibri" panose="020F0502020204030204" pitchFamily="34" charset="0"/>
                        <a:ea typeface="+mn-ea"/>
                        <a:cs typeface="Calibri" panose="020F0502020204030204" pitchFamily="34" charset="0"/>
                      </a:endParaRP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zh-TW" altLang="en-US" sz="1100" b="0" i="0" u="none" strike="noStrike" dirty="0">
                          <a:solidFill>
                            <a:srgbClr val="000000"/>
                          </a:solidFill>
                          <a:effectLst/>
                          <a:latin typeface="+mn-lt"/>
                          <a:ea typeface="+mn-ea"/>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zh-TW" altLang="en-US" sz="1100" b="0" i="0" u="none" strike="noStrike" dirty="0">
                          <a:solidFill>
                            <a:srgbClr val="000000"/>
                          </a:solidFill>
                          <a:effectLst/>
                          <a:latin typeface="+mn-lt"/>
                          <a:ea typeface="+mn-ea"/>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zh-TW" altLang="en-US" sz="1100" b="0" i="0" u="none" strike="noStrike" dirty="0">
                          <a:solidFill>
                            <a:srgbClr val="000000"/>
                          </a:solidFill>
                          <a:effectLst/>
                          <a:latin typeface="+mn-lt"/>
                          <a:ea typeface="+mn-ea"/>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endParaRPr lang="zh-TW" altLang="en-US" sz="1600" b="0" i="0" u="none" strike="noStrike" kern="1200" baseline="0" dirty="0">
                        <a:solidFill>
                          <a:schemeClr val="tx1"/>
                        </a:solidFill>
                        <a:effectLst/>
                        <a:latin typeface="Calibri" panose="020F0502020204030204" pitchFamily="34" charset="0"/>
                        <a:ea typeface="+mn-ea"/>
                        <a:cs typeface="Calibri" panose="020F0502020204030204" pitchFamily="34" charset="0"/>
                      </a:endParaRP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4"/>
                  </a:ext>
                </a:extLst>
              </a:tr>
              <a:tr h="295358">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8/14</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8/15</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8/16</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8/17</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8/18</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extLst>
                  <a:ext uri="{0D108BD9-81ED-4DB2-BD59-A6C34878D82A}">
                    <a16:rowId xmlns:a16="http://schemas.microsoft.com/office/drawing/2014/main" val="10005"/>
                  </a:ext>
                </a:extLst>
              </a:tr>
              <a:tr h="90207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6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Deadline to submit presentation file /</a:t>
                      </a:r>
                      <a:endParaRPr lang="en-US" altLang="zh-TW" sz="1600" b="0" i="0" u="none" strike="noStrike" dirty="0" smtClean="0">
                        <a:solidFill>
                          <a:schemeClr val="tx1"/>
                        </a:solidFill>
                        <a:effectLst/>
                        <a:latin typeface="Calibri" panose="020F0502020204030204" pitchFamily="34" charset="0"/>
                        <a:ea typeface="+mn-ea"/>
                        <a:cs typeface="Calibri" panose="020F0502020204030204" pitchFamily="34" charset="0"/>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600" b="0" i="0" u="none" strike="noStrike" baseline="0" dirty="0" smtClean="0">
                          <a:solidFill>
                            <a:schemeClr val="tx1"/>
                          </a:solidFill>
                          <a:effectLst/>
                          <a:latin typeface="Calibri" panose="020F0502020204030204" pitchFamily="34" charset="0"/>
                          <a:ea typeface="+mn-ea"/>
                          <a:cs typeface="Calibri" panose="020F0502020204030204" pitchFamily="34" charset="0"/>
                        </a:rPr>
                        <a:t>Self Evaluation </a:t>
                      </a:r>
                      <a:r>
                        <a:rPr lang="en-US" altLang="zh-TW" sz="1600" b="0" i="0" u="none" strike="noStrike" dirty="0" smtClean="0">
                          <a:solidFill>
                            <a:schemeClr val="tx1"/>
                          </a:solidFill>
                          <a:effectLst/>
                          <a:latin typeface="Calibri" panose="020F0502020204030204" pitchFamily="34" charset="0"/>
                          <a:ea typeface="+mn-ea"/>
                          <a:cs typeface="Calibri" panose="020F0502020204030204" pitchFamily="34" charset="0"/>
                        </a:rPr>
                        <a:t>(8/14-18)</a:t>
                      </a:r>
                      <a:r>
                        <a:rPr lang="zh-TW" altLang="en-US" sz="1600" b="0" i="0" u="none" strike="noStrike" dirty="0">
                          <a:solidFill>
                            <a:srgbClr val="000000"/>
                          </a:solidFill>
                          <a:effectLst/>
                          <a:latin typeface="Calibri" panose="020F0502020204030204" pitchFamily="34" charset="0"/>
                          <a:ea typeface="+mn-ea"/>
                          <a:cs typeface="Calibri" panose="020F0502020204030204" pitchFamily="34" charset="0"/>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zh-TW" altLang="en-US" sz="1100" b="0" i="0" u="none" strike="noStrike" dirty="0">
                          <a:solidFill>
                            <a:srgbClr val="000000"/>
                          </a:solidFill>
                          <a:effectLst/>
                          <a:latin typeface="Calibri" panose="020F0502020204030204" pitchFamily="34" charset="0"/>
                          <a:ea typeface="+mn-ea"/>
                          <a:cs typeface="Calibri" panose="020F0502020204030204" pitchFamily="34" charset="0"/>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zh-TW" altLang="en-US" sz="1100" b="0" i="0" u="none" strike="noStrike" dirty="0">
                          <a:solidFill>
                            <a:srgbClr val="000000"/>
                          </a:solidFill>
                          <a:effectLst/>
                          <a:latin typeface="Calibri" panose="020F0502020204030204" pitchFamily="34" charset="0"/>
                          <a:ea typeface="+mn-ea"/>
                          <a:cs typeface="Calibri" panose="020F0502020204030204" pitchFamily="34" charset="0"/>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dirty="0" smtClean="0">
                          <a:solidFill>
                            <a:srgbClr val="FF0000"/>
                          </a:solidFill>
                          <a:effectLst/>
                          <a:latin typeface="Calibri" panose="020F0502020204030204" pitchFamily="34" charset="0"/>
                          <a:ea typeface="+mn-ea"/>
                          <a:cs typeface="Calibri" panose="020F0502020204030204" pitchFamily="34" charset="0"/>
                        </a:rPr>
                        <a:t>Presentation</a:t>
                      </a:r>
                      <a:r>
                        <a:rPr lang="zh-TW" altLang="en-US" sz="1800" b="0" i="0" u="none" strike="noStrike" dirty="0">
                          <a:solidFill>
                            <a:srgbClr val="000000"/>
                          </a:solidFill>
                          <a:effectLst/>
                          <a:latin typeface="Calibri" panose="020F0502020204030204" pitchFamily="34" charset="0"/>
                          <a:ea typeface="+mn-ea"/>
                          <a:cs typeface="Calibri" panose="020F0502020204030204" pitchFamily="34" charset="0"/>
                        </a:rPr>
                        <a:t>　</a:t>
                      </a:r>
                      <a:endParaRPr lang="en-US" altLang="zh-TW" sz="1800" b="0" i="0" u="none" strike="noStrike" dirty="0" smtClean="0">
                        <a:solidFill>
                          <a:schemeClr val="tx1"/>
                        </a:solidFill>
                        <a:effectLst/>
                        <a:latin typeface="Calibri" panose="020F0502020204030204" pitchFamily="34" charset="0"/>
                        <a:ea typeface="+mn-ea"/>
                        <a:cs typeface="Calibri" panose="020F0502020204030204" pitchFamily="34" charset="0"/>
                      </a:endParaRP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sz="1800" b="0" i="0" u="none" strike="noStrike" kern="1200" dirty="0" smtClean="0">
                          <a:solidFill>
                            <a:srgbClr val="FF0000"/>
                          </a:solidFill>
                          <a:effectLst/>
                          <a:latin typeface="Calibri" panose="020F0502020204030204" pitchFamily="34" charset="0"/>
                          <a:ea typeface="+mn-ea"/>
                          <a:cs typeface="Calibri" panose="020F0502020204030204" pitchFamily="34" charset="0"/>
                        </a:rPr>
                        <a:t>Presentation</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6"/>
                  </a:ext>
                </a:extLst>
              </a:tr>
              <a:tr h="295358">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8/21</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8/22</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8/23</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8/24</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tc>
                  <a:txBody>
                    <a:bodyPr/>
                    <a:lstStyle/>
                    <a:p>
                      <a:pPr marL="0" algn="ctr" defTabSz="914400" rtl="0" eaLnBrk="1" fontAlgn="ctr" latinLnBrk="0" hangingPunct="1"/>
                      <a:r>
                        <a:rPr lang="en-US" altLang="zh-TW" sz="1600" b="0" i="0" u="none" strike="noStrike" kern="1200" dirty="0" smtClean="0">
                          <a:solidFill>
                            <a:srgbClr val="000000"/>
                          </a:solidFill>
                          <a:effectLst/>
                          <a:latin typeface="Calibri" panose="020F0502020204030204" pitchFamily="34" charset="0"/>
                          <a:ea typeface="+mn-ea"/>
                          <a:cs typeface="Calibri" panose="020F0502020204030204" pitchFamily="34" charset="0"/>
                        </a:rPr>
                        <a:t>8/25</a:t>
                      </a:r>
                      <a:endParaRPr lang="en-US" altLang="zh-TW" sz="1600" b="0" i="0" u="none" strike="noStrike" kern="1200" dirty="0">
                        <a:solidFill>
                          <a:srgbClr val="000000"/>
                        </a:solidFill>
                        <a:effectLst/>
                        <a:latin typeface="Calibri" panose="020F0502020204030204" pitchFamily="34" charset="0"/>
                        <a:ea typeface="+mn-ea"/>
                        <a:cs typeface="Calibri" panose="020F0502020204030204" pitchFamily="34" charset="0"/>
                      </a:endParaRPr>
                    </a:p>
                  </a:txBody>
                  <a:tcPr marL="4763" marR="4763" marT="4763"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CCECFF"/>
                    </a:solidFill>
                  </a:tcPr>
                </a:tc>
                <a:extLst>
                  <a:ext uri="{0D108BD9-81ED-4DB2-BD59-A6C34878D82A}">
                    <a16:rowId xmlns:a16="http://schemas.microsoft.com/office/drawing/2014/main" val="10007"/>
                  </a:ext>
                </a:extLst>
              </a:tr>
              <a:tr h="94377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6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Deadline to submit “Life in WNC” file (Group)</a:t>
                      </a:r>
                      <a:r>
                        <a:rPr lang="zh-TW" altLang="en-US" sz="1600" b="0" i="0" u="none" strike="noStrike" kern="1200" baseline="0" dirty="0" smtClean="0">
                          <a:solidFill>
                            <a:schemeClr val="tx1"/>
                          </a:solidFill>
                          <a:effectLst/>
                          <a:latin typeface="Calibri" panose="020F0502020204030204" pitchFamily="34" charset="0"/>
                          <a:ea typeface="+mn-ea"/>
                          <a:cs typeface="Calibri" panose="020F0502020204030204" pitchFamily="34" charset="0"/>
                        </a:rPr>
                        <a:t>　</a:t>
                      </a:r>
                      <a:endParaRPr lang="en-US" altLang="zh-TW" sz="1600" b="0" i="0" u="none" strike="noStrike" kern="1200" baseline="0" dirty="0" smtClean="0">
                        <a:solidFill>
                          <a:schemeClr val="tx1"/>
                        </a:solidFill>
                        <a:effectLst/>
                        <a:latin typeface="Calibri" panose="020F0502020204030204" pitchFamily="34" charset="0"/>
                        <a:ea typeface="+mn-ea"/>
                        <a:cs typeface="Calibri" panose="020F0502020204030204" pitchFamily="34" charset="0"/>
                      </a:endParaRP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100" b="0" i="0" u="none" strike="noStrike" dirty="0">
                          <a:solidFill>
                            <a:srgbClr val="000000"/>
                          </a:solidFill>
                          <a:effectLst/>
                          <a:latin typeface="Calibri" panose="020F0502020204030204" pitchFamily="34" charset="0"/>
                          <a:ea typeface="+mn-ea"/>
                          <a:cs typeface="Calibri" panose="020F0502020204030204" pitchFamily="34" charset="0"/>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fontAlgn="ctr"/>
                      <a:r>
                        <a:rPr lang="en-US" altLang="zh-TW" sz="1800" b="0" i="0" u="none" strike="noStrike" kern="1200" dirty="0" smtClean="0">
                          <a:solidFill>
                            <a:srgbClr val="FF0000"/>
                          </a:solidFill>
                          <a:effectLst/>
                          <a:latin typeface="Calibri" panose="020F0502020204030204" pitchFamily="34" charset="0"/>
                          <a:ea typeface="+mn-ea"/>
                          <a:cs typeface="Calibri" panose="020F0502020204030204" pitchFamily="34" charset="0"/>
                        </a:rPr>
                        <a:t>CEO Forum</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TW" altLang="en-US" sz="1100" b="1" i="0" u="none" strike="noStrike" dirty="0" smtClean="0">
                          <a:solidFill>
                            <a:srgbClr val="000000"/>
                          </a:solidFill>
                          <a:effectLst/>
                          <a:latin typeface="Calibri" panose="020F0502020204030204" pitchFamily="34" charset="0"/>
                          <a:ea typeface="+mn-ea"/>
                          <a:cs typeface="Calibri" panose="020F0502020204030204" pitchFamily="34" charset="0"/>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800" b="0" i="0" u="none" strike="noStrike" dirty="0" smtClean="0">
                          <a:solidFill>
                            <a:srgbClr val="000000"/>
                          </a:solidFill>
                          <a:effectLst/>
                          <a:latin typeface="Calibri" panose="020F0502020204030204" pitchFamily="34" charset="0"/>
                          <a:ea typeface="微軟正黑體" panose="020B0604030504040204" pitchFamily="34" charset="-120"/>
                          <a:cs typeface="Calibri" panose="020F0502020204030204" pitchFamily="34" charset="0"/>
                        </a:rPr>
                        <a:t>Last day</a:t>
                      </a:r>
                      <a:r>
                        <a:rPr lang="en-US" altLang="zh-TW" sz="1800" b="0" i="0" u="none" strike="noStrike" baseline="0" dirty="0" smtClean="0">
                          <a:solidFill>
                            <a:srgbClr val="000000"/>
                          </a:solidFill>
                          <a:effectLst/>
                          <a:latin typeface="Calibri" panose="020F0502020204030204" pitchFamily="34" charset="0"/>
                          <a:ea typeface="微軟正黑體" panose="020B0604030504040204" pitchFamily="34" charset="-120"/>
                          <a:cs typeface="Calibri" panose="020F0502020204030204" pitchFamily="34" charset="0"/>
                        </a:rPr>
                        <a:t> in WNC</a:t>
                      </a:r>
                      <a:r>
                        <a:rPr lang="zh-TW" altLang="en-US" sz="1100" b="0" i="0" u="none" strike="noStrike" dirty="0">
                          <a:solidFill>
                            <a:srgbClr val="000000"/>
                          </a:solidFill>
                          <a:effectLst/>
                          <a:latin typeface="Calibri" panose="020F0502020204030204" pitchFamily="34" charset="0"/>
                          <a:ea typeface="+mn-ea"/>
                          <a:cs typeface="Calibri" panose="020F0502020204030204" pitchFamily="34" charset="0"/>
                        </a:rPr>
                        <a:t>　</a:t>
                      </a:r>
                    </a:p>
                  </a:txBody>
                  <a:tcPr marL="4763" marR="4763" marT="4763"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1337991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ChangeArrowheads="1"/>
          </p:cNvSpPr>
          <p:nvPr>
            <p:ph type="title"/>
          </p:nvPr>
        </p:nvSpPr>
        <p:spPr>
          <a:xfrm>
            <a:off x="504514" y="189367"/>
            <a:ext cx="8208000" cy="433629"/>
          </a:xfrm>
          <a:noFill/>
        </p:spPr>
        <p:txBody>
          <a:bodyPr/>
          <a:lstStyle/>
          <a:p>
            <a:r>
              <a:rPr lang="en-US" altLang="zh-TW" sz="2250" dirty="0"/>
              <a:t>Non-Disclosure</a:t>
            </a:r>
            <a:r>
              <a:rPr lang="en-US" altLang="zh-TW" sz="2250" b="0" dirty="0"/>
              <a:t> </a:t>
            </a:r>
            <a:r>
              <a:rPr lang="en-US" altLang="zh-TW" sz="2250" dirty="0"/>
              <a:t>Agreement (NDA) Signing</a:t>
            </a:r>
            <a:endParaRPr lang="zh-TW" altLang="en-US" sz="2250" dirty="0">
              <a:latin typeface="微軟正黑體" pitchFamily="34" charset="-120"/>
            </a:endParaRPr>
          </a:p>
        </p:txBody>
      </p:sp>
      <p:sp>
        <p:nvSpPr>
          <p:cNvPr id="18" name="橢圓 17"/>
          <p:cNvSpPr/>
          <p:nvPr/>
        </p:nvSpPr>
        <p:spPr bwMode="auto">
          <a:xfrm>
            <a:off x="989015" y="4806597"/>
            <a:ext cx="7238999" cy="1400175"/>
          </a:xfrm>
          <a:prstGeom prst="ellipse">
            <a:avLst/>
          </a:prstGeom>
          <a:noFill/>
          <a:ln w="38100" cap="flat" cmpd="sng" algn="ctr">
            <a:solidFill>
              <a:schemeClr val="accent2">
                <a:lumMod val="75000"/>
              </a:schemeClr>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endParaRPr lang="zh-TW" altLang="en-US"/>
          </a:p>
        </p:txBody>
      </p:sp>
      <p:sp>
        <p:nvSpPr>
          <p:cNvPr id="53256" name="Oval 6"/>
          <p:cNvSpPr>
            <a:spLocks noChangeArrowheads="1"/>
          </p:cNvSpPr>
          <p:nvPr/>
        </p:nvSpPr>
        <p:spPr bwMode="auto">
          <a:xfrm>
            <a:off x="2735636" y="4227583"/>
            <a:ext cx="1636713" cy="1635125"/>
          </a:xfrm>
          <a:prstGeom prst="ellipse">
            <a:avLst/>
          </a:prstGeom>
          <a:solidFill>
            <a:srgbClr val="80CF31"/>
          </a:solidFill>
          <a:ln w="9525" cap="flat" cmpd="sng" algn="ctr">
            <a:noFill/>
            <a:prstDash val="solid"/>
            <a:round/>
            <a:headEnd type="none" w="med" len="med"/>
            <a:tailEnd type="none" w="med" len="med"/>
          </a:ln>
          <a:effectLst>
            <a:reflection blurRad="6350" stA="52000" endA="300" endPos="35000" dir="5400000" sy="-100000" algn="bl" rotWithShape="0"/>
          </a:effectLst>
        </p:spPr>
        <p:txBody>
          <a:bodyPr vert="horz" wrap="none" lIns="90000" tIns="46800" rIns="90000" bIns="46800" numCol="1" rtlCol="0" anchor="ctr" anchorCtr="0" compatLnSpc="1">
            <a:prstTxWarp prst="textNoShape">
              <a:avLst/>
            </a:prstTxWarp>
          </a:bodyPr>
          <a:lstStyle/>
          <a:p>
            <a:pPr algn="ctr">
              <a:defRPr/>
            </a:pPr>
            <a:r>
              <a:rPr lang="en-US" altLang="zh-TW" sz="1400" dirty="0"/>
              <a:t>Respect for </a:t>
            </a:r>
            <a:endParaRPr lang="en-US" altLang="zh-TW" sz="1400" dirty="0" smtClean="0"/>
          </a:p>
          <a:p>
            <a:pPr algn="ctr">
              <a:defRPr/>
            </a:pPr>
            <a:r>
              <a:rPr lang="en-US" altLang="zh-TW" sz="1400" dirty="0" smtClean="0"/>
              <a:t>Intellectual </a:t>
            </a:r>
          </a:p>
          <a:p>
            <a:pPr algn="ctr">
              <a:defRPr/>
            </a:pPr>
            <a:r>
              <a:rPr lang="en-US" altLang="zh-TW" sz="1400" dirty="0" smtClean="0"/>
              <a:t>Property </a:t>
            </a:r>
            <a:r>
              <a:rPr lang="en-US" altLang="zh-TW" sz="1400" dirty="0"/>
              <a:t>Rights</a:t>
            </a:r>
            <a:endParaRPr lang="zh-TW" altLang="en-US" sz="1400" b="1" dirty="0">
              <a:solidFill>
                <a:schemeClr val="accent1">
                  <a:lumMod val="50000"/>
                </a:schemeClr>
              </a:solidFill>
            </a:endParaRPr>
          </a:p>
        </p:txBody>
      </p:sp>
      <p:sp>
        <p:nvSpPr>
          <p:cNvPr id="53258" name="Oval 8"/>
          <p:cNvSpPr>
            <a:spLocks noChangeArrowheads="1"/>
          </p:cNvSpPr>
          <p:nvPr/>
        </p:nvSpPr>
        <p:spPr bwMode="auto">
          <a:xfrm>
            <a:off x="798159" y="4380264"/>
            <a:ext cx="1636713" cy="1636713"/>
          </a:xfrm>
          <a:prstGeom prst="ellipse">
            <a:avLst/>
          </a:prstGeom>
          <a:solidFill>
            <a:srgbClr val="70D4F8"/>
          </a:solidFill>
          <a:ln w="9525" cap="flat" cmpd="sng" algn="ctr">
            <a:noFill/>
            <a:prstDash val="solid"/>
            <a:round/>
            <a:headEnd type="none" w="med" len="med"/>
            <a:tailEnd type="none" w="med" len="med"/>
          </a:ln>
          <a:effectLst>
            <a:reflection blurRad="6350" stA="52000" endA="300" endPos="35000" dir="5400000" sy="-100000" algn="bl" rotWithShape="0"/>
          </a:effectLst>
        </p:spPr>
        <p:txBody>
          <a:bodyPr vert="horz" wrap="none" lIns="90000" tIns="46800" rIns="90000" bIns="46800" numCol="1" rtlCol="0" anchor="ctr" anchorCtr="0" compatLnSpc="1">
            <a:prstTxWarp prst="textNoShape">
              <a:avLst/>
            </a:prstTxWarp>
          </a:bodyPr>
          <a:lstStyle/>
          <a:p>
            <a:pPr algn="ctr"/>
            <a:r>
              <a:rPr lang="en-US" altLang="zh-TW" sz="1400" dirty="0"/>
              <a:t>Non-Compete </a:t>
            </a:r>
            <a:endParaRPr lang="en-US" altLang="zh-TW" sz="1400" dirty="0" smtClean="0"/>
          </a:p>
          <a:p>
            <a:pPr algn="ctr"/>
            <a:r>
              <a:rPr lang="en-US" altLang="zh-TW" sz="1400" dirty="0" smtClean="0"/>
              <a:t>Clause</a:t>
            </a:r>
            <a:endParaRPr lang="zh-TW" altLang="en-US" sz="1400" b="1" dirty="0">
              <a:solidFill>
                <a:srgbClr val="0070C0"/>
              </a:solidFill>
            </a:endParaRPr>
          </a:p>
        </p:txBody>
      </p:sp>
      <p:sp>
        <p:nvSpPr>
          <p:cNvPr id="53257" name="Oval 7"/>
          <p:cNvSpPr>
            <a:spLocks noChangeArrowheads="1"/>
          </p:cNvSpPr>
          <p:nvPr/>
        </p:nvSpPr>
        <p:spPr bwMode="auto">
          <a:xfrm>
            <a:off x="4658632" y="4111232"/>
            <a:ext cx="1600200" cy="1598612"/>
          </a:xfrm>
          <a:prstGeom prst="ellipse">
            <a:avLst/>
          </a:prstGeom>
          <a:solidFill>
            <a:srgbClr val="4DD7A9"/>
          </a:solidFill>
          <a:ln w="9525" cap="flat" cmpd="sng" algn="ctr">
            <a:noFill/>
            <a:prstDash val="solid"/>
            <a:round/>
            <a:headEnd type="none" w="med" len="med"/>
            <a:tailEnd type="none" w="med" len="med"/>
          </a:ln>
          <a:effectLst>
            <a:reflection blurRad="6350" stA="52000" endA="300" endPos="35000" dir="5400000" sy="-100000" algn="bl" rotWithShape="0"/>
          </a:effectLst>
        </p:spPr>
        <p:txBody>
          <a:bodyPr vert="horz" wrap="none" lIns="90000" tIns="46800" rIns="90000" bIns="46800" numCol="1" rtlCol="0" anchor="ctr" anchorCtr="0" compatLnSpc="1">
            <a:prstTxWarp prst="textNoShape">
              <a:avLst/>
            </a:prstTxWarp>
          </a:bodyPr>
          <a:lstStyle/>
          <a:p>
            <a:pPr algn="ctr">
              <a:defRPr/>
            </a:pPr>
            <a:r>
              <a:rPr lang="en-US" altLang="zh-TW" sz="1400" dirty="0"/>
              <a:t>Non-Disclosure </a:t>
            </a:r>
            <a:endParaRPr lang="en-US" altLang="zh-TW" sz="1400" dirty="0" smtClean="0"/>
          </a:p>
          <a:p>
            <a:pPr algn="ctr">
              <a:defRPr/>
            </a:pPr>
            <a:r>
              <a:rPr lang="en-US" altLang="zh-TW" sz="1400" dirty="0" smtClean="0"/>
              <a:t>Agreement</a:t>
            </a:r>
            <a:endParaRPr lang="zh-TW" altLang="en-US" sz="1400" b="1" dirty="0">
              <a:solidFill>
                <a:srgbClr val="068478"/>
              </a:solidFill>
            </a:endParaRPr>
          </a:p>
        </p:txBody>
      </p:sp>
      <p:sp>
        <p:nvSpPr>
          <p:cNvPr id="8" name="Oval 6"/>
          <p:cNvSpPr>
            <a:spLocks noChangeArrowheads="1"/>
          </p:cNvSpPr>
          <p:nvPr/>
        </p:nvSpPr>
        <p:spPr bwMode="auto">
          <a:xfrm>
            <a:off x="6545115" y="4119691"/>
            <a:ext cx="1636713" cy="1635125"/>
          </a:xfrm>
          <a:prstGeom prst="ellipse">
            <a:avLst/>
          </a:prstGeom>
          <a:solidFill>
            <a:srgbClr val="0099FF"/>
          </a:solidFill>
          <a:ln w="9525" cap="flat" cmpd="sng" algn="ctr">
            <a:noFill/>
            <a:prstDash val="solid"/>
            <a:round/>
            <a:headEnd type="none" w="med" len="med"/>
            <a:tailEnd type="none" w="med" len="med"/>
          </a:ln>
          <a:effectLst>
            <a:reflection blurRad="6350" stA="52000" endA="300" endPos="35000" dir="5400000" sy="-100000" algn="bl" rotWithShape="0"/>
          </a:effectLst>
        </p:spPr>
        <p:txBody>
          <a:bodyPr vert="horz" wrap="none" lIns="90000" tIns="46800" rIns="90000" bIns="46800" numCol="1" rtlCol="0" anchor="ctr" anchorCtr="0" compatLnSpc="1">
            <a:prstTxWarp prst="textNoShape">
              <a:avLst/>
            </a:prstTxWarp>
          </a:bodyPr>
          <a:lstStyle/>
          <a:p>
            <a:pPr algn="ctr">
              <a:defRPr/>
            </a:pPr>
            <a:r>
              <a:rPr lang="en-US" altLang="zh-TW" sz="1400" dirty="0"/>
              <a:t>Upholding </a:t>
            </a:r>
            <a:endParaRPr lang="en-US" altLang="zh-TW" sz="1400" dirty="0" smtClean="0"/>
          </a:p>
          <a:p>
            <a:pPr algn="ctr">
              <a:defRPr/>
            </a:pPr>
            <a:r>
              <a:rPr lang="en-US" altLang="zh-TW" sz="1400" dirty="0" smtClean="0"/>
              <a:t>Integrity </a:t>
            </a:r>
          </a:p>
          <a:p>
            <a:pPr algn="ctr">
              <a:defRPr/>
            </a:pPr>
            <a:r>
              <a:rPr lang="en-US" altLang="zh-TW" sz="1400" dirty="0" smtClean="0"/>
              <a:t>Commitment</a:t>
            </a:r>
            <a:endParaRPr lang="zh-TW" altLang="en-US" sz="1400" b="1" dirty="0">
              <a:solidFill>
                <a:schemeClr val="accent2">
                  <a:lumMod val="50000"/>
                </a:schemeClr>
              </a:solidFill>
            </a:endParaRPr>
          </a:p>
        </p:txBody>
      </p:sp>
      <p:sp>
        <p:nvSpPr>
          <p:cNvPr id="10" name="文字方塊 9"/>
          <p:cNvSpPr txBox="1"/>
          <p:nvPr/>
        </p:nvSpPr>
        <p:spPr>
          <a:xfrm>
            <a:off x="485590" y="750246"/>
            <a:ext cx="8190410" cy="369332"/>
          </a:xfrm>
          <a:prstGeom prst="rect">
            <a:avLst/>
          </a:prstGeom>
          <a:solidFill>
            <a:schemeClr val="tx2">
              <a:lumMod val="60000"/>
              <a:lumOff val="40000"/>
            </a:schemeClr>
          </a:solidFill>
        </p:spPr>
        <p:txBody>
          <a:bodyPr wrap="square" rtlCol="0">
            <a:spAutoFit/>
          </a:bodyPr>
          <a:lstStyle/>
          <a:p>
            <a:pPr>
              <a:spcBef>
                <a:spcPts val="600"/>
              </a:spcBef>
            </a:pPr>
            <a:r>
              <a:rPr lang="en-US" altLang="zh-TW" dirty="0"/>
              <a:t>Non-Compete Clause: </a:t>
            </a:r>
            <a:r>
              <a:rPr lang="en-US" altLang="zh-TW" dirty="0" smtClean="0"/>
              <a:t>Prohibition </a:t>
            </a:r>
            <a:r>
              <a:rPr lang="en-US" altLang="zh-TW" dirty="0"/>
              <a:t>of Competing Activities during </a:t>
            </a:r>
            <a:r>
              <a:rPr lang="en-US" altLang="zh-TW" dirty="0" smtClean="0"/>
              <a:t>Employment</a:t>
            </a:r>
            <a:endParaRPr lang="zh-TW" altLang="en-US" sz="1800" dirty="0">
              <a:latin typeface="微軟正黑體" pitchFamily="34" charset="-120"/>
              <a:ea typeface="微軟正黑體" pitchFamily="34" charset="-120"/>
            </a:endParaRPr>
          </a:p>
        </p:txBody>
      </p:sp>
      <p:sp>
        <p:nvSpPr>
          <p:cNvPr id="11" name="文字方塊 10"/>
          <p:cNvSpPr txBox="1"/>
          <p:nvPr/>
        </p:nvSpPr>
        <p:spPr>
          <a:xfrm>
            <a:off x="468000" y="2451014"/>
            <a:ext cx="8190410" cy="646331"/>
          </a:xfrm>
          <a:prstGeom prst="rect">
            <a:avLst/>
          </a:prstGeom>
          <a:solidFill>
            <a:schemeClr val="accent3">
              <a:lumMod val="40000"/>
              <a:lumOff val="60000"/>
            </a:schemeClr>
          </a:solidFill>
        </p:spPr>
        <p:txBody>
          <a:bodyPr wrap="square" rtlCol="0">
            <a:spAutoFit/>
          </a:bodyPr>
          <a:lstStyle/>
          <a:p>
            <a:pPr>
              <a:spcBef>
                <a:spcPts val="600"/>
              </a:spcBef>
            </a:pPr>
            <a:r>
              <a:rPr lang="en-US" altLang="zh-TW" dirty="0"/>
              <a:t>Non-Disclosure </a:t>
            </a:r>
            <a:r>
              <a:rPr lang="en-US" altLang="zh-TW" dirty="0" smtClean="0"/>
              <a:t>Agreement</a:t>
            </a:r>
            <a:r>
              <a:rPr lang="zh-TW" altLang="en-US" dirty="0" smtClean="0"/>
              <a:t> </a:t>
            </a:r>
            <a:r>
              <a:rPr lang="en-US" altLang="zh-TW" dirty="0"/>
              <a:t>Protecting company trade secrets and confidential information known in the course of employment."</a:t>
            </a:r>
            <a:endParaRPr lang="en-US" altLang="zh-TW" sz="1800" dirty="0">
              <a:latin typeface="微軟正黑體" pitchFamily="34" charset="-120"/>
              <a:ea typeface="微軟正黑體" pitchFamily="34" charset="-120"/>
            </a:endParaRPr>
          </a:p>
        </p:txBody>
      </p:sp>
      <p:sp>
        <p:nvSpPr>
          <p:cNvPr id="12" name="文字方塊 11"/>
          <p:cNvSpPr txBox="1"/>
          <p:nvPr/>
        </p:nvSpPr>
        <p:spPr>
          <a:xfrm>
            <a:off x="476795" y="1355343"/>
            <a:ext cx="8190410" cy="1000274"/>
          </a:xfrm>
          <a:prstGeom prst="rect">
            <a:avLst/>
          </a:prstGeom>
          <a:solidFill>
            <a:srgbClr val="92D050"/>
          </a:solidFill>
        </p:spPr>
        <p:txBody>
          <a:bodyPr wrap="square" rtlCol="0">
            <a:spAutoFit/>
          </a:bodyPr>
          <a:lstStyle/>
          <a:p>
            <a:pPr>
              <a:spcBef>
                <a:spcPts val="600"/>
              </a:spcBef>
            </a:pPr>
            <a:r>
              <a:rPr lang="en-US" altLang="zh-TW" dirty="0" smtClean="0"/>
              <a:t>Respect </a:t>
            </a:r>
            <a:r>
              <a:rPr lang="en-US" altLang="zh-TW" dirty="0"/>
              <a:t>for Intellectual Property </a:t>
            </a:r>
            <a:r>
              <a:rPr lang="en-US" altLang="zh-TW" dirty="0" smtClean="0"/>
              <a:t>Rights</a:t>
            </a:r>
          </a:p>
          <a:p>
            <a:pPr>
              <a:spcBef>
                <a:spcPts val="600"/>
              </a:spcBef>
            </a:pPr>
            <a:r>
              <a:rPr lang="en-US" altLang="zh-TW" dirty="0" smtClean="0"/>
              <a:t>Adherence </a:t>
            </a:r>
            <a:r>
              <a:rPr lang="en-US" altLang="zh-TW" dirty="0"/>
              <a:t>to legal regulations regarding the company's and third parties' intellectual property, and avoidance of infringement</a:t>
            </a:r>
            <a:r>
              <a:rPr lang="en-US" altLang="zh-TW" dirty="0" smtClean="0"/>
              <a:t>.</a:t>
            </a:r>
            <a:endParaRPr lang="zh-TW" altLang="en-US" sz="1800" dirty="0">
              <a:latin typeface="微軟正黑體" pitchFamily="34" charset="-120"/>
              <a:ea typeface="微軟正黑體" pitchFamily="34" charset="-120"/>
            </a:endParaRPr>
          </a:p>
        </p:txBody>
      </p:sp>
      <p:sp>
        <p:nvSpPr>
          <p:cNvPr id="13" name="文字方塊 12"/>
          <p:cNvSpPr txBox="1"/>
          <p:nvPr/>
        </p:nvSpPr>
        <p:spPr>
          <a:xfrm>
            <a:off x="468000" y="3197601"/>
            <a:ext cx="8190410" cy="646331"/>
          </a:xfrm>
          <a:prstGeom prst="rect">
            <a:avLst/>
          </a:prstGeom>
          <a:solidFill>
            <a:schemeClr val="accent4">
              <a:lumMod val="75000"/>
            </a:schemeClr>
          </a:solidFill>
        </p:spPr>
        <p:txBody>
          <a:bodyPr wrap="square" rtlCol="0">
            <a:spAutoFit/>
          </a:bodyPr>
          <a:lstStyle/>
          <a:p>
            <a:pPr>
              <a:spcBef>
                <a:spcPts val="600"/>
              </a:spcBef>
            </a:pPr>
            <a:r>
              <a:rPr lang="en-US" altLang="zh-TW" dirty="0"/>
              <a:t>Upholding Integrity Commitment: Adhering to ethical standards, prohibiting improper gains, and complying with laws and regulations.</a:t>
            </a:r>
            <a:endParaRPr lang="zh-TW" altLang="en-US" sz="1800" dirty="0">
              <a:latin typeface="微軟正黑體" pitchFamily="34" charset="-120"/>
              <a:ea typeface="微軟正黑體" pitchFamily="34" charset="-120"/>
            </a:endParaRPr>
          </a:p>
        </p:txBody>
      </p:sp>
    </p:spTree>
    <p:extLst>
      <p:ext uri="{BB962C8B-B14F-4D97-AF65-F5344CB8AC3E}">
        <p14:creationId xmlns:p14="http://schemas.microsoft.com/office/powerpoint/2010/main" val="25961347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1120" y="96116"/>
            <a:ext cx="8608291" cy="433629"/>
          </a:xfrm>
        </p:spPr>
        <p:txBody>
          <a:bodyPr/>
          <a:lstStyle/>
          <a:p>
            <a:r>
              <a:rPr lang="en-US" altLang="zh-TW" sz="3200" dirty="0" smtClean="0"/>
              <a:t>2023</a:t>
            </a:r>
            <a:r>
              <a:rPr lang="zh-TW" altLang="en-US" sz="3200" dirty="0" smtClean="0"/>
              <a:t> </a:t>
            </a:r>
            <a:r>
              <a:rPr lang="en-US" altLang="zh-TW" sz="3200" dirty="0" smtClean="0"/>
              <a:t>Internship Program</a:t>
            </a:r>
            <a:endParaRPr lang="zh-TW" altLang="en-US" sz="3200" dirty="0"/>
          </a:p>
        </p:txBody>
      </p:sp>
      <p:grpSp>
        <p:nvGrpSpPr>
          <p:cNvPr id="3" name="그룹 3">
            <a:extLst>
              <a:ext uri="{FF2B5EF4-FFF2-40B4-BE49-F238E27FC236}">
                <a16:creationId xmlns:a16="http://schemas.microsoft.com/office/drawing/2014/main" id="{667187F6-981A-464B-99C5-C6FA48132EB7}"/>
              </a:ext>
            </a:extLst>
          </p:cNvPr>
          <p:cNvGrpSpPr/>
          <p:nvPr/>
        </p:nvGrpSpPr>
        <p:grpSpPr>
          <a:xfrm>
            <a:off x="2539998" y="1318299"/>
            <a:ext cx="4511513" cy="4277588"/>
            <a:chOff x="4285535" y="2280929"/>
            <a:chExt cx="3505816" cy="3421024"/>
          </a:xfrm>
        </p:grpSpPr>
        <p:sp>
          <p:nvSpPr>
            <p:cNvPr id="24" name="Oval 37">
              <a:extLst>
                <a:ext uri="{FF2B5EF4-FFF2-40B4-BE49-F238E27FC236}">
                  <a16:creationId xmlns:a16="http://schemas.microsoft.com/office/drawing/2014/main" id="{5667F9F5-95B3-4090-AEDC-0C2A7E30F1A3}"/>
                </a:ext>
              </a:extLst>
            </p:cNvPr>
            <p:cNvSpPr/>
            <p:nvPr/>
          </p:nvSpPr>
          <p:spPr>
            <a:xfrm>
              <a:off x="4898864" y="2280929"/>
              <a:ext cx="2491500" cy="2277092"/>
            </a:xfrm>
            <a:custGeom>
              <a:avLst/>
              <a:gdLst/>
              <a:ahLst/>
              <a:cxnLst/>
              <a:rect l="l" t="t" r="r" b="b"/>
              <a:pathLst>
                <a:path w="1656184" h="1462256">
                  <a:moveTo>
                    <a:pt x="1395166" y="1414051"/>
                  </a:moveTo>
                  <a:lnTo>
                    <a:pt x="1404159" y="1421466"/>
                  </a:lnTo>
                  <a:lnTo>
                    <a:pt x="1354721" y="1462256"/>
                  </a:lnTo>
                  <a:close/>
                  <a:moveTo>
                    <a:pt x="1407188" y="1400115"/>
                  </a:moveTo>
                  <a:cubicBezTo>
                    <a:pt x="1402752" y="1404328"/>
                    <a:pt x="1398363" y="1408590"/>
                    <a:pt x="1395166" y="1414051"/>
                  </a:cubicBezTo>
                  <a:lnTo>
                    <a:pt x="1395020" y="1413931"/>
                  </a:lnTo>
                  <a:close/>
                  <a:moveTo>
                    <a:pt x="828092" y="0"/>
                  </a:moveTo>
                  <a:cubicBezTo>
                    <a:pt x="1285435" y="0"/>
                    <a:pt x="1656184" y="370749"/>
                    <a:pt x="1656184" y="828092"/>
                  </a:cubicBezTo>
                  <a:cubicBezTo>
                    <a:pt x="1656184" y="1052939"/>
                    <a:pt x="1566572" y="1256855"/>
                    <a:pt x="1420433" y="1405411"/>
                  </a:cubicBezTo>
                  <a:cubicBezTo>
                    <a:pt x="1271659" y="1249071"/>
                    <a:pt x="1061116" y="1152822"/>
                    <a:pt x="828092" y="1152822"/>
                  </a:cubicBezTo>
                  <a:cubicBezTo>
                    <a:pt x="595173" y="1152822"/>
                    <a:pt x="384715" y="1248984"/>
                    <a:pt x="235002" y="1404503"/>
                  </a:cubicBezTo>
                  <a:cubicBezTo>
                    <a:pt x="89276" y="1256089"/>
                    <a:pt x="0" y="1052516"/>
                    <a:pt x="0" y="828092"/>
                  </a:cubicBezTo>
                  <a:cubicBezTo>
                    <a:pt x="0" y="625700"/>
                    <a:pt x="72608" y="440267"/>
                    <a:pt x="196089" y="298844"/>
                  </a:cubicBezTo>
                  <a:lnTo>
                    <a:pt x="114371" y="63132"/>
                  </a:lnTo>
                  <a:lnTo>
                    <a:pt x="357732" y="147502"/>
                  </a:lnTo>
                  <a:cubicBezTo>
                    <a:pt x="490929" y="54231"/>
                    <a:pt x="653177" y="0"/>
                    <a:pt x="828092" y="0"/>
                  </a:cubicBezTo>
                  <a:close/>
                </a:path>
              </a:pathLst>
            </a:cu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3200" b="1" dirty="0">
                <a:solidFill>
                  <a:srgbClr val="FFFFFF"/>
                </a:solidFill>
              </a:endParaRPr>
            </a:p>
          </p:txBody>
        </p:sp>
        <p:sp>
          <p:nvSpPr>
            <p:cNvPr id="26" name="Oval 35">
              <a:extLst>
                <a:ext uri="{FF2B5EF4-FFF2-40B4-BE49-F238E27FC236}">
                  <a16:creationId xmlns:a16="http://schemas.microsoft.com/office/drawing/2014/main" id="{D5EED843-B20D-4EC8-804F-BAA71DD20AB7}"/>
                </a:ext>
              </a:extLst>
            </p:cNvPr>
            <p:cNvSpPr/>
            <p:nvPr/>
          </p:nvSpPr>
          <p:spPr>
            <a:xfrm rot="21191787">
              <a:off x="5744981" y="3675330"/>
              <a:ext cx="2046370" cy="2026623"/>
            </a:xfrm>
            <a:custGeom>
              <a:avLst/>
              <a:gdLst/>
              <a:ahLst/>
              <a:cxnLst/>
              <a:rect l="l" t="t" r="r" b="b"/>
              <a:pathLst>
                <a:path w="1656184" h="1423969">
                  <a:moveTo>
                    <a:pt x="1414962" y="11928"/>
                  </a:moveTo>
                  <a:cubicBezTo>
                    <a:pt x="1564098" y="161528"/>
                    <a:pt x="1656184" y="367949"/>
                    <a:pt x="1656184" y="595877"/>
                  </a:cubicBezTo>
                  <a:cubicBezTo>
                    <a:pt x="1656184" y="806216"/>
                    <a:pt x="1577763" y="998238"/>
                    <a:pt x="1446084" y="1142107"/>
                  </a:cubicBezTo>
                  <a:lnTo>
                    <a:pt x="1497925" y="1337129"/>
                  </a:lnTo>
                  <a:lnTo>
                    <a:pt x="1291451" y="1282244"/>
                  </a:lnTo>
                  <a:cubicBezTo>
                    <a:pt x="1159235" y="1371730"/>
                    <a:pt x="999764" y="1423969"/>
                    <a:pt x="828092" y="1423969"/>
                  </a:cubicBezTo>
                  <a:cubicBezTo>
                    <a:pt x="370749" y="1423969"/>
                    <a:pt x="0" y="1053220"/>
                    <a:pt x="0" y="595877"/>
                  </a:cubicBezTo>
                  <a:cubicBezTo>
                    <a:pt x="0" y="367987"/>
                    <a:pt x="92056" y="161597"/>
                    <a:pt x="243038" y="13936"/>
                  </a:cubicBezTo>
                  <a:cubicBezTo>
                    <a:pt x="392814" y="163569"/>
                    <a:pt x="599651" y="256070"/>
                    <a:pt x="828092" y="256070"/>
                  </a:cubicBezTo>
                  <a:cubicBezTo>
                    <a:pt x="1057507" y="256070"/>
                    <a:pt x="1265132" y="162780"/>
                    <a:pt x="1414962" y="11928"/>
                  </a:cubicBezTo>
                  <a:close/>
                  <a:moveTo>
                    <a:pt x="255060" y="0"/>
                  </a:moveTo>
                  <a:cubicBezTo>
                    <a:pt x="250624" y="4213"/>
                    <a:pt x="246235" y="8475"/>
                    <a:pt x="243038" y="13936"/>
                  </a:cubicBezTo>
                  <a:lnTo>
                    <a:pt x="242892" y="13816"/>
                  </a:lnTo>
                  <a:close/>
                </a:path>
              </a:pathLst>
            </a:cu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200" b="1" dirty="0" smtClean="0">
                  <a:solidFill>
                    <a:srgbClr val="FFFFFF"/>
                  </a:solidFill>
                </a:rPr>
                <a:t>Feedback</a:t>
              </a:r>
              <a:endParaRPr lang="ko-KR" altLang="en-US" sz="3200" b="1" dirty="0">
                <a:solidFill>
                  <a:srgbClr val="FFFFFF"/>
                </a:solidFill>
              </a:endParaRPr>
            </a:p>
          </p:txBody>
        </p:sp>
        <p:sp>
          <p:nvSpPr>
            <p:cNvPr id="27" name="Oval 34">
              <a:extLst>
                <a:ext uri="{FF2B5EF4-FFF2-40B4-BE49-F238E27FC236}">
                  <a16:creationId xmlns:a16="http://schemas.microsoft.com/office/drawing/2014/main" id="{DD158EAE-649A-428F-8C91-B03173F8FF2C}"/>
                </a:ext>
              </a:extLst>
            </p:cNvPr>
            <p:cNvSpPr/>
            <p:nvPr/>
          </p:nvSpPr>
          <p:spPr>
            <a:xfrm>
              <a:off x="4285535" y="3519991"/>
              <a:ext cx="2024030" cy="2160882"/>
            </a:xfrm>
            <a:custGeom>
              <a:avLst/>
              <a:gdLst/>
              <a:ahLst/>
              <a:cxnLst/>
              <a:rect l="l" t="t" r="r" b="b"/>
              <a:pathLst>
                <a:path w="1412307" h="1656184">
                  <a:moveTo>
                    <a:pt x="828092" y="0"/>
                  </a:moveTo>
                  <a:cubicBezTo>
                    <a:pt x="1056992" y="0"/>
                    <a:pt x="1264199" y="92872"/>
                    <a:pt x="1412307" y="244533"/>
                  </a:cubicBezTo>
                  <a:lnTo>
                    <a:pt x="1401956" y="266828"/>
                  </a:lnTo>
                  <a:lnTo>
                    <a:pt x="1395166" y="261229"/>
                  </a:lnTo>
                  <a:cubicBezTo>
                    <a:pt x="1398363" y="255768"/>
                    <a:pt x="1402752" y="251506"/>
                    <a:pt x="1407188" y="247293"/>
                  </a:cubicBezTo>
                  <a:lnTo>
                    <a:pt x="1395020" y="261109"/>
                  </a:lnTo>
                  <a:lnTo>
                    <a:pt x="1395166" y="261229"/>
                  </a:lnTo>
                  <a:cubicBezTo>
                    <a:pt x="1244184" y="408890"/>
                    <a:pt x="1152128" y="615280"/>
                    <a:pt x="1152128" y="843170"/>
                  </a:cubicBezTo>
                  <a:cubicBezTo>
                    <a:pt x="1152128" y="1072003"/>
                    <a:pt x="1244947" y="1279157"/>
                    <a:pt x="1395019" y="1429007"/>
                  </a:cubicBezTo>
                  <a:cubicBezTo>
                    <a:pt x="1248066" y="1570389"/>
                    <a:pt x="1048098" y="1656184"/>
                    <a:pt x="828092" y="1656184"/>
                  </a:cubicBezTo>
                  <a:cubicBezTo>
                    <a:pt x="654425" y="1656184"/>
                    <a:pt x="493245" y="1602724"/>
                    <a:pt x="360425" y="1510904"/>
                  </a:cubicBezTo>
                  <a:lnTo>
                    <a:pt x="152808" y="1566093"/>
                  </a:lnTo>
                  <a:lnTo>
                    <a:pt x="205324" y="1368532"/>
                  </a:lnTo>
                  <a:cubicBezTo>
                    <a:pt x="76415" y="1225504"/>
                    <a:pt x="0" y="1035722"/>
                    <a:pt x="0" y="828092"/>
                  </a:cubicBezTo>
                  <a:cubicBezTo>
                    <a:pt x="0" y="370749"/>
                    <a:pt x="370749" y="0"/>
                    <a:pt x="828092" y="0"/>
                  </a:cubicBezTo>
                  <a:close/>
                </a:path>
              </a:pathLst>
            </a:cu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800" b="1" dirty="0">
                <a:solidFill>
                  <a:srgbClr val="FFFFFF"/>
                </a:solidFill>
              </a:endParaRPr>
            </a:p>
          </p:txBody>
        </p:sp>
      </p:grpSp>
      <p:sp>
        <p:nvSpPr>
          <p:cNvPr id="10" name="TextBox 3024">
            <a:extLst>
              <a:ext uri="{FF2B5EF4-FFF2-40B4-BE49-F238E27FC236}">
                <a16:creationId xmlns:a16="http://schemas.microsoft.com/office/drawing/2014/main" id="{84D70D44-E558-4F2C-AAEB-0D5A19B26F8B}"/>
              </a:ext>
            </a:extLst>
          </p:cNvPr>
          <p:cNvSpPr txBox="1"/>
          <p:nvPr/>
        </p:nvSpPr>
        <p:spPr>
          <a:xfrm>
            <a:off x="829182" y="1179300"/>
            <a:ext cx="2929195" cy="1038746"/>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2700"/>
              </a:lnSpc>
              <a:buFont typeface="Arial" panose="020B0604020202020204" pitchFamily="34" charset="0"/>
              <a:buChar char="•"/>
            </a:pPr>
            <a:r>
              <a:rPr lang="en-US" altLang="zh-TW" b="1" dirty="0" smtClean="0">
                <a:solidFill>
                  <a:srgbClr val="000000">
                    <a:lumMod val="75000"/>
                    <a:lumOff val="25000"/>
                  </a:srgbClr>
                </a:solidFill>
              </a:rPr>
              <a:t>Project presentation</a:t>
            </a:r>
          </a:p>
          <a:p>
            <a:pPr marL="285750" indent="-285750">
              <a:lnSpc>
                <a:spcPts val="2700"/>
              </a:lnSpc>
              <a:buFont typeface="Arial" panose="020B0604020202020204" pitchFamily="34" charset="0"/>
              <a:buChar char="•"/>
            </a:pPr>
            <a:r>
              <a:rPr lang="en-US" altLang="zh-TW" b="1" dirty="0" smtClean="0">
                <a:solidFill>
                  <a:srgbClr val="000000">
                    <a:lumMod val="75000"/>
                    <a:lumOff val="25000"/>
                  </a:srgbClr>
                </a:solidFill>
              </a:rPr>
              <a:t>One on one session</a:t>
            </a:r>
          </a:p>
          <a:p>
            <a:pPr marL="285750" indent="-285750">
              <a:lnSpc>
                <a:spcPts val="2700"/>
              </a:lnSpc>
              <a:buFont typeface="Arial" panose="020B0604020202020204" pitchFamily="34" charset="0"/>
              <a:buChar char="•"/>
            </a:pPr>
            <a:r>
              <a:rPr lang="en-US" altLang="zh-TW" b="1" dirty="0" smtClean="0">
                <a:solidFill>
                  <a:srgbClr val="000000">
                    <a:lumMod val="75000"/>
                    <a:lumOff val="25000"/>
                  </a:srgbClr>
                </a:solidFill>
              </a:rPr>
              <a:t>LMS learning system</a:t>
            </a:r>
          </a:p>
        </p:txBody>
      </p:sp>
      <p:sp>
        <p:nvSpPr>
          <p:cNvPr id="28" name="TextBox 3020">
            <a:extLst>
              <a:ext uri="{FF2B5EF4-FFF2-40B4-BE49-F238E27FC236}">
                <a16:creationId xmlns:a16="http://schemas.microsoft.com/office/drawing/2014/main" id="{AF4D6A01-FEE7-43BC-B36E-ADEA320ECCB8}"/>
              </a:ext>
            </a:extLst>
          </p:cNvPr>
          <p:cNvSpPr txBox="1"/>
          <p:nvPr/>
        </p:nvSpPr>
        <p:spPr>
          <a:xfrm>
            <a:off x="3313466" y="2079532"/>
            <a:ext cx="3379767" cy="76944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4400" b="1" dirty="0" smtClean="0">
                <a:solidFill>
                  <a:srgbClr val="FFFFFF"/>
                </a:solidFill>
              </a:rPr>
              <a:t>Learning</a:t>
            </a:r>
            <a:endParaRPr lang="ko-KR" altLang="en-US" sz="4400" b="1" dirty="0">
              <a:solidFill>
                <a:srgbClr val="FFFFFF"/>
              </a:solidFill>
            </a:endParaRPr>
          </a:p>
        </p:txBody>
      </p:sp>
      <p:sp>
        <p:nvSpPr>
          <p:cNvPr id="31" name="TextBox 3024">
            <a:extLst>
              <a:ext uri="{FF2B5EF4-FFF2-40B4-BE49-F238E27FC236}">
                <a16:creationId xmlns:a16="http://schemas.microsoft.com/office/drawing/2014/main" id="{84D70D44-E558-4F2C-AAEB-0D5A19B26F8B}"/>
              </a:ext>
            </a:extLst>
          </p:cNvPr>
          <p:cNvSpPr txBox="1"/>
          <p:nvPr/>
        </p:nvSpPr>
        <p:spPr>
          <a:xfrm>
            <a:off x="7107034" y="4954088"/>
            <a:ext cx="2433315" cy="69249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ts val="2700"/>
              </a:lnSpc>
              <a:buFont typeface="Arial" panose="020B0604020202020204" pitchFamily="34" charset="0"/>
              <a:buChar char="•"/>
            </a:pPr>
            <a:r>
              <a:rPr lang="en-US" altLang="zh-TW" b="1" dirty="0" smtClean="0">
                <a:solidFill>
                  <a:srgbClr val="000000">
                    <a:lumMod val="75000"/>
                    <a:lumOff val="25000"/>
                  </a:srgbClr>
                </a:solidFill>
              </a:rPr>
              <a:t>CEO Forum</a:t>
            </a:r>
          </a:p>
          <a:p>
            <a:pPr marL="285750" indent="-285750">
              <a:lnSpc>
                <a:spcPts val="2700"/>
              </a:lnSpc>
              <a:buFont typeface="Arial" panose="020B0604020202020204" pitchFamily="34" charset="0"/>
              <a:buChar char="•"/>
            </a:pPr>
            <a:r>
              <a:rPr lang="en-US" altLang="zh-TW" b="1" dirty="0" smtClean="0">
                <a:solidFill>
                  <a:srgbClr val="000000">
                    <a:lumMod val="75000"/>
                    <a:lumOff val="25000"/>
                  </a:srgbClr>
                </a:solidFill>
              </a:rPr>
              <a:t>Questionnaire</a:t>
            </a:r>
          </a:p>
        </p:txBody>
      </p:sp>
      <p:sp>
        <p:nvSpPr>
          <p:cNvPr id="33" name="TextBox 3024">
            <a:extLst>
              <a:ext uri="{FF2B5EF4-FFF2-40B4-BE49-F238E27FC236}">
                <a16:creationId xmlns:a16="http://schemas.microsoft.com/office/drawing/2014/main" id="{84D70D44-E558-4F2C-AAEB-0D5A19B26F8B}"/>
              </a:ext>
            </a:extLst>
          </p:cNvPr>
          <p:cNvSpPr txBox="1"/>
          <p:nvPr/>
        </p:nvSpPr>
        <p:spPr>
          <a:xfrm>
            <a:off x="829182" y="4607840"/>
            <a:ext cx="2433315" cy="138499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00"/>
              </a:lnSpc>
            </a:pPr>
            <a:endParaRPr lang="en-US" altLang="zh-TW" b="1" dirty="0" smtClean="0">
              <a:solidFill>
                <a:srgbClr val="000000">
                  <a:lumMod val="75000"/>
                  <a:lumOff val="25000"/>
                </a:srgbClr>
              </a:solidFill>
            </a:endParaRPr>
          </a:p>
          <a:p>
            <a:pPr marL="285750" indent="-285750">
              <a:lnSpc>
                <a:spcPts val="2700"/>
              </a:lnSpc>
              <a:buFont typeface="Arial" panose="020B0604020202020204" pitchFamily="34" charset="0"/>
              <a:buChar char="•"/>
            </a:pPr>
            <a:r>
              <a:rPr lang="en-US" altLang="zh-TW" b="1" dirty="0" smtClean="0">
                <a:solidFill>
                  <a:srgbClr val="000000">
                    <a:lumMod val="75000"/>
                    <a:lumOff val="25000"/>
                  </a:srgbClr>
                </a:solidFill>
              </a:rPr>
              <a:t>WNC Reporter</a:t>
            </a:r>
          </a:p>
          <a:p>
            <a:pPr marL="285750" indent="-285750">
              <a:lnSpc>
                <a:spcPts val="2700"/>
              </a:lnSpc>
              <a:buFont typeface="Arial" panose="020B0604020202020204" pitchFamily="34" charset="0"/>
              <a:buChar char="•"/>
            </a:pPr>
            <a:endParaRPr lang="en-US" altLang="zh-TW" b="1" dirty="0" smtClean="0">
              <a:solidFill>
                <a:srgbClr val="000000">
                  <a:lumMod val="75000"/>
                  <a:lumOff val="25000"/>
                </a:srgbClr>
              </a:solidFill>
            </a:endParaRPr>
          </a:p>
          <a:p>
            <a:pPr marL="285750" indent="-285750">
              <a:lnSpc>
                <a:spcPts val="2700"/>
              </a:lnSpc>
              <a:buFont typeface="Arial" panose="020B0604020202020204" pitchFamily="34" charset="0"/>
              <a:buChar char="•"/>
            </a:pPr>
            <a:endParaRPr lang="en-US" altLang="zh-TW" b="1" dirty="0" smtClean="0">
              <a:solidFill>
                <a:srgbClr val="000000">
                  <a:lumMod val="75000"/>
                  <a:lumOff val="25000"/>
                </a:srgbClr>
              </a:solidFill>
            </a:endParaRPr>
          </a:p>
        </p:txBody>
      </p:sp>
      <p:sp>
        <p:nvSpPr>
          <p:cNvPr id="4" name="文字方塊 3"/>
          <p:cNvSpPr txBox="1"/>
          <p:nvPr/>
        </p:nvSpPr>
        <p:spPr>
          <a:xfrm>
            <a:off x="2548408" y="3926176"/>
            <a:ext cx="2182008" cy="584775"/>
          </a:xfrm>
          <a:prstGeom prst="rect">
            <a:avLst/>
          </a:prstGeom>
          <a:noFill/>
        </p:spPr>
        <p:txBody>
          <a:bodyPr wrap="none" rtlCol="0">
            <a:spAutoFit/>
          </a:bodyPr>
          <a:lstStyle/>
          <a:p>
            <a:r>
              <a:rPr lang="en-US" altLang="zh-TW" sz="3200" b="1" dirty="0" smtClean="0">
                <a:solidFill>
                  <a:srgbClr val="FFFFFF"/>
                </a:solidFill>
              </a:rPr>
              <a:t>Teamwork</a:t>
            </a:r>
            <a:endParaRPr lang="zh-TW" altLang="en-US" sz="3200" b="1" dirty="0">
              <a:solidFill>
                <a:srgbClr val="FFFFFF"/>
              </a:solidFill>
            </a:endParaRPr>
          </a:p>
        </p:txBody>
      </p:sp>
    </p:spTree>
    <p:extLst>
      <p:ext uri="{BB962C8B-B14F-4D97-AF65-F5344CB8AC3E}">
        <p14:creationId xmlns:p14="http://schemas.microsoft.com/office/powerpoint/2010/main" val="37430319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935273" y="5380499"/>
            <a:ext cx="3378108" cy="542264"/>
          </a:xfrm>
        </p:spPr>
        <p:txBody>
          <a:bodyPr/>
          <a:lstStyle/>
          <a:p>
            <a:r>
              <a:rPr lang="en-US" altLang="zh-TW" dirty="0" smtClean="0"/>
              <a:t>WNC Career</a:t>
            </a:r>
            <a:r>
              <a:rPr lang="zh-TW" altLang="en-US" dirty="0" smtClean="0"/>
              <a:t> </a:t>
            </a:r>
            <a:r>
              <a:rPr lang="en-US" altLang="zh-TW" dirty="0" smtClean="0"/>
              <a:t>FB</a:t>
            </a:r>
            <a:br>
              <a:rPr lang="en-US" altLang="zh-TW" dirty="0" smtClean="0"/>
            </a:br>
            <a:endParaRPr lang="zh-TW" altLang="en-US" dirty="0"/>
          </a:p>
        </p:txBody>
      </p:sp>
      <p:grpSp>
        <p:nvGrpSpPr>
          <p:cNvPr id="9" name="群組 8"/>
          <p:cNvGrpSpPr/>
          <p:nvPr/>
        </p:nvGrpSpPr>
        <p:grpSpPr>
          <a:xfrm>
            <a:off x="1260957" y="2633314"/>
            <a:ext cx="2540131" cy="2540131"/>
            <a:chOff x="3058094" y="3144454"/>
            <a:chExt cx="2540131" cy="2540131"/>
          </a:xfrm>
        </p:grpSpPr>
        <p:pic>
          <p:nvPicPr>
            <p:cNvPr id="6" name="圖片 5"/>
            <p:cNvPicPr>
              <a:picLocks noChangeAspect="1"/>
            </p:cNvPicPr>
            <p:nvPr/>
          </p:nvPicPr>
          <p:blipFill>
            <a:blip r:embed="rId2"/>
            <a:stretch>
              <a:fillRect/>
            </a:stretch>
          </p:blipFill>
          <p:spPr>
            <a:xfrm>
              <a:off x="3058094" y="3144454"/>
              <a:ext cx="2540131" cy="2540131"/>
            </a:xfrm>
            <a:prstGeom prst="rect">
              <a:avLst/>
            </a:prstGeom>
            <a:ln w="88900" cap="sq" cmpd="thickThin">
              <a:solidFill>
                <a:srgbClr val="000000"/>
              </a:solidFill>
              <a:prstDash val="solid"/>
              <a:miter lim="800000"/>
            </a:ln>
            <a:effectLst>
              <a:innerShdw blurRad="76200">
                <a:srgbClr val="000000"/>
              </a:innerShdw>
            </a:effectLst>
          </p:spPr>
        </p:pic>
        <p:pic>
          <p:nvPicPr>
            <p:cNvPr id="8" name="圖片 7"/>
            <p:cNvPicPr>
              <a:picLocks noChangeAspect="1"/>
            </p:cNvPicPr>
            <p:nvPr/>
          </p:nvPicPr>
          <p:blipFill>
            <a:blip r:embed="rId3"/>
            <a:stretch>
              <a:fillRect/>
            </a:stretch>
          </p:blipFill>
          <p:spPr>
            <a:xfrm>
              <a:off x="4018629" y="4100825"/>
              <a:ext cx="619060" cy="627388"/>
            </a:xfrm>
            <a:prstGeom prst="rect">
              <a:avLst/>
            </a:prstGeom>
          </p:spPr>
        </p:pic>
      </p:grpSp>
      <p:sp>
        <p:nvSpPr>
          <p:cNvPr id="10" name="文字方塊 9"/>
          <p:cNvSpPr txBox="1"/>
          <p:nvPr/>
        </p:nvSpPr>
        <p:spPr>
          <a:xfrm>
            <a:off x="5161362" y="5359243"/>
            <a:ext cx="3233695" cy="584775"/>
          </a:xfrm>
          <a:prstGeom prst="rect">
            <a:avLst/>
          </a:prstGeom>
          <a:noFill/>
        </p:spPr>
        <p:txBody>
          <a:bodyPr wrap="square" rtlCol="0">
            <a:spAutoFit/>
          </a:bodyPr>
          <a:lstStyle/>
          <a:p>
            <a:pPr algn="ctr"/>
            <a:r>
              <a:rPr lang="en-US" altLang="zh-TW" sz="3200" b="1" dirty="0">
                <a:solidFill>
                  <a:schemeClr val="tx1">
                    <a:lumMod val="75000"/>
                    <a:lumOff val="25000"/>
                  </a:schemeClr>
                </a:solidFill>
                <a:latin typeface="+mj-lt"/>
                <a:cs typeface="+mj-cs"/>
              </a:rPr>
              <a:t>Questionnaire</a:t>
            </a:r>
          </a:p>
        </p:txBody>
      </p:sp>
      <p:pic>
        <p:nvPicPr>
          <p:cNvPr id="2" name="圖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04618" y="2529786"/>
            <a:ext cx="2747185" cy="274718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9218708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p:cNvSpPr>
            <a:spLocks noGrp="1"/>
          </p:cNvSpPr>
          <p:nvPr>
            <p:ph type="title"/>
          </p:nvPr>
        </p:nvSpPr>
        <p:spPr>
          <a:xfrm>
            <a:off x="3121892" y="129311"/>
            <a:ext cx="3359298" cy="446618"/>
          </a:xfrm>
        </p:spPr>
        <p:txBody>
          <a:bodyPr/>
          <a:lstStyle/>
          <a:p>
            <a:r>
              <a:rPr lang="en-US" altLang="zh-TW" sz="3200" dirty="0" smtClean="0"/>
              <a:t>Welcome!!!</a:t>
            </a:r>
            <a:endParaRPr lang="zh-TW" altLang="en-US" sz="3200" dirty="0"/>
          </a:p>
        </p:txBody>
      </p:sp>
      <p:pic>
        <p:nvPicPr>
          <p:cNvPr id="2" name="圖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6308" y="806839"/>
            <a:ext cx="8352129" cy="5575489"/>
          </a:xfrm>
          <a:prstGeom prst="rect">
            <a:avLst/>
          </a:prstGeom>
        </p:spPr>
      </p:pic>
    </p:spTree>
    <p:extLst>
      <p:ext uri="{BB962C8B-B14F-4D97-AF65-F5344CB8AC3E}">
        <p14:creationId xmlns:p14="http://schemas.microsoft.com/office/powerpoint/2010/main" val="29515436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p:cNvSpPr txBox="1"/>
          <p:nvPr/>
        </p:nvSpPr>
        <p:spPr>
          <a:xfrm>
            <a:off x="1892891" y="2676627"/>
            <a:ext cx="5165319" cy="369332"/>
          </a:xfrm>
          <a:prstGeom prst="rect">
            <a:avLst/>
          </a:prstGeom>
          <a:solidFill>
            <a:schemeClr val="accent4">
              <a:lumMod val="75000"/>
            </a:schemeClr>
          </a:solidFill>
        </p:spPr>
        <p:txBody>
          <a:bodyPr wrap="square" rtlCol="0">
            <a:spAutoFit/>
          </a:bodyPr>
          <a:lstStyle/>
          <a:p>
            <a:pPr>
              <a:spcBef>
                <a:spcPts val="600"/>
              </a:spcBef>
            </a:pPr>
            <a:r>
              <a:rPr lang="en-US" altLang="zh-TW" dirty="0" err="1" smtClean="0">
                <a:latin typeface="微軟正黑體" pitchFamily="34" charset="-120"/>
              </a:rPr>
              <a:t>WNC.Integrity</a:t>
            </a:r>
            <a:r>
              <a:rPr lang="en-US" altLang="zh-TW" dirty="0" smtClean="0">
                <a:latin typeface="微軟正黑體" pitchFamily="34" charset="-120"/>
              </a:rPr>
              <a:t> </a:t>
            </a:r>
            <a:r>
              <a:rPr lang="en-US" altLang="zh-TW" dirty="0">
                <a:latin typeface="微軟正黑體" pitchFamily="34" charset="-120"/>
              </a:rPr>
              <a:t>&lt;WNC.Integrity@wnc.com.tw</a:t>
            </a:r>
            <a:r>
              <a:rPr lang="en-US" altLang="zh-TW" dirty="0" smtClean="0">
                <a:latin typeface="微軟正黑體" pitchFamily="34" charset="-120"/>
              </a:rPr>
              <a:t>&gt;</a:t>
            </a:r>
            <a:endParaRPr lang="zh-TW" altLang="en-US" sz="1800" dirty="0">
              <a:latin typeface="微軟正黑體" pitchFamily="34" charset="-120"/>
              <a:ea typeface="微軟正黑體" pitchFamily="34" charset="-120"/>
            </a:endParaRPr>
          </a:p>
        </p:txBody>
      </p:sp>
      <p:sp>
        <p:nvSpPr>
          <p:cNvPr id="2" name="標題 1"/>
          <p:cNvSpPr>
            <a:spLocks noGrp="1"/>
          </p:cNvSpPr>
          <p:nvPr>
            <p:ph type="title"/>
          </p:nvPr>
        </p:nvSpPr>
        <p:spPr>
          <a:xfrm>
            <a:off x="3149106" y="1939213"/>
            <a:ext cx="2652887" cy="433629"/>
          </a:xfrm>
        </p:spPr>
        <p:txBody>
          <a:bodyPr/>
          <a:lstStyle/>
          <a:p>
            <a:r>
              <a:rPr lang="en-US" altLang="zh-TW" b="0" dirty="0" smtClean="0"/>
              <a:t>Whistleblower</a:t>
            </a:r>
            <a:endParaRPr lang="zh-TW" altLang="en-US" dirty="0"/>
          </a:p>
        </p:txBody>
      </p:sp>
    </p:spTree>
    <p:extLst>
      <p:ext uri="{BB962C8B-B14F-4D97-AF65-F5344CB8AC3E}">
        <p14:creationId xmlns:p14="http://schemas.microsoft.com/office/powerpoint/2010/main" val="9223675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5"/>
          <p:cNvSpPr>
            <a:spLocks noChangeArrowheads="1"/>
          </p:cNvSpPr>
          <p:nvPr/>
        </p:nvSpPr>
        <p:spPr bwMode="auto">
          <a:xfrm>
            <a:off x="267354" y="1263924"/>
            <a:ext cx="8595117" cy="3415969"/>
          </a:xfrm>
          <a:prstGeom prst="rect">
            <a:avLst/>
          </a:prstGeom>
          <a:noFill/>
          <a:ln w="9525">
            <a:noFill/>
            <a:miter lim="800000"/>
            <a:headEnd/>
            <a:tailEnd/>
          </a:ln>
        </p:spPr>
        <p:txBody>
          <a:bodyPr anchor="t"/>
          <a:lstStyle/>
          <a:p>
            <a:pPr marL="457200" indent="-457200" eaLnBrk="0" hangingPunct="0">
              <a:spcBef>
                <a:spcPct val="20000"/>
              </a:spcBef>
              <a:buSzPct val="70000"/>
              <a:buFont typeface="Wingdings" pitchFamily="2" charset="2"/>
              <a:buChar char="n"/>
            </a:pPr>
            <a:r>
              <a:rPr lang="en-US" altLang="zh-TW" dirty="0" smtClean="0">
                <a:latin typeface="Calibri" panose="020F0502020204030204" pitchFamily="34" charset="0"/>
                <a:cs typeface="Calibri" panose="020F0502020204030204" pitchFamily="34" charset="0"/>
              </a:rPr>
              <a:t>All </a:t>
            </a:r>
            <a:r>
              <a:rPr lang="en-US" altLang="zh-TW" dirty="0">
                <a:latin typeface="Calibri" panose="020F0502020204030204" pitchFamily="34" charset="0"/>
                <a:cs typeface="Calibri" panose="020F0502020204030204" pitchFamily="34" charset="0"/>
              </a:rPr>
              <a:t>unauthorized software is considered illegal </a:t>
            </a:r>
            <a:r>
              <a:rPr lang="en-US" altLang="zh-TW" dirty="0" smtClean="0">
                <a:latin typeface="Calibri" panose="020F0502020204030204" pitchFamily="34" charset="0"/>
                <a:cs typeface="Calibri" panose="020F0502020204030204" pitchFamily="34" charset="0"/>
              </a:rPr>
              <a:t>software</a:t>
            </a:r>
          </a:p>
          <a:p>
            <a:pPr marL="457200" indent="-457200" eaLnBrk="0" hangingPunct="0">
              <a:spcBef>
                <a:spcPct val="20000"/>
              </a:spcBef>
              <a:buSzPct val="70000"/>
              <a:buFont typeface="Wingdings" pitchFamily="2" charset="2"/>
              <a:buChar char="n"/>
            </a:pPr>
            <a:r>
              <a:rPr lang="en-US" altLang="zh-TW" sz="2200" b="1" dirty="0" smtClean="0">
                <a:solidFill>
                  <a:srgbClr val="000000"/>
                </a:solidFill>
                <a:latin typeface="Calibri" panose="020F0502020204030204" pitchFamily="34" charset="0"/>
                <a:cs typeface="Calibri" panose="020F0502020204030204" pitchFamily="34" charset="0"/>
              </a:rPr>
              <a:t>Authorized Software &gt;Portal IT Service </a:t>
            </a:r>
          </a:p>
          <a:p>
            <a:pPr marL="712788" lvl="1" indent="-255588" algn="just" eaLnBrk="0" hangingPunct="0">
              <a:spcBef>
                <a:spcPct val="20000"/>
              </a:spcBef>
              <a:buFont typeface="微軟正黑體" pitchFamily="34" charset="-120"/>
              <a:buChar char="–"/>
            </a:pPr>
            <a:r>
              <a:rPr lang="en-US" altLang="zh-TW" dirty="0">
                <a:latin typeface="Calibri" panose="020F0502020204030204" pitchFamily="34" charset="0"/>
                <a:cs typeface="Calibri" panose="020F0502020204030204" pitchFamily="34" charset="0"/>
              </a:rPr>
              <a:t>MIS conducts regular audits to verify whether employees are using illegal software. If any violations are found, they will be reported to the supervisor for appropriate disciplinary action</a:t>
            </a:r>
            <a:r>
              <a:rPr lang="en-US" altLang="zh-TW" dirty="0" smtClean="0">
                <a:latin typeface="Calibri" panose="020F0502020204030204" pitchFamily="34" charset="0"/>
                <a:cs typeface="Calibri" panose="020F0502020204030204" pitchFamily="34" charset="0"/>
              </a:rPr>
              <a:t>.“</a:t>
            </a:r>
          </a:p>
          <a:p>
            <a:pPr marL="712788" lvl="1" indent="-255588" algn="just" eaLnBrk="0" hangingPunct="0">
              <a:spcBef>
                <a:spcPct val="20000"/>
              </a:spcBef>
              <a:buFont typeface="微軟正黑體" pitchFamily="34" charset="-120"/>
              <a:buChar char="–"/>
            </a:pPr>
            <a:endParaRPr lang="en-US" altLang="zh-TW" sz="2400" dirty="0">
              <a:solidFill>
                <a:srgbClr val="000000"/>
              </a:solidFill>
              <a:latin typeface="Calibri" panose="020F0502020204030204" pitchFamily="34" charset="0"/>
              <a:cs typeface="Calibri" panose="020F0502020204030204" pitchFamily="34" charset="0"/>
            </a:endParaRPr>
          </a:p>
          <a:p>
            <a:pPr marL="712788" lvl="1" indent="-255588" algn="just" eaLnBrk="0" hangingPunct="0">
              <a:spcBef>
                <a:spcPct val="20000"/>
              </a:spcBef>
              <a:buFont typeface="微軟正黑體" pitchFamily="34" charset="-120"/>
              <a:buChar char="–"/>
            </a:pPr>
            <a:r>
              <a:rPr lang="en-US" altLang="zh-TW" dirty="0">
                <a:latin typeface="Calibri" panose="020F0502020204030204" pitchFamily="34" charset="0"/>
                <a:cs typeface="Calibri" panose="020F0502020204030204" pitchFamily="34" charset="0"/>
              </a:rPr>
              <a:t>Based on the decision of the ISMS management review committee, external websites that are deemed unrelated to official business will be blocked and prohibited from browsing through a blacklist approach. All other websites will remain accessible</a:t>
            </a:r>
            <a:r>
              <a:rPr lang="en-US" altLang="zh-TW" dirty="0" smtClean="0">
                <a:latin typeface="Calibri" panose="020F0502020204030204" pitchFamily="34" charset="0"/>
                <a:cs typeface="Calibri" panose="020F0502020204030204" pitchFamily="34" charset="0"/>
              </a:rPr>
              <a:t>.</a:t>
            </a:r>
            <a:r>
              <a:rPr lang="zh-TW" altLang="en-US" sz="2400" dirty="0" smtClean="0">
                <a:solidFill>
                  <a:srgbClr val="000000"/>
                </a:solidFill>
                <a:latin typeface="Calibri" panose="020F0502020204030204" pitchFamily="34" charset="0"/>
                <a:cs typeface="Calibri" panose="020F0502020204030204" pitchFamily="34" charset="0"/>
              </a:rPr>
              <a:t>。</a:t>
            </a:r>
            <a:endParaRPr lang="en-US" altLang="zh-TW" sz="2200" b="1" dirty="0" smtClean="0">
              <a:solidFill>
                <a:srgbClr val="000000"/>
              </a:solidFill>
              <a:latin typeface="Calibri" panose="020F0502020204030204" pitchFamily="34" charset="0"/>
              <a:cs typeface="Calibri" panose="020F0502020204030204" pitchFamily="34" charset="0"/>
            </a:endParaRPr>
          </a:p>
          <a:p>
            <a:pPr marL="457200" indent="-457200" eaLnBrk="0" hangingPunct="0">
              <a:spcBef>
                <a:spcPct val="20000"/>
              </a:spcBef>
              <a:buSzPct val="70000"/>
              <a:buFont typeface="Wingdings" pitchFamily="2" charset="2"/>
              <a:buChar char="n"/>
            </a:pPr>
            <a:r>
              <a:rPr lang="en-US" altLang="zh-TW" dirty="0">
                <a:latin typeface="Calibri" panose="020F0502020204030204" pitchFamily="34" charset="0"/>
                <a:cs typeface="Calibri" panose="020F0502020204030204" pitchFamily="34" charset="0"/>
              </a:rPr>
              <a:t>"Photography or filming is strictly prohibited</a:t>
            </a:r>
            <a:endParaRPr lang="en-US" altLang="zh-TW" sz="2200" dirty="0" smtClean="0">
              <a:solidFill>
                <a:srgbClr val="000000"/>
              </a:solidFill>
              <a:latin typeface="Calibri" panose="020F0502020204030204" pitchFamily="34" charset="0"/>
              <a:cs typeface="Calibri" panose="020F0502020204030204" pitchFamily="34" charset="0"/>
            </a:endParaRPr>
          </a:p>
          <a:p>
            <a:pPr marL="712788" lvl="1" indent="-255588" eaLnBrk="0" hangingPunct="0">
              <a:spcBef>
                <a:spcPct val="20000"/>
              </a:spcBef>
            </a:pPr>
            <a:endParaRPr lang="en-US" altLang="zh-TW" sz="1800" dirty="0" smtClean="0">
              <a:solidFill>
                <a:srgbClr val="000000"/>
              </a:solidFill>
              <a:latin typeface="微軟正黑體" pitchFamily="34" charset="-120"/>
            </a:endParaRPr>
          </a:p>
        </p:txBody>
      </p:sp>
      <p:sp>
        <p:nvSpPr>
          <p:cNvPr id="5" name="標題 4"/>
          <p:cNvSpPr txBox="1">
            <a:spLocks/>
          </p:cNvSpPr>
          <p:nvPr/>
        </p:nvSpPr>
        <p:spPr>
          <a:xfrm>
            <a:off x="254180" y="5543130"/>
            <a:ext cx="8303411" cy="818128"/>
          </a:xfrm>
          <a:prstGeom prst="rect">
            <a:avLst/>
          </a:prstGeom>
        </p:spPr>
        <p:txBody>
          <a:bodyPr/>
          <a:lstStyle/>
          <a:p>
            <a:pPr>
              <a:lnSpc>
                <a:spcPct val="150000"/>
              </a:lnSpc>
              <a:defRPr/>
            </a:pPr>
            <a:r>
              <a:rPr lang="en-US" altLang="zh-TW" sz="2400" i="1" dirty="0" smtClean="0">
                <a:solidFill>
                  <a:schemeClr val="accent2">
                    <a:lumMod val="75000"/>
                  </a:schemeClr>
                </a:solidFill>
              </a:rPr>
              <a:t>Protect</a:t>
            </a:r>
            <a:r>
              <a:rPr lang="en-US" altLang="zh-TW" sz="2400" i="1" dirty="0" smtClean="0"/>
              <a:t> </a:t>
            </a:r>
            <a:r>
              <a:rPr lang="en-US" altLang="zh-TW" sz="2000" i="1" dirty="0" smtClean="0"/>
              <a:t>our Information security environment depend on each of you !</a:t>
            </a:r>
          </a:p>
        </p:txBody>
      </p:sp>
      <p:sp>
        <p:nvSpPr>
          <p:cNvPr id="18" name="標題 17"/>
          <p:cNvSpPr>
            <a:spLocks noGrp="1"/>
          </p:cNvSpPr>
          <p:nvPr>
            <p:ph type="title"/>
          </p:nvPr>
        </p:nvSpPr>
        <p:spPr>
          <a:xfrm>
            <a:off x="554063" y="183872"/>
            <a:ext cx="8208000" cy="433629"/>
          </a:xfrm>
        </p:spPr>
        <p:txBody>
          <a:bodyPr/>
          <a:lstStyle/>
          <a:p>
            <a:r>
              <a:rPr lang="en-US" altLang="zh-TW" dirty="0">
                <a:latin typeface="Calibri" panose="020F0502020204030204" pitchFamily="34" charset="0"/>
                <a:cs typeface="Calibri" panose="020F0502020204030204" pitchFamily="34" charset="0"/>
              </a:rPr>
              <a:t>Do not download or use illegal software</a:t>
            </a:r>
            <a:r>
              <a:rPr lang="en-US" altLang="zh-TW" dirty="0" smtClean="0">
                <a:latin typeface="Calibri" panose="020F0502020204030204" pitchFamily="34" charset="0"/>
                <a:ea typeface="+mj-ea"/>
                <a:cs typeface="Calibri" panose="020F0502020204030204" pitchFamily="34" charset="0"/>
              </a:rPr>
              <a:t/>
            </a:r>
            <a:br>
              <a:rPr lang="en-US" altLang="zh-TW" dirty="0" smtClean="0">
                <a:latin typeface="Calibri" panose="020F0502020204030204" pitchFamily="34" charset="0"/>
                <a:ea typeface="+mj-ea"/>
                <a:cs typeface="Calibri" panose="020F0502020204030204" pitchFamily="34" charset="0"/>
              </a:rPr>
            </a:br>
            <a:r>
              <a:rPr lang="zh-TW" altLang="en-US" dirty="0" smtClean="0">
                <a:latin typeface="Calibri" panose="020F0502020204030204" pitchFamily="34" charset="0"/>
                <a:ea typeface="+mj-ea"/>
                <a:cs typeface="Calibri" panose="020F0502020204030204" pitchFamily="34" charset="0"/>
              </a:rPr>
              <a:t/>
            </a:r>
            <a:br>
              <a:rPr lang="zh-TW" altLang="en-US" dirty="0" smtClean="0">
                <a:latin typeface="Calibri" panose="020F0502020204030204" pitchFamily="34" charset="0"/>
                <a:ea typeface="+mj-ea"/>
                <a:cs typeface="Calibri" panose="020F0502020204030204" pitchFamily="34" charset="0"/>
              </a:rPr>
            </a:br>
            <a:endParaRPr lang="zh-TW" altLang="en-US" dirty="0">
              <a:latin typeface="Calibri" panose="020F0502020204030204" pitchFamily="34" charset="0"/>
              <a:ea typeface="+mj-ea"/>
              <a:cs typeface="Calibri" panose="020F0502020204030204" pitchFamily="34" charset="0"/>
            </a:endParaRPr>
          </a:p>
        </p:txBody>
      </p:sp>
      <p:grpSp>
        <p:nvGrpSpPr>
          <p:cNvPr id="29" name="群組 28"/>
          <p:cNvGrpSpPr/>
          <p:nvPr/>
        </p:nvGrpSpPr>
        <p:grpSpPr>
          <a:xfrm>
            <a:off x="7433978" y="560366"/>
            <a:ext cx="1328085" cy="1328085"/>
            <a:chOff x="7524328" y="2986739"/>
            <a:chExt cx="1328085" cy="1328085"/>
          </a:xfrm>
        </p:grpSpPr>
        <p:sp>
          <p:nvSpPr>
            <p:cNvPr id="15" name="橢圓 14"/>
            <p:cNvSpPr/>
            <p:nvPr/>
          </p:nvSpPr>
          <p:spPr bwMode="auto">
            <a:xfrm>
              <a:off x="7614590" y="3077001"/>
              <a:ext cx="1147561" cy="1147561"/>
            </a:xfrm>
            <a:prstGeom prst="ellipse">
              <a:avLst/>
            </a:prstGeom>
            <a:solidFill>
              <a:srgbClr val="00B0F0"/>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a:r>
                <a:rPr lang="en-US" altLang="zh-TW" sz="2400" b="1" dirty="0" smtClean="0">
                  <a:solidFill>
                    <a:srgbClr val="FFFFFF"/>
                  </a:solidFill>
                  <a:effectLst>
                    <a:outerShdw blurRad="38100" dist="38100" dir="2700000" algn="tl">
                      <a:srgbClr val="000000">
                        <a:alpha val="43137"/>
                      </a:srgbClr>
                    </a:outerShdw>
                  </a:effectLst>
                </a:rPr>
                <a:t>Admin</a:t>
              </a:r>
            </a:p>
            <a:p>
              <a:pPr algn="ctr"/>
              <a:r>
                <a:rPr lang="en-US" altLang="zh-TW" sz="2400" b="1" dirty="0" smtClean="0">
                  <a:solidFill>
                    <a:srgbClr val="FFFFFF"/>
                  </a:solidFill>
                  <a:effectLst>
                    <a:outerShdw blurRad="38100" dist="38100" dir="2700000" algn="tl">
                      <a:srgbClr val="000000">
                        <a:alpha val="43137"/>
                      </a:srgbClr>
                    </a:outerShdw>
                  </a:effectLst>
                </a:rPr>
                <a:t>USB</a:t>
              </a:r>
              <a:endParaRPr lang="zh-TW" altLang="en-US" sz="2400" b="1" dirty="0" smtClean="0">
                <a:solidFill>
                  <a:srgbClr val="FFFFFF"/>
                </a:solidFill>
                <a:effectLst>
                  <a:outerShdw blurRad="38100" dist="38100" dir="2700000" algn="tl">
                    <a:srgbClr val="000000">
                      <a:alpha val="43137"/>
                    </a:srgbClr>
                  </a:outerShdw>
                </a:effectLst>
              </a:endParaRPr>
            </a:p>
          </p:txBody>
        </p:sp>
        <p:sp>
          <p:nvSpPr>
            <p:cNvPr id="28" name="乘號 27"/>
            <p:cNvSpPr/>
            <p:nvPr/>
          </p:nvSpPr>
          <p:spPr bwMode="auto">
            <a:xfrm>
              <a:off x="7524328" y="2986739"/>
              <a:ext cx="1328085" cy="1328085"/>
            </a:xfrm>
            <a:prstGeom prst="mathMultiply">
              <a:avLst>
                <a:gd name="adj1" fmla="val 5232"/>
              </a:avLst>
            </a:prstGeom>
            <a:solidFill>
              <a:srgbClr val="FF3300">
                <a:alpha val="80000"/>
              </a:srgbClr>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endParaRPr lang="zh-TW" altLang="en-US" smtClean="0">
                <a:solidFill>
                  <a:srgbClr val="000000"/>
                </a:solidFill>
              </a:endParaRPr>
            </a:p>
          </p:txBody>
        </p:sp>
      </p:grpSp>
      <p:pic>
        <p:nvPicPr>
          <p:cNvPr id="461828" name="Picture 4" descr="http://a.ecimg.tw/pic/v1/data/item/201204/D/S/A/C/I/E/DSACIE-A62991083000_4f8fe0714279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70038" y="4277617"/>
            <a:ext cx="1401763" cy="1401764"/>
          </a:xfrm>
          <a:prstGeom prst="rect">
            <a:avLst/>
          </a:prstGeom>
          <a:noFill/>
        </p:spPr>
      </p:pic>
    </p:spTree>
    <p:extLst>
      <p:ext uri="{BB962C8B-B14F-4D97-AF65-F5344CB8AC3E}">
        <p14:creationId xmlns:p14="http://schemas.microsoft.com/office/powerpoint/2010/main" val="37752579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99" name="AutoShape 19"/>
          <p:cNvSpPr>
            <a:spLocks noChangeArrowheads="1"/>
          </p:cNvSpPr>
          <p:nvPr/>
        </p:nvSpPr>
        <p:spPr bwMode="auto">
          <a:xfrm>
            <a:off x="3559711" y="2968991"/>
            <a:ext cx="1900074" cy="457200"/>
          </a:xfrm>
          <a:prstGeom prst="roundRect">
            <a:avLst>
              <a:gd name="adj" fmla="val 16667"/>
            </a:avLst>
          </a:prstGeom>
          <a:noFill/>
          <a:ln w="25400">
            <a:noFill/>
            <a:prstDash val="lgDashDot"/>
            <a:round/>
            <a:headEnd/>
            <a:tailEnd/>
          </a:ln>
          <a:effectLst/>
        </p:spPr>
        <p:txBody>
          <a:bodyPr anchor="ctr"/>
          <a:lstStyle/>
          <a:p>
            <a:pPr algn="ctr">
              <a:defRPr/>
            </a:pPr>
            <a:r>
              <a:rPr lang="en-US" altLang="zh-TW" sz="2000" b="1" dirty="0" smtClean="0">
                <a:latin typeface="微軟正黑體" pitchFamily="34" charset="-120"/>
                <a:ea typeface="微軟正黑體" pitchFamily="34" charset="-120"/>
              </a:rPr>
              <a:t>Lunch Break </a:t>
            </a:r>
            <a:endParaRPr lang="en-US" altLang="zh-TW" sz="2000" b="1" dirty="0">
              <a:latin typeface="微軟正黑體" pitchFamily="34" charset="-120"/>
              <a:ea typeface="微軟正黑體" pitchFamily="34" charset="-120"/>
            </a:endParaRPr>
          </a:p>
        </p:txBody>
      </p:sp>
      <p:sp>
        <p:nvSpPr>
          <p:cNvPr id="97300" name="AutoShape 20"/>
          <p:cNvSpPr>
            <a:spLocks noChangeArrowheads="1"/>
          </p:cNvSpPr>
          <p:nvPr/>
        </p:nvSpPr>
        <p:spPr bwMode="auto">
          <a:xfrm>
            <a:off x="691" y="3009902"/>
            <a:ext cx="2208743" cy="850900"/>
          </a:xfrm>
          <a:prstGeom prst="roundRect">
            <a:avLst>
              <a:gd name="adj" fmla="val 16667"/>
            </a:avLst>
          </a:prstGeom>
          <a:noFill/>
          <a:ln w="25400">
            <a:noFill/>
            <a:prstDash val="lgDashDot"/>
            <a:round/>
            <a:headEnd/>
            <a:tailEnd/>
          </a:ln>
          <a:effectLst/>
        </p:spPr>
        <p:txBody>
          <a:bodyPr anchor="ctr"/>
          <a:lstStyle/>
          <a:p>
            <a:pPr algn="ctr">
              <a:defRPr/>
            </a:pPr>
            <a:r>
              <a:rPr lang="en-US" altLang="zh-TW" b="1" dirty="0" smtClean="0"/>
              <a:t> </a:t>
            </a:r>
            <a:r>
              <a:rPr lang="en-US" altLang="zh-TW" sz="2000" b="1" dirty="0" smtClean="0">
                <a:solidFill>
                  <a:srgbClr val="0070C0"/>
                </a:solidFill>
                <a:latin typeface="微軟正黑體" pitchFamily="34" charset="-120"/>
                <a:ea typeface="微軟正黑體" pitchFamily="34" charset="-120"/>
              </a:rPr>
              <a:t>AM 8:00-9:00</a:t>
            </a:r>
            <a:endParaRPr lang="en-US" altLang="zh-TW" sz="2000" b="1" dirty="0">
              <a:solidFill>
                <a:srgbClr val="0070C0"/>
              </a:solidFill>
              <a:latin typeface="微軟正黑體" pitchFamily="34" charset="-120"/>
              <a:ea typeface="微軟正黑體" pitchFamily="34" charset="-120"/>
            </a:endParaRPr>
          </a:p>
        </p:txBody>
      </p:sp>
      <p:sp>
        <p:nvSpPr>
          <p:cNvPr id="97301" name="AutoShape 21"/>
          <p:cNvSpPr>
            <a:spLocks noChangeArrowheads="1"/>
          </p:cNvSpPr>
          <p:nvPr/>
        </p:nvSpPr>
        <p:spPr bwMode="auto">
          <a:xfrm>
            <a:off x="6523007" y="2964572"/>
            <a:ext cx="2411337" cy="900113"/>
          </a:xfrm>
          <a:prstGeom prst="roundRect">
            <a:avLst>
              <a:gd name="adj" fmla="val 16667"/>
            </a:avLst>
          </a:prstGeom>
          <a:noFill/>
          <a:ln w="25400">
            <a:noFill/>
            <a:prstDash val="lgDashDot"/>
            <a:round/>
            <a:headEnd/>
            <a:tailEnd/>
          </a:ln>
          <a:effectLst/>
        </p:spPr>
        <p:txBody>
          <a:bodyPr anchor="ctr"/>
          <a:lstStyle/>
          <a:p>
            <a:pPr algn="ctr">
              <a:defRPr/>
            </a:pPr>
            <a:r>
              <a:rPr lang="en-US" altLang="zh-TW" sz="2000" b="1" dirty="0" smtClean="0">
                <a:solidFill>
                  <a:srgbClr val="0070C0"/>
                </a:solidFill>
                <a:latin typeface="微軟正黑體" pitchFamily="34" charset="-120"/>
                <a:ea typeface="微軟正黑體" pitchFamily="34" charset="-120"/>
              </a:rPr>
              <a:t>PM 17:00-18:00</a:t>
            </a:r>
            <a:endParaRPr lang="en-US" altLang="zh-TW" sz="2000" b="1" dirty="0">
              <a:solidFill>
                <a:srgbClr val="0070C0"/>
              </a:solidFill>
              <a:latin typeface="微軟正黑體" pitchFamily="34" charset="-120"/>
              <a:ea typeface="微軟正黑體" pitchFamily="34" charset="-120"/>
            </a:endParaRPr>
          </a:p>
        </p:txBody>
      </p:sp>
      <p:sp>
        <p:nvSpPr>
          <p:cNvPr id="36874" name="AutoShape 23"/>
          <p:cNvSpPr>
            <a:spLocks noChangeArrowheads="1"/>
          </p:cNvSpPr>
          <p:nvPr/>
        </p:nvSpPr>
        <p:spPr bwMode="auto">
          <a:xfrm rot="253145">
            <a:off x="2433181" y="3490920"/>
            <a:ext cx="4077607" cy="1734545"/>
          </a:xfrm>
          <a:prstGeom prst="cloud">
            <a:avLst/>
          </a:prstGeom>
          <a:ln>
            <a:headEnd/>
            <a:tailEnd/>
          </a:ln>
        </p:spPr>
        <p:style>
          <a:lnRef idx="2">
            <a:schemeClr val="accent6"/>
          </a:lnRef>
          <a:fillRef idx="1">
            <a:schemeClr val="lt1"/>
          </a:fillRef>
          <a:effectRef idx="0">
            <a:schemeClr val="accent6"/>
          </a:effectRef>
          <a:fontRef idx="minor">
            <a:schemeClr val="dk1"/>
          </a:fontRef>
        </p:style>
        <p:txBody>
          <a:bodyPr wrap="none" anchor="ctr"/>
          <a:lstStyle/>
          <a:p>
            <a:pPr algn="ctr"/>
            <a:endParaRPr lang="en-US" altLang="zh-TW" sz="1800" dirty="0">
              <a:latin typeface="微軟正黑體" pitchFamily="34" charset="-120"/>
              <a:ea typeface="微軟正黑體" pitchFamily="34" charset="-120"/>
            </a:endParaRPr>
          </a:p>
        </p:txBody>
      </p:sp>
      <p:sp>
        <p:nvSpPr>
          <p:cNvPr id="36875" name="文字方塊 25"/>
          <p:cNvSpPr txBox="1">
            <a:spLocks noChangeArrowheads="1"/>
          </p:cNvSpPr>
          <p:nvPr/>
        </p:nvSpPr>
        <p:spPr bwMode="auto">
          <a:xfrm>
            <a:off x="383317" y="1018328"/>
            <a:ext cx="7317809" cy="400110"/>
          </a:xfrm>
          <a:prstGeom prst="rect">
            <a:avLst/>
          </a:prstGeom>
          <a:noFill/>
          <a:ln w="9525">
            <a:noFill/>
            <a:miter lim="800000"/>
            <a:headEnd/>
            <a:tailEnd/>
          </a:ln>
        </p:spPr>
        <p:txBody>
          <a:bodyPr wrap="square">
            <a:spAutoFit/>
          </a:bodyPr>
          <a:lstStyle/>
          <a:p>
            <a:pPr>
              <a:spcBef>
                <a:spcPts val="0"/>
              </a:spcBef>
              <a:spcAft>
                <a:spcPts val="0"/>
              </a:spcAft>
            </a:pPr>
            <a:r>
              <a:rPr lang="en-US" altLang="zh-TW" sz="2000" dirty="0" smtClean="0">
                <a:latin typeface="微軟正黑體" pitchFamily="34" charset="-120"/>
                <a:ea typeface="微軟正黑體" pitchFamily="34" charset="-120"/>
                <a:cs typeface="Arial" pitchFamily="34" charset="0"/>
              </a:rPr>
              <a:t>Tips:   </a:t>
            </a:r>
            <a:r>
              <a:rPr lang="en-US" altLang="zh-TW" dirty="0" smtClean="0"/>
              <a:t>Swipe </a:t>
            </a:r>
            <a:r>
              <a:rPr lang="en-US" altLang="zh-TW" dirty="0"/>
              <a:t>the </a:t>
            </a:r>
            <a:r>
              <a:rPr lang="en-US" altLang="zh-TW" dirty="0" smtClean="0"/>
              <a:t>Access </a:t>
            </a:r>
            <a:r>
              <a:rPr lang="en-US" altLang="zh-TW" dirty="0"/>
              <a:t>card </a:t>
            </a:r>
            <a:r>
              <a:rPr lang="en-US" altLang="zh-TW" dirty="0" smtClean="0"/>
              <a:t>Beside </a:t>
            </a:r>
            <a:r>
              <a:rPr lang="en-US" altLang="zh-TW" dirty="0"/>
              <a:t>the security control </a:t>
            </a:r>
            <a:r>
              <a:rPr lang="en-US" altLang="zh-TW" dirty="0" smtClean="0"/>
              <a:t>room </a:t>
            </a:r>
            <a:endParaRPr lang="en-US" altLang="zh-TW" sz="2000" dirty="0">
              <a:latin typeface="微軟正黑體" pitchFamily="34" charset="-120"/>
              <a:ea typeface="微軟正黑體" pitchFamily="34" charset="-120"/>
              <a:cs typeface="Arial" pitchFamily="34" charset="0"/>
            </a:endParaRPr>
          </a:p>
        </p:txBody>
      </p:sp>
      <p:sp>
        <p:nvSpPr>
          <p:cNvPr id="27" name="標題 26"/>
          <p:cNvSpPr>
            <a:spLocks noGrp="1"/>
          </p:cNvSpPr>
          <p:nvPr>
            <p:ph type="title"/>
          </p:nvPr>
        </p:nvSpPr>
        <p:spPr>
          <a:xfrm>
            <a:off x="492833" y="277397"/>
            <a:ext cx="8608291" cy="433629"/>
          </a:xfrm>
        </p:spPr>
        <p:txBody>
          <a:bodyPr/>
          <a:lstStyle/>
          <a:p>
            <a:pPr lvl="0"/>
            <a:r>
              <a:rPr lang="en-US" altLang="zh-TW" sz="2250" dirty="0"/>
              <a:t>Work Rules - Working and Lunch Break Time"</a:t>
            </a:r>
            <a:endParaRPr lang="zh-TW" altLang="en-US" sz="2250" dirty="0"/>
          </a:p>
        </p:txBody>
      </p:sp>
      <p:sp>
        <p:nvSpPr>
          <p:cNvPr id="25" name="矩形 24"/>
          <p:cNvSpPr/>
          <p:nvPr/>
        </p:nvSpPr>
        <p:spPr bwMode="auto">
          <a:xfrm>
            <a:off x="2916130" y="2241099"/>
            <a:ext cx="3595524" cy="554651"/>
          </a:xfrm>
          <a:prstGeom prst="rect">
            <a:avLst/>
          </a:prstGeom>
          <a:no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TW" sz="2600" b="1" i="0" u="none" strike="noStrike" cap="none" normalizeH="0" baseline="0" dirty="0" smtClean="0">
                <a:ln>
                  <a:noFill/>
                </a:ln>
                <a:solidFill>
                  <a:srgbClr val="0070C0"/>
                </a:solidFill>
                <a:effectLst/>
                <a:latin typeface="微軟正黑體" pitchFamily="34" charset="-120"/>
                <a:ea typeface="微軟正黑體" pitchFamily="34" charset="-120"/>
              </a:rPr>
              <a:t>Working</a:t>
            </a:r>
            <a:r>
              <a:rPr kumimoji="0" lang="en-US" altLang="zh-TW" sz="2600" b="1" i="0" u="none" strike="noStrike" cap="none" normalizeH="0" dirty="0" smtClean="0">
                <a:ln>
                  <a:noFill/>
                </a:ln>
                <a:solidFill>
                  <a:srgbClr val="0070C0"/>
                </a:solidFill>
                <a:effectLst/>
                <a:latin typeface="微軟正黑體" pitchFamily="34" charset="-120"/>
                <a:ea typeface="微軟正黑體" pitchFamily="34" charset="-120"/>
              </a:rPr>
              <a:t> Hour </a:t>
            </a:r>
            <a:endParaRPr kumimoji="0" lang="zh-TW" altLang="en-US" sz="2600" b="1" i="0" u="none" strike="noStrike" cap="none" normalizeH="0" baseline="0" dirty="0">
              <a:ln>
                <a:noFill/>
              </a:ln>
              <a:solidFill>
                <a:srgbClr val="0070C0"/>
              </a:solidFill>
              <a:effectLst/>
              <a:latin typeface="微軟正黑體" pitchFamily="34" charset="-120"/>
              <a:ea typeface="微軟正黑體" pitchFamily="34" charset="-120"/>
            </a:endParaRPr>
          </a:p>
        </p:txBody>
      </p:sp>
      <p:cxnSp>
        <p:nvCxnSpPr>
          <p:cNvPr id="36" name="直線接點 35"/>
          <p:cNvCxnSpPr/>
          <p:nvPr/>
        </p:nvCxnSpPr>
        <p:spPr bwMode="auto">
          <a:xfrm>
            <a:off x="1085849" y="2847976"/>
            <a:ext cx="6772275" cy="0"/>
          </a:xfrm>
          <a:prstGeom prst="line">
            <a:avLst/>
          </a:prstGeom>
          <a:solidFill>
            <a:schemeClr val="accent1"/>
          </a:solidFill>
          <a:ln w="57150" cap="flat" cmpd="sng" algn="ctr">
            <a:solidFill>
              <a:schemeClr val="bg1">
                <a:lumMod val="65000"/>
              </a:schemeClr>
            </a:solidFill>
            <a:prstDash val="solid"/>
            <a:round/>
            <a:headEnd type="none" w="med" len="med"/>
            <a:tailEnd type="none" w="med" len="med"/>
          </a:ln>
          <a:effectLst/>
        </p:spPr>
      </p:cxnSp>
      <p:sp>
        <p:nvSpPr>
          <p:cNvPr id="40" name="橢圓 39"/>
          <p:cNvSpPr/>
          <p:nvPr/>
        </p:nvSpPr>
        <p:spPr bwMode="auto">
          <a:xfrm>
            <a:off x="4364582" y="2686051"/>
            <a:ext cx="314325" cy="314325"/>
          </a:xfrm>
          <a:prstGeom prst="ellipse">
            <a:avLst/>
          </a:prstGeom>
          <a:solidFill>
            <a:schemeClr val="accent2">
              <a:lumMod val="40000"/>
              <a:lumOff val="60000"/>
            </a:schemeClr>
          </a:solidFill>
          <a:ln w="9525" cap="flat" cmpd="sng" algn="ctr">
            <a:solidFill>
              <a:schemeClr val="accent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a:ln>
                <a:noFill/>
              </a:ln>
              <a:solidFill>
                <a:schemeClr val="tx1"/>
              </a:solidFill>
              <a:effectLst/>
              <a:latin typeface="Arial" charset="0"/>
            </a:endParaRPr>
          </a:p>
        </p:txBody>
      </p:sp>
      <p:cxnSp>
        <p:nvCxnSpPr>
          <p:cNvPr id="45" name="直線接點 44"/>
          <p:cNvCxnSpPr/>
          <p:nvPr/>
        </p:nvCxnSpPr>
        <p:spPr bwMode="auto">
          <a:xfrm flipV="1">
            <a:off x="1105063" y="2505076"/>
            <a:ext cx="0" cy="276225"/>
          </a:xfrm>
          <a:prstGeom prst="line">
            <a:avLst/>
          </a:prstGeom>
          <a:solidFill>
            <a:schemeClr val="accent1"/>
          </a:solidFill>
          <a:ln w="9525" cap="flat" cmpd="sng" algn="ctr">
            <a:solidFill>
              <a:schemeClr val="accent2"/>
            </a:solidFill>
            <a:prstDash val="solid"/>
            <a:round/>
            <a:headEnd type="none" w="med" len="med"/>
            <a:tailEnd type="none" w="med" len="med"/>
          </a:ln>
          <a:effectLst/>
        </p:spPr>
      </p:cxnSp>
      <p:cxnSp>
        <p:nvCxnSpPr>
          <p:cNvPr id="46" name="直線接點 45"/>
          <p:cNvCxnSpPr/>
          <p:nvPr/>
        </p:nvCxnSpPr>
        <p:spPr bwMode="auto">
          <a:xfrm flipV="1">
            <a:off x="7858288" y="2505076"/>
            <a:ext cx="0" cy="276225"/>
          </a:xfrm>
          <a:prstGeom prst="line">
            <a:avLst/>
          </a:prstGeom>
          <a:solidFill>
            <a:schemeClr val="accent1"/>
          </a:solidFill>
          <a:ln w="9525" cap="flat" cmpd="sng" algn="ctr">
            <a:solidFill>
              <a:schemeClr val="accent2"/>
            </a:solidFill>
            <a:prstDash val="solid"/>
            <a:round/>
            <a:headEnd type="none" w="med" len="med"/>
            <a:tailEnd type="none" w="med" len="med"/>
          </a:ln>
          <a:effectLst/>
        </p:spPr>
      </p:cxnSp>
      <p:sp>
        <p:nvSpPr>
          <p:cNvPr id="39" name="橢圓 38"/>
          <p:cNvSpPr/>
          <p:nvPr/>
        </p:nvSpPr>
        <p:spPr bwMode="auto">
          <a:xfrm>
            <a:off x="947901" y="2686051"/>
            <a:ext cx="314325" cy="314325"/>
          </a:xfrm>
          <a:prstGeom prst="ellipse">
            <a:avLst/>
          </a:prstGeom>
          <a:solidFill>
            <a:schemeClr val="accent2">
              <a:lumMod val="40000"/>
              <a:lumOff val="60000"/>
            </a:schemeClr>
          </a:solidFill>
          <a:ln w="9525" cap="flat" cmpd="sng" algn="ctr">
            <a:solidFill>
              <a:schemeClr val="accent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a:ln>
                <a:noFill/>
              </a:ln>
              <a:solidFill>
                <a:schemeClr val="tx1"/>
              </a:solidFill>
              <a:effectLst/>
              <a:latin typeface="Arial" charset="0"/>
            </a:endParaRPr>
          </a:p>
        </p:txBody>
      </p:sp>
      <p:sp>
        <p:nvSpPr>
          <p:cNvPr id="41" name="橢圓 40"/>
          <p:cNvSpPr/>
          <p:nvPr/>
        </p:nvSpPr>
        <p:spPr bwMode="auto">
          <a:xfrm>
            <a:off x="7701126" y="2686051"/>
            <a:ext cx="314325" cy="314325"/>
          </a:xfrm>
          <a:prstGeom prst="ellipse">
            <a:avLst/>
          </a:prstGeom>
          <a:solidFill>
            <a:schemeClr val="accent2">
              <a:lumMod val="40000"/>
              <a:lumOff val="60000"/>
            </a:schemeClr>
          </a:solidFill>
          <a:ln w="9525" cap="flat" cmpd="sng" algn="ctr">
            <a:solidFill>
              <a:schemeClr val="accent2"/>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2000" b="0" i="0" u="none" strike="noStrike" cap="none" normalizeH="0" baseline="0">
              <a:ln>
                <a:noFill/>
              </a:ln>
              <a:solidFill>
                <a:schemeClr val="tx1"/>
              </a:solidFill>
              <a:effectLst/>
              <a:latin typeface="Arial" charset="0"/>
            </a:endParaRPr>
          </a:p>
        </p:txBody>
      </p:sp>
      <p:cxnSp>
        <p:nvCxnSpPr>
          <p:cNvPr id="51" name="直線接點 50"/>
          <p:cNvCxnSpPr/>
          <p:nvPr/>
        </p:nvCxnSpPr>
        <p:spPr bwMode="auto">
          <a:xfrm>
            <a:off x="1119187" y="2505076"/>
            <a:ext cx="2305050" cy="0"/>
          </a:xfrm>
          <a:prstGeom prst="line">
            <a:avLst/>
          </a:prstGeom>
          <a:solidFill>
            <a:schemeClr val="accent1"/>
          </a:solidFill>
          <a:ln w="9525" cap="flat" cmpd="sng" algn="ctr">
            <a:solidFill>
              <a:schemeClr val="accent2"/>
            </a:solidFill>
            <a:prstDash val="solid"/>
            <a:round/>
            <a:headEnd type="none" w="med" len="med"/>
            <a:tailEnd type="none" w="med" len="med"/>
          </a:ln>
          <a:effectLst/>
        </p:spPr>
      </p:cxnSp>
      <p:cxnSp>
        <p:nvCxnSpPr>
          <p:cNvPr id="53" name="直線接點 52"/>
          <p:cNvCxnSpPr/>
          <p:nvPr/>
        </p:nvCxnSpPr>
        <p:spPr bwMode="auto">
          <a:xfrm>
            <a:off x="6129337" y="2505076"/>
            <a:ext cx="1733550" cy="0"/>
          </a:xfrm>
          <a:prstGeom prst="line">
            <a:avLst/>
          </a:prstGeom>
          <a:solidFill>
            <a:schemeClr val="accent1"/>
          </a:solidFill>
          <a:ln w="9525" cap="flat" cmpd="sng" algn="ctr">
            <a:solidFill>
              <a:schemeClr val="accent2"/>
            </a:solidFill>
            <a:prstDash val="solid"/>
            <a:round/>
            <a:headEnd type="none" w="med" len="med"/>
            <a:tailEnd type="none" w="med" len="med"/>
          </a:ln>
          <a:effectLst/>
        </p:spPr>
      </p:cxnSp>
      <p:sp>
        <p:nvSpPr>
          <p:cNvPr id="56" name="矩形 55"/>
          <p:cNvSpPr/>
          <p:nvPr/>
        </p:nvSpPr>
        <p:spPr>
          <a:xfrm>
            <a:off x="3273848" y="3676266"/>
            <a:ext cx="2396275" cy="1569660"/>
          </a:xfrm>
          <a:prstGeom prst="rect">
            <a:avLst/>
          </a:prstGeom>
        </p:spPr>
        <p:txBody>
          <a:bodyPr wrap="square">
            <a:spAutoFit/>
          </a:bodyPr>
          <a:lstStyle/>
          <a:p>
            <a:r>
              <a:rPr lang="en-US" altLang="zh-TW" sz="1600" dirty="0" smtClean="0">
                <a:solidFill>
                  <a:schemeClr val="accent2">
                    <a:lumMod val="50000"/>
                  </a:schemeClr>
                </a:solidFill>
                <a:latin typeface="微軟正黑體" pitchFamily="34" charset="-120"/>
                <a:ea typeface="微軟正黑體" pitchFamily="34" charset="-120"/>
              </a:rPr>
              <a:t>11:30-12:30</a:t>
            </a:r>
            <a:r>
              <a:rPr lang="en-US" altLang="zh-TW" sz="1600" dirty="0"/>
              <a:t> 7F</a:t>
            </a:r>
            <a:r>
              <a:rPr lang="zh-TW" altLang="zh-TW" sz="1600" dirty="0"/>
              <a:t>、</a:t>
            </a:r>
            <a:r>
              <a:rPr lang="en-US" altLang="zh-TW" sz="1600" dirty="0"/>
              <a:t>8F</a:t>
            </a:r>
            <a:endParaRPr lang="en-US" altLang="zh-TW" sz="1600" dirty="0">
              <a:solidFill>
                <a:schemeClr val="accent2">
                  <a:lumMod val="50000"/>
                </a:schemeClr>
              </a:solidFill>
              <a:latin typeface="微軟正黑體" pitchFamily="34" charset="-120"/>
              <a:ea typeface="微軟正黑體" pitchFamily="34" charset="-120"/>
            </a:endParaRPr>
          </a:p>
          <a:p>
            <a:r>
              <a:rPr lang="en-US" altLang="zh-TW" sz="1600" dirty="0" smtClean="0">
                <a:solidFill>
                  <a:schemeClr val="accent2">
                    <a:lumMod val="50000"/>
                  </a:schemeClr>
                </a:solidFill>
                <a:latin typeface="微軟正黑體" pitchFamily="34" charset="-120"/>
                <a:ea typeface="微軟正黑體" pitchFamily="34" charset="-120"/>
              </a:rPr>
              <a:t>11:45-12:45</a:t>
            </a:r>
            <a:r>
              <a:rPr lang="zh-TW" altLang="en-US" sz="1600" dirty="0" smtClean="0">
                <a:solidFill>
                  <a:schemeClr val="accent2">
                    <a:lumMod val="50000"/>
                  </a:schemeClr>
                </a:solidFill>
                <a:latin typeface="微軟正黑體" pitchFamily="34" charset="-120"/>
                <a:ea typeface="微軟正黑體" pitchFamily="34" charset="-120"/>
              </a:rPr>
              <a:t> </a:t>
            </a:r>
            <a:r>
              <a:rPr lang="en-US" altLang="zh-TW" sz="1600" dirty="0" smtClean="0"/>
              <a:t>6F</a:t>
            </a:r>
            <a:endParaRPr lang="en-US" altLang="zh-TW" sz="1600" dirty="0">
              <a:solidFill>
                <a:schemeClr val="accent2">
                  <a:lumMod val="50000"/>
                </a:schemeClr>
              </a:solidFill>
              <a:latin typeface="微軟正黑體" pitchFamily="34" charset="-120"/>
              <a:ea typeface="微軟正黑體" pitchFamily="34" charset="-120"/>
            </a:endParaRPr>
          </a:p>
          <a:p>
            <a:r>
              <a:rPr lang="en-US" altLang="zh-TW" sz="1600" dirty="0" smtClean="0">
                <a:solidFill>
                  <a:schemeClr val="accent2">
                    <a:lumMod val="50000"/>
                  </a:schemeClr>
                </a:solidFill>
                <a:latin typeface="微軟正黑體" pitchFamily="34" charset="-120"/>
                <a:ea typeface="微軟正黑體" pitchFamily="34" charset="-120"/>
              </a:rPr>
              <a:t>12:00-13:00</a:t>
            </a:r>
            <a:r>
              <a:rPr lang="zh-TW" altLang="en-US" sz="1600" dirty="0" smtClean="0"/>
              <a:t> </a:t>
            </a:r>
            <a:r>
              <a:rPr lang="en-US" altLang="zh-TW" sz="1600" dirty="0" smtClean="0"/>
              <a:t>3F</a:t>
            </a:r>
            <a:endParaRPr lang="en-US" altLang="zh-TW" sz="1600" dirty="0">
              <a:solidFill>
                <a:schemeClr val="accent2">
                  <a:lumMod val="50000"/>
                </a:schemeClr>
              </a:solidFill>
              <a:latin typeface="微軟正黑體" pitchFamily="34" charset="-120"/>
              <a:ea typeface="微軟正黑體" pitchFamily="34" charset="-120"/>
            </a:endParaRPr>
          </a:p>
          <a:p>
            <a:r>
              <a:rPr lang="en-US" altLang="zh-TW" sz="1600" dirty="0" smtClean="0">
                <a:solidFill>
                  <a:schemeClr val="accent2">
                    <a:lumMod val="50000"/>
                  </a:schemeClr>
                </a:solidFill>
                <a:latin typeface="微軟正黑體" pitchFamily="34" charset="-120"/>
                <a:ea typeface="微軟正黑體" pitchFamily="34" charset="-120"/>
              </a:rPr>
              <a:t>12:15-13:15</a:t>
            </a:r>
            <a:r>
              <a:rPr lang="zh-TW" altLang="en-US" sz="1600" dirty="0" smtClean="0"/>
              <a:t> </a:t>
            </a:r>
            <a:r>
              <a:rPr lang="en-US" altLang="zh-TW" sz="1600" dirty="0" smtClean="0"/>
              <a:t>9F</a:t>
            </a:r>
            <a:r>
              <a:rPr lang="zh-TW" altLang="zh-TW" sz="1600" dirty="0"/>
              <a:t>、</a:t>
            </a:r>
            <a:r>
              <a:rPr lang="en-US" altLang="zh-TW" sz="1600" dirty="0" smtClean="0"/>
              <a:t>10F</a:t>
            </a:r>
            <a:endParaRPr lang="en-US" altLang="zh-TW" sz="1600" dirty="0">
              <a:solidFill>
                <a:schemeClr val="accent2">
                  <a:lumMod val="50000"/>
                </a:schemeClr>
              </a:solidFill>
              <a:latin typeface="微軟正黑體" pitchFamily="34" charset="-120"/>
              <a:ea typeface="微軟正黑體" pitchFamily="34" charset="-120"/>
            </a:endParaRPr>
          </a:p>
          <a:p>
            <a:r>
              <a:rPr lang="en-US" altLang="zh-TW" sz="1600" dirty="0" smtClean="0">
                <a:solidFill>
                  <a:schemeClr val="accent2">
                    <a:lumMod val="50000"/>
                  </a:schemeClr>
                </a:solidFill>
                <a:latin typeface="微軟正黑體" pitchFamily="34" charset="-120"/>
                <a:ea typeface="微軟正黑體" pitchFamily="34" charset="-120"/>
              </a:rPr>
              <a:t>12:30-13:30</a:t>
            </a:r>
            <a:r>
              <a:rPr lang="zh-TW" altLang="en-US" sz="1600" dirty="0" smtClean="0">
                <a:solidFill>
                  <a:schemeClr val="accent2">
                    <a:lumMod val="50000"/>
                  </a:schemeClr>
                </a:solidFill>
                <a:latin typeface="微軟正黑體" pitchFamily="34" charset="-120"/>
                <a:ea typeface="微軟正黑體" pitchFamily="34" charset="-120"/>
              </a:rPr>
              <a:t> </a:t>
            </a:r>
            <a:r>
              <a:rPr lang="en-US" altLang="zh-TW" sz="1600" dirty="0" smtClean="0"/>
              <a:t>4F</a:t>
            </a:r>
            <a:r>
              <a:rPr lang="zh-TW" altLang="zh-TW" sz="1600" dirty="0"/>
              <a:t>、</a:t>
            </a:r>
            <a:r>
              <a:rPr lang="en-US" altLang="zh-TW" sz="1600" dirty="0" smtClean="0"/>
              <a:t>5F</a:t>
            </a:r>
            <a:endParaRPr lang="en-US" altLang="zh-TW" sz="1400" dirty="0">
              <a:solidFill>
                <a:schemeClr val="accent2">
                  <a:lumMod val="50000"/>
                </a:schemeClr>
              </a:solidFill>
              <a:latin typeface="微軟正黑體" pitchFamily="34" charset="-120"/>
            </a:endParaRPr>
          </a:p>
          <a:p>
            <a:endParaRPr lang="en-US" altLang="zh-TW" sz="1600" dirty="0">
              <a:solidFill>
                <a:schemeClr val="accent2">
                  <a:lumMod val="50000"/>
                </a:schemeClr>
              </a:solidFill>
              <a:latin typeface="微軟正黑體" pitchFamily="34" charset="-120"/>
              <a:ea typeface="微軟正黑體" pitchFamily="34" charset="-120"/>
            </a:endParaRPr>
          </a:p>
        </p:txBody>
      </p:sp>
      <p:sp>
        <p:nvSpPr>
          <p:cNvPr id="36873" name="AutoShape 22"/>
          <p:cNvSpPr>
            <a:spLocks noChangeArrowheads="1"/>
          </p:cNvSpPr>
          <p:nvPr/>
        </p:nvSpPr>
        <p:spPr bwMode="auto">
          <a:xfrm>
            <a:off x="3577775" y="3365434"/>
            <a:ext cx="1863946" cy="522685"/>
          </a:xfrm>
          <a:prstGeom prst="rect">
            <a:avLst/>
          </a:prstGeom>
          <a:noFill/>
          <a:ln w="38100">
            <a:noFill/>
            <a:prstDash val="lgDashDot"/>
            <a:round/>
            <a:headEnd/>
            <a:tailEnd/>
          </a:ln>
        </p:spPr>
        <p:txBody>
          <a:bodyPr wrap="none" anchor="ctr">
            <a:noAutofit/>
          </a:bodyPr>
          <a:lstStyle/>
          <a:p>
            <a:endParaRPr kumimoji="0" lang="en-US" altLang="zh-TW" sz="1400" b="1" dirty="0">
              <a:solidFill>
                <a:schemeClr val="accent3"/>
              </a:solidFill>
              <a:latin typeface="微軟正黑體" pitchFamily="34" charset="-120"/>
              <a:ea typeface="微軟正黑體" pitchFamily="34" charset="-120"/>
            </a:endParaRPr>
          </a:p>
        </p:txBody>
      </p:sp>
      <p:sp>
        <p:nvSpPr>
          <p:cNvPr id="2" name="矩形 1"/>
          <p:cNvSpPr/>
          <p:nvPr/>
        </p:nvSpPr>
        <p:spPr>
          <a:xfrm>
            <a:off x="0" y="5588826"/>
            <a:ext cx="9233452" cy="923330"/>
          </a:xfrm>
          <a:prstGeom prst="rect">
            <a:avLst/>
          </a:prstGeom>
        </p:spPr>
        <p:txBody>
          <a:bodyPr wrap="square">
            <a:spAutoFit/>
          </a:bodyPr>
          <a:lstStyle/>
          <a:p>
            <a:r>
              <a:rPr lang="en-US" altLang="zh-TW" dirty="0">
                <a:solidFill>
                  <a:srgbClr val="0033CC"/>
                </a:solidFill>
              </a:rPr>
              <a:t>※</a:t>
            </a:r>
            <a:r>
              <a:rPr lang="zh-TW" altLang="en-US" dirty="0">
                <a:solidFill>
                  <a:srgbClr val="0033CC"/>
                </a:solidFill>
              </a:rPr>
              <a:t> </a:t>
            </a:r>
            <a:r>
              <a:rPr lang="en-US" altLang="zh-TW" dirty="0" smtClean="0">
                <a:solidFill>
                  <a:srgbClr val="0033CC"/>
                </a:solidFill>
              </a:rPr>
              <a:t>Check ours Daily working hour :Portal&gt; Regulations &gt;HR</a:t>
            </a:r>
            <a:r>
              <a:rPr lang="zh-TW" altLang="en-US" dirty="0" smtClean="0">
                <a:solidFill>
                  <a:srgbClr val="0033CC"/>
                </a:solidFill>
              </a:rPr>
              <a:t> </a:t>
            </a:r>
            <a:r>
              <a:rPr lang="en-US" altLang="zh-TW" dirty="0">
                <a:solidFill>
                  <a:srgbClr val="0033CC"/>
                </a:solidFill>
              </a:rPr>
              <a:t>FAQ&gt; </a:t>
            </a:r>
            <a:r>
              <a:rPr lang="en-US" altLang="zh-TW" sz="1600" dirty="0" smtClean="0">
                <a:solidFill>
                  <a:srgbClr val="0033CC"/>
                </a:solidFill>
                <a:hlinkClick r:id="rId3"/>
              </a:rPr>
              <a:t>Daily working time report</a:t>
            </a:r>
            <a:endParaRPr lang="en-US" altLang="zh-TW" sz="1600" dirty="0">
              <a:solidFill>
                <a:srgbClr val="0033CC"/>
              </a:solidFill>
            </a:endParaRPr>
          </a:p>
          <a:p>
            <a:endParaRPr lang="en-US" altLang="zh-TW" dirty="0">
              <a:solidFill>
                <a:srgbClr val="0033CC"/>
              </a:solidFill>
            </a:endParaRPr>
          </a:p>
          <a:p>
            <a:endParaRPr lang="zh-TW" altLang="en-US" dirty="0">
              <a:solidFill>
                <a:srgbClr val="0033CC"/>
              </a:solidFill>
            </a:endParaRPr>
          </a:p>
        </p:txBody>
      </p:sp>
    </p:spTree>
    <p:extLst>
      <p:ext uri="{BB962C8B-B14F-4D97-AF65-F5344CB8AC3E}">
        <p14:creationId xmlns:p14="http://schemas.microsoft.com/office/powerpoint/2010/main" val="12837758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6875"/>
                                        </p:tgtEl>
                                        <p:attrNameLst>
                                          <p:attrName>style.visibility</p:attrName>
                                        </p:attrNameLst>
                                      </p:cBhvr>
                                      <p:to>
                                        <p:strVal val="visible"/>
                                      </p:to>
                                    </p:set>
                                    <p:animEffect transition="in" filter="box(in)">
                                      <p:cBhvr>
                                        <p:cTn id="12" dur="500"/>
                                        <p:tgtEl>
                                          <p:spTgt spid="36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5" grpId="0"/>
      <p:bldP spid="25" grpId="0"/>
    </p:bldLst>
  </p:timing>
</p:sld>
</file>

<file path=ppt/theme/theme1.xml><?xml version="1.0" encoding="utf-8"?>
<a:theme xmlns:a="http://schemas.openxmlformats.org/drawingml/2006/main" name="WNC 2022 v1.1">
  <a:themeElements>
    <a:clrScheme name="WNC 2022 v1.1">
      <a:dk1>
        <a:sysClr val="windowText" lastClr="000000"/>
      </a:dk1>
      <a:lt1>
        <a:sysClr val="window" lastClr="FFFFFF"/>
      </a:lt1>
      <a:dk2>
        <a:srgbClr val="007F9F"/>
      </a:dk2>
      <a:lt2>
        <a:srgbClr val="E3DED1"/>
      </a:lt2>
      <a:accent1>
        <a:srgbClr val="0775CF"/>
      </a:accent1>
      <a:accent2>
        <a:srgbClr val="BFD05F"/>
      </a:accent2>
      <a:accent3>
        <a:srgbClr val="019C7C"/>
      </a:accent3>
      <a:accent4>
        <a:srgbClr val="5EC7E8"/>
      </a:accent4>
      <a:accent5>
        <a:srgbClr val="9A84D8"/>
      </a:accent5>
      <a:accent6>
        <a:srgbClr val="DFA90D"/>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Standarddesign">
  <a:themeElements>
    <a:clrScheme name="WNC">
      <a:dk1>
        <a:srgbClr val="000000"/>
      </a:dk1>
      <a:lt1>
        <a:srgbClr val="FFFFFF"/>
      </a:lt1>
      <a:dk2>
        <a:srgbClr val="2390E8"/>
      </a:dk2>
      <a:lt2>
        <a:srgbClr val="70C642"/>
      </a:lt2>
      <a:accent1>
        <a:srgbClr val="0070C0"/>
      </a:accent1>
      <a:accent2>
        <a:srgbClr val="95D153"/>
      </a:accent2>
      <a:accent3>
        <a:srgbClr val="FF9900"/>
      </a:accent3>
      <a:accent4>
        <a:srgbClr val="00BC86"/>
      </a:accent4>
      <a:accent5>
        <a:srgbClr val="1EB2E6"/>
      </a:accent5>
      <a:accent6>
        <a:srgbClr val="00B404"/>
      </a:accent6>
      <a:hlink>
        <a:srgbClr val="0070C0"/>
      </a:hlink>
      <a:folHlink>
        <a:srgbClr val="919191"/>
      </a:folHlink>
    </a:clrScheme>
    <a:fontScheme name="Standarddesign">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category xmlns="88607630-b62c-47f3-8d44-be6f65e9905b">Power Point</category>
    <site xmlns="88607630-b62c-47f3-8d44-be6f65e9905b">HQ</site>
    <_dlc_DocId xmlns="b7928887-a13f-4a0c-ba6b-edf00864e2e5">SPMK-400393825-135</_dlc_DocId>
    <_dlc_DocIdUrl xmlns="b7928887-a13f-4a0c-ba6b-edf00864e2e5">
      <Url>https://mk.wnc.com.tw/_layouts/15/DocIdRedir.aspx?ID=SPMK-400393825-135</Url>
      <Description>SPMK-400393825-135</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文件" ma:contentTypeID="0x0101008C144D456123924A8E85DB52980449BC" ma:contentTypeVersion="3" ma:contentTypeDescription="建立新的文件。" ma:contentTypeScope="" ma:versionID="807083e902b73b6c94355e815890d02f">
  <xsd:schema xmlns:xsd="http://www.w3.org/2001/XMLSchema" xmlns:xs="http://www.w3.org/2001/XMLSchema" xmlns:p="http://schemas.microsoft.com/office/2006/metadata/properties" xmlns:ns2="b7928887-a13f-4a0c-ba6b-edf00864e2e5" xmlns:ns3="88607630-b62c-47f3-8d44-be6f65e9905b" targetNamespace="http://schemas.microsoft.com/office/2006/metadata/properties" ma:root="true" ma:fieldsID="4a757e3b4700f1f326ab7215fe056f2f" ns2:_="" ns3:_="">
    <xsd:import namespace="b7928887-a13f-4a0c-ba6b-edf00864e2e5"/>
    <xsd:import namespace="88607630-b62c-47f3-8d44-be6f65e9905b"/>
    <xsd:element name="properties">
      <xsd:complexType>
        <xsd:sequence>
          <xsd:element name="documentManagement">
            <xsd:complexType>
              <xsd:all>
                <xsd:element ref="ns2:_dlc_DocId" minOccurs="0"/>
                <xsd:element ref="ns2:_dlc_DocIdUrl" minOccurs="0"/>
                <xsd:element ref="ns2:_dlc_DocIdPersistId" minOccurs="0"/>
                <xsd:element ref="ns3:category" minOccurs="0"/>
                <xsd:element ref="ns2:SharedWithUsers" minOccurs="0"/>
                <xsd:element ref="ns3:si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928887-a13f-4a0c-ba6b-edf00864e2e5" elementFormDefault="qualified">
    <xsd:import namespace="http://schemas.microsoft.com/office/2006/documentManagement/types"/>
    <xsd:import namespace="http://schemas.microsoft.com/office/infopath/2007/PartnerControls"/>
    <xsd:element name="_dlc_DocId" ma:index="8" nillable="true" ma:displayName="文件識別碼值" ma:description="指派給此項目的文件識別碼值。" ma:internalName="_dlc_DocId" ma:readOnly="true">
      <xsd:simpleType>
        <xsd:restriction base="dms:Text"/>
      </xsd:simpleType>
    </xsd:element>
    <xsd:element name="_dlc_DocIdUrl" ma:index="9" nillable="true" ma:displayName="文件識別碼" ma:description="此文件的永久性連結。"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2"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8607630-b62c-47f3-8d44-be6f65e9905b" elementFormDefault="qualified">
    <xsd:import namespace="http://schemas.microsoft.com/office/2006/documentManagement/types"/>
    <xsd:import namespace="http://schemas.microsoft.com/office/infopath/2007/PartnerControls"/>
    <xsd:element name="category" ma:index="11" nillable="true" ma:displayName="category" ma:default="Word 中文" ma:format="Dropdown" ma:internalName="category">
      <xsd:simpleType>
        <xsd:restriction base="dms:Choice">
          <xsd:enumeration value="Word 中文"/>
          <xsd:enumeration value="Word English"/>
          <xsd:enumeration value="Excel 中文"/>
          <xsd:enumeration value="Excel English"/>
          <xsd:enumeration value="Power Point"/>
          <xsd:enumeration value="ISO"/>
        </xsd:restriction>
      </xsd:simpleType>
    </xsd:element>
    <xsd:element name="site" ma:index="13" nillable="true" ma:displayName="site" ma:format="Dropdown" ma:internalName="site">
      <xsd:simpleType>
        <xsd:restriction base="dms:Choice">
          <xsd:enumeration value="HQ"/>
          <xsd:enumeration value="啓佳通訊NQJ"/>
          <xsd:enumeration value="啓新通訊NQX"/>
          <xsd:enumeration value="啓基永昌NYC"/>
          <xsd:enumeration value="啓承技術NQC"/>
          <xsd:enumeration value="易碁控股WNCH"/>
          <xsd:enumeration value="永威控股NEWH"/>
          <xsd:enumeration value="佳碁控股ANCH"/>
          <xsd:enumeration value="WNC Japan Inc."/>
          <xsd:enumeration value="WNC VIETNAM CO., LTD."/>
          <xsd:enumeration value="WNC UK Limited"/>
          <xsd:enumeration value="W-NeWeb Corporation"/>
          <xsd:enumeration value="NeWeb GmbH"/>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471663-9481-4A83-B4D3-1D387071F43F}">
  <ds:schemaRefs>
    <ds:schemaRef ds:uri="http://schemas.microsoft.com/sharepoint/v3/contenttype/forms"/>
  </ds:schemaRefs>
</ds:datastoreItem>
</file>

<file path=customXml/itemProps2.xml><?xml version="1.0" encoding="utf-8"?>
<ds:datastoreItem xmlns:ds="http://schemas.openxmlformats.org/officeDocument/2006/customXml" ds:itemID="{DB480CC2-EC53-45D2-9FBD-F6B8D53F261D}">
  <ds:schemaRefs>
    <ds:schemaRef ds:uri="http://schemas.microsoft.com/sharepoint/events"/>
  </ds:schemaRefs>
</ds:datastoreItem>
</file>

<file path=customXml/itemProps3.xml><?xml version="1.0" encoding="utf-8"?>
<ds:datastoreItem xmlns:ds="http://schemas.openxmlformats.org/officeDocument/2006/customXml" ds:itemID="{971FE5ED-B320-4200-B99F-DEF17E506181}">
  <ds:schemaRefs>
    <ds:schemaRef ds:uri="http://schemas.microsoft.com/office/2006/documentManagement/types"/>
    <ds:schemaRef ds:uri="http://purl.org/dc/terms/"/>
    <ds:schemaRef ds:uri="b7928887-a13f-4a0c-ba6b-edf00864e2e5"/>
    <ds:schemaRef ds:uri="http://schemas.microsoft.com/office/infopath/2007/PartnerControls"/>
    <ds:schemaRef ds:uri="http://purl.org/dc/elements/1.1/"/>
    <ds:schemaRef ds:uri="http://schemas.microsoft.com/office/2006/metadata/properties"/>
    <ds:schemaRef ds:uri="88607630-b62c-47f3-8d44-be6f65e9905b"/>
    <ds:schemaRef ds:uri="http://www.w3.org/XML/1998/namespace"/>
    <ds:schemaRef ds:uri="http://schemas.openxmlformats.org/package/2006/metadata/core-properties"/>
    <ds:schemaRef ds:uri="http://purl.org/dc/dcmitype/"/>
  </ds:schemaRefs>
</ds:datastoreItem>
</file>

<file path=customXml/itemProps4.xml><?xml version="1.0" encoding="utf-8"?>
<ds:datastoreItem xmlns:ds="http://schemas.openxmlformats.org/officeDocument/2006/customXml" ds:itemID="{068C5BD4-11F6-4C01-B31C-1F8BEA380A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928887-a13f-4a0c-ba6b-edf00864e2e5"/>
    <ds:schemaRef ds:uri="88607630-b62c-47f3-8d44-be6f65e990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2686</TotalTime>
  <Words>5819</Words>
  <Application>Microsoft Office PowerPoint</Application>
  <PresentationFormat>如螢幕大小 (4:3)</PresentationFormat>
  <Paragraphs>935</Paragraphs>
  <Slides>62</Slides>
  <Notes>33</Notes>
  <HiddenSlides>1</HiddenSlides>
  <MMClips>2</MMClips>
  <ScaleCrop>false</ScaleCrop>
  <HeadingPairs>
    <vt:vector size="6" baseType="variant">
      <vt:variant>
        <vt:lpstr>使用字型</vt:lpstr>
      </vt:variant>
      <vt:variant>
        <vt:i4>15</vt:i4>
      </vt:variant>
      <vt:variant>
        <vt:lpstr>佈景主題</vt:lpstr>
      </vt:variant>
      <vt:variant>
        <vt:i4>2</vt:i4>
      </vt:variant>
      <vt:variant>
        <vt:lpstr>投影片標題</vt:lpstr>
      </vt:variant>
      <vt:variant>
        <vt:i4>62</vt:i4>
      </vt:variant>
    </vt:vector>
  </HeadingPairs>
  <TitlesOfParts>
    <vt:vector size="79" baseType="lpstr">
      <vt:lpstr>Coming Soon</vt:lpstr>
      <vt:lpstr>DM Sans</vt:lpstr>
      <vt:lpstr>DM Sans Bold</vt:lpstr>
      <vt:lpstr>굴림</vt:lpstr>
      <vt:lpstr>League Spartan</vt:lpstr>
      <vt:lpstr>細明體</vt:lpstr>
      <vt:lpstr>微軟正黑體</vt:lpstr>
      <vt:lpstr>新細明體</vt:lpstr>
      <vt:lpstr>標楷體</vt:lpstr>
      <vt:lpstr>Arial</vt:lpstr>
      <vt:lpstr>Calibri</vt:lpstr>
      <vt:lpstr>Tahoma</vt:lpstr>
      <vt:lpstr>Times New Roman</vt:lpstr>
      <vt:lpstr>Wingdings</vt:lpstr>
      <vt:lpstr>Wingdings 2</vt:lpstr>
      <vt:lpstr>WNC 2022 v1.1</vt:lpstr>
      <vt:lpstr>2_Standarddesign</vt:lpstr>
      <vt:lpstr>2023 Summer Internship Program Orientation</vt:lpstr>
      <vt:lpstr>PowerPoint 簡報</vt:lpstr>
      <vt:lpstr>PowerPoint 簡報</vt:lpstr>
      <vt:lpstr>WNC Corporate Structure</vt:lpstr>
      <vt:lpstr>WNC Corporate Culture /Ten Beliefs/Ten Principles      </vt:lpstr>
      <vt:lpstr>Non-Disclosure Agreement (NDA) Signing</vt:lpstr>
      <vt:lpstr>Whistleblower</vt:lpstr>
      <vt:lpstr>Do not download or use illegal software  </vt:lpstr>
      <vt:lpstr>Work Rules - Working and Lunch Break Time"</vt:lpstr>
      <vt:lpstr>Ｗoops ! I Forgot to bring My Badge and Access Card?"</vt:lpstr>
      <vt:lpstr>Start a Day in WNC</vt:lpstr>
      <vt:lpstr>Portal Regulations</vt:lpstr>
      <vt:lpstr>Portal Work Resources </vt:lpstr>
      <vt:lpstr>Portal IT Service</vt:lpstr>
      <vt:lpstr>How do I apply for leave</vt:lpstr>
      <vt:lpstr>Demo Video</vt:lpstr>
      <vt:lpstr>Environmental Safety and Health Promotion</vt:lpstr>
      <vt:lpstr>Emergency Response and Reporting Hotline </vt:lpstr>
      <vt:lpstr>Commute route map</vt:lpstr>
      <vt:lpstr>Safety Information </vt:lpstr>
      <vt:lpstr>Office Safety Awareness</vt:lpstr>
      <vt:lpstr>PowerPoint 簡報</vt:lpstr>
      <vt:lpstr>   Payroll Reminder</vt:lpstr>
      <vt:lpstr>Growth Mindset  </vt:lpstr>
      <vt:lpstr>Internal Online Learning Resources</vt:lpstr>
      <vt:lpstr>Dining Instructions &amp; Food and Beverage Expense Details Inquiry</vt:lpstr>
      <vt:lpstr>Demo video</vt:lpstr>
      <vt:lpstr>Massage Service</vt:lpstr>
      <vt:lpstr>Mental Health </vt:lpstr>
      <vt:lpstr>WNC Online Book Library </vt:lpstr>
      <vt:lpstr>Join Social Club、Activities </vt:lpstr>
      <vt:lpstr>Workday </vt:lpstr>
      <vt:lpstr>PowerPoint 簡報</vt:lpstr>
      <vt:lpstr>PowerPoint 簡報</vt:lpstr>
      <vt:lpstr>PowerPoint 簡報</vt:lpstr>
      <vt:lpstr>HQ-HR (WTQ: 3F)</vt:lpstr>
      <vt:lpstr>S1 (S1:6F)</vt:lpstr>
      <vt:lpstr>HR (S1 manufacturing site : 6F) </vt:lpstr>
      <vt:lpstr>(S1 manufacturing site : 6F)</vt:lpstr>
      <vt:lpstr>Digital Information Management Department (DMIS )  (HQ:5F/S1:6F/S2:4F)</vt:lpstr>
      <vt:lpstr>Headquarters- Finance (WTQ: 10F) </vt:lpstr>
      <vt:lpstr>PowerPoint 簡報</vt:lpstr>
      <vt:lpstr>PowerPoint 簡報</vt:lpstr>
      <vt:lpstr>PowerPoint 簡報</vt:lpstr>
      <vt:lpstr>PowerPoint 簡報</vt:lpstr>
      <vt:lpstr>PowerPoint 簡報</vt:lpstr>
      <vt:lpstr>PowerPoint 簡報</vt:lpstr>
      <vt:lpstr>PowerPoint 簡報</vt:lpstr>
      <vt:lpstr>PowerPoint 簡報</vt:lpstr>
      <vt:lpstr>Intern Activities</vt:lpstr>
      <vt:lpstr>PowerPoint 簡報</vt:lpstr>
      <vt:lpstr>PowerPoint 簡報</vt:lpstr>
      <vt:lpstr>PowerPoint 簡報</vt:lpstr>
      <vt:lpstr>PowerPoint 簡報</vt:lpstr>
      <vt:lpstr>Example</vt:lpstr>
      <vt:lpstr>PowerPoint 簡報</vt:lpstr>
      <vt:lpstr>PowerPoint 簡報</vt:lpstr>
      <vt:lpstr>Calendar (July)</vt:lpstr>
      <vt:lpstr>Calendar (August)</vt:lpstr>
      <vt:lpstr>2023 Internship Program</vt:lpstr>
      <vt:lpstr>WNC Career FB </vt:lpstr>
      <vt:lpstr>Welcome!!!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wnc</dc:creator>
  <cp:lastModifiedBy>ShihYun Chen(陳詩芸)</cp:lastModifiedBy>
  <cp:revision>341</cp:revision>
  <dcterms:created xsi:type="dcterms:W3CDTF">2021-12-10T05:46:53Z</dcterms:created>
  <dcterms:modified xsi:type="dcterms:W3CDTF">2023-07-05T05:23:29Z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667a956a-f561-4862-8977-5b06e7a3c9e1</vt:lpwstr>
  </property>
  <property fmtid="{D5CDD505-2E9C-101B-9397-08002B2CF9AE}" pid="3" name="ContentTypeId">
    <vt:lpwstr>0x0101008C144D456123924A8E85DB52980449BC</vt:lpwstr>
  </property>
</Properties>
</file>